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72" r:id="rId7"/>
    <p:sldId id="263" r:id="rId8"/>
    <p:sldId id="271" r:id="rId9"/>
    <p:sldId id="273" r:id="rId10"/>
    <p:sldId id="265" r:id="rId11"/>
    <p:sldId id="274" r:id="rId12"/>
    <p:sldId id="261" r:id="rId13"/>
    <p:sldId id="262" r:id="rId14"/>
    <p:sldId id="264" r:id="rId15"/>
    <p:sldId id="266" r:id="rId16"/>
    <p:sldId id="268" r:id="rId17"/>
    <p:sldId id="267"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85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C8330-49C9-4804-8E74-18EDD7B36A4F}" type="datetimeFigureOut">
              <a:rPr lang="en-GB" smtClean="0"/>
              <a:t>18/08/2014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7A1A0-A4DA-42A2-802D-6B8C69DE5F4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acronym that we will use on each poem to look at all the different aspects</a:t>
            </a:r>
            <a:endParaRPr lang="en-GB" dirty="0"/>
          </a:p>
        </p:txBody>
      </p:sp>
      <p:sp>
        <p:nvSpPr>
          <p:cNvPr id="4" name="Slide Number Placeholder 3"/>
          <p:cNvSpPr>
            <a:spLocks noGrp="1"/>
          </p:cNvSpPr>
          <p:nvPr>
            <p:ph type="sldNum" sz="quarter" idx="10"/>
          </p:nvPr>
        </p:nvSpPr>
        <p:spPr/>
        <p:txBody>
          <a:bodyPr/>
          <a:lstStyle/>
          <a:p>
            <a:fld id="{1ABA1F92-7D2E-40F0-999B-67C40D31743E}" type="slidenum">
              <a:rPr lang="en-GB" smtClean="0"/>
              <a:pPr/>
              <a:t>19</a:t>
            </a:fld>
            <a:endParaRPr lang="en-GB"/>
          </a:p>
        </p:txBody>
      </p:sp>
    </p:spTree>
    <p:extLst>
      <p:ext uri="{BB962C8B-B14F-4D97-AF65-F5344CB8AC3E}">
        <p14:creationId xmlns:p14="http://schemas.microsoft.com/office/powerpoint/2010/main" xmlns="" val="368034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5116C-AAE0-4361-B73A-D258561BF5E8}" type="datetimeFigureOut">
              <a:rPr lang="en-GB" smtClean="0"/>
              <a:pPr/>
              <a:t>18/08/2014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EE3317-41BB-4681-97CF-BECA9242505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5116C-AAE0-4361-B73A-D258561BF5E8}" type="datetimeFigureOut">
              <a:rPr lang="en-GB" smtClean="0"/>
              <a:pPr/>
              <a:t>18/08/2014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E3317-41BB-4681-97CF-BECA9242505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F:\GCSE\Top%20Set\Lit%20Poetry\On%20a%20Portrait%20of%20a%20Deaf%20Man\portrait%20of%20deaf%20man.mp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dirty="0" smtClean="0"/>
              <a:t>On a Portrait of a Deaf Man</a:t>
            </a:r>
            <a:endParaRPr lang="en-GB" dirty="0"/>
          </a:p>
        </p:txBody>
      </p:sp>
      <p:sp>
        <p:nvSpPr>
          <p:cNvPr id="3" name="Subtitle 2"/>
          <p:cNvSpPr>
            <a:spLocks noGrp="1"/>
          </p:cNvSpPr>
          <p:nvPr>
            <p:ph type="subTitle" idx="1"/>
          </p:nvPr>
        </p:nvSpPr>
        <p:spPr>
          <a:xfrm>
            <a:off x="1403648" y="1700808"/>
            <a:ext cx="6400800" cy="1752600"/>
          </a:xfrm>
        </p:spPr>
        <p:txBody>
          <a:bodyPr/>
          <a:lstStyle/>
          <a:p>
            <a:r>
              <a:rPr lang="en-GB" dirty="0" smtClean="0"/>
              <a:t>By John Betjeman</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2987824" y="2564904"/>
            <a:ext cx="3163398" cy="387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2060848"/>
            <a:ext cx="5128840" cy="1846659"/>
          </a:xfrm>
          <a:prstGeom prst="rect">
            <a:avLst/>
          </a:prstGeom>
          <a:noFill/>
        </p:spPr>
        <p:txBody>
          <a:bodyPr wrap="none" rtlCol="0">
            <a:spAutoFit/>
          </a:bodyPr>
          <a:lstStyle/>
          <a:p>
            <a:r>
              <a:rPr lang="en-GB" sz="2400" b="1" dirty="0" smtClean="0">
                <a:solidFill>
                  <a:srgbClr val="C00000"/>
                </a:solidFill>
              </a:rPr>
              <a:t>You</a:t>
            </a:r>
            <a:r>
              <a:rPr lang="en-GB" sz="2400" dirty="0" smtClean="0">
                <a:solidFill>
                  <a:srgbClr val="C00000"/>
                </a:solidFill>
              </a:rPr>
              <a:t>, God, who treat him thus and thus, </a:t>
            </a:r>
            <a:endParaRPr lang="en-GB" sz="2400" b="1" dirty="0" smtClean="0">
              <a:solidFill>
                <a:srgbClr val="C00000"/>
              </a:solidFill>
            </a:endParaRPr>
          </a:p>
          <a:p>
            <a:r>
              <a:rPr lang="en-GB" sz="2400" dirty="0" smtClean="0">
                <a:solidFill>
                  <a:srgbClr val="C00000"/>
                </a:solidFill>
              </a:rPr>
              <a:t>Say, ‘Save his soul and pray.’ </a:t>
            </a:r>
            <a:endParaRPr lang="en-GB" sz="2400" b="1" dirty="0" smtClean="0">
              <a:solidFill>
                <a:srgbClr val="C00000"/>
              </a:solidFill>
            </a:endParaRPr>
          </a:p>
          <a:p>
            <a:r>
              <a:rPr lang="en-GB" sz="2400" dirty="0" smtClean="0">
                <a:solidFill>
                  <a:srgbClr val="C00000"/>
                </a:solidFill>
              </a:rPr>
              <a:t>You ask me to believe You and </a:t>
            </a:r>
            <a:endParaRPr lang="en-GB" sz="2400" b="1" dirty="0" smtClean="0">
              <a:solidFill>
                <a:srgbClr val="C00000"/>
              </a:solidFill>
            </a:endParaRPr>
          </a:p>
          <a:p>
            <a:r>
              <a:rPr lang="en-GB" sz="2400" dirty="0" smtClean="0">
                <a:solidFill>
                  <a:srgbClr val="C00000"/>
                </a:solidFill>
              </a:rPr>
              <a:t>I only see </a:t>
            </a:r>
            <a:r>
              <a:rPr lang="en-GB" sz="2400" b="1" dirty="0" smtClean="0">
                <a:solidFill>
                  <a:srgbClr val="C00000"/>
                </a:solidFill>
              </a:rPr>
              <a:t>decay. </a:t>
            </a:r>
          </a:p>
          <a:p>
            <a:endParaRPr lang="en-GB" dirty="0"/>
          </a:p>
        </p:txBody>
      </p:sp>
      <p:sp>
        <p:nvSpPr>
          <p:cNvPr id="3" name="TextBox 2"/>
          <p:cNvSpPr txBox="1"/>
          <p:nvPr/>
        </p:nvSpPr>
        <p:spPr>
          <a:xfrm>
            <a:off x="467544" y="476672"/>
            <a:ext cx="1856919" cy="369332"/>
          </a:xfrm>
          <a:prstGeom prst="rect">
            <a:avLst/>
          </a:prstGeom>
          <a:noFill/>
        </p:spPr>
        <p:txBody>
          <a:bodyPr wrap="none" rtlCol="0">
            <a:spAutoFit/>
          </a:bodyPr>
          <a:lstStyle/>
          <a:p>
            <a:r>
              <a:rPr lang="en-GB" b="1" dirty="0" smtClean="0"/>
              <a:t>First person</a:t>
            </a:r>
            <a:r>
              <a:rPr lang="en-GB" dirty="0" smtClean="0"/>
              <a:t> again</a:t>
            </a:r>
            <a:endParaRPr lang="en-GB" b="1" dirty="0"/>
          </a:p>
        </p:txBody>
      </p:sp>
      <p:sp>
        <p:nvSpPr>
          <p:cNvPr id="4" name="TextBox 3"/>
          <p:cNvSpPr txBox="1"/>
          <p:nvPr/>
        </p:nvSpPr>
        <p:spPr>
          <a:xfrm>
            <a:off x="179513" y="2060848"/>
            <a:ext cx="1368152" cy="1477328"/>
          </a:xfrm>
          <a:prstGeom prst="rect">
            <a:avLst/>
          </a:prstGeom>
          <a:noFill/>
        </p:spPr>
        <p:txBody>
          <a:bodyPr wrap="square" rtlCol="0">
            <a:spAutoFit/>
          </a:bodyPr>
          <a:lstStyle/>
          <a:p>
            <a:r>
              <a:rPr lang="en-GB" dirty="0" smtClean="0"/>
              <a:t>Directly addressing God – what </a:t>
            </a:r>
            <a:r>
              <a:rPr lang="en-GB" b="1" dirty="0" smtClean="0"/>
              <a:t>tone </a:t>
            </a:r>
            <a:r>
              <a:rPr lang="en-GB" dirty="0" smtClean="0"/>
              <a:t>is implied</a:t>
            </a:r>
            <a:r>
              <a:rPr lang="en-GB" dirty="0" smtClean="0"/>
              <a:t>? </a:t>
            </a:r>
            <a:endParaRPr lang="en-GB" dirty="0"/>
          </a:p>
        </p:txBody>
      </p:sp>
      <p:cxnSp>
        <p:nvCxnSpPr>
          <p:cNvPr id="6" name="Straight Connector 5"/>
          <p:cNvCxnSpPr/>
          <p:nvPr/>
        </p:nvCxnSpPr>
        <p:spPr>
          <a:xfrm>
            <a:off x="3923928" y="2420888"/>
            <a:ext cx="288032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020272" y="2060848"/>
            <a:ext cx="1305165" cy="369332"/>
          </a:xfrm>
          <a:prstGeom prst="rect">
            <a:avLst/>
          </a:prstGeom>
          <a:noFill/>
        </p:spPr>
        <p:txBody>
          <a:bodyPr wrap="none" rtlCol="0">
            <a:spAutoFit/>
          </a:bodyPr>
          <a:lstStyle/>
          <a:p>
            <a:r>
              <a:rPr lang="en-GB" dirty="0" smtClean="0"/>
              <a:t>Blames God</a:t>
            </a:r>
            <a:endParaRPr lang="en-GB" dirty="0"/>
          </a:p>
        </p:txBody>
      </p:sp>
      <p:sp>
        <p:nvSpPr>
          <p:cNvPr id="9" name="TextBox 8"/>
          <p:cNvSpPr txBox="1"/>
          <p:nvPr/>
        </p:nvSpPr>
        <p:spPr>
          <a:xfrm>
            <a:off x="395536" y="4293096"/>
            <a:ext cx="2520280" cy="923330"/>
          </a:xfrm>
          <a:prstGeom prst="rect">
            <a:avLst/>
          </a:prstGeom>
          <a:noFill/>
        </p:spPr>
        <p:txBody>
          <a:bodyPr wrap="square" rtlCol="0">
            <a:spAutoFit/>
          </a:bodyPr>
          <a:lstStyle/>
          <a:p>
            <a:r>
              <a:rPr lang="en-GB" dirty="0" smtClean="0"/>
              <a:t>Use of </a:t>
            </a:r>
            <a:r>
              <a:rPr lang="en-GB" b="1" dirty="0" smtClean="0"/>
              <a:t>present tense</a:t>
            </a:r>
            <a:r>
              <a:rPr lang="en-GB" dirty="0" smtClean="0"/>
              <a:t>: he has no hope for the future</a:t>
            </a:r>
            <a:endParaRPr lang="en-GB" dirty="0"/>
          </a:p>
        </p:txBody>
      </p:sp>
      <p:cxnSp>
        <p:nvCxnSpPr>
          <p:cNvPr id="11" name="Straight Connector 10"/>
          <p:cNvCxnSpPr/>
          <p:nvPr/>
        </p:nvCxnSpPr>
        <p:spPr>
          <a:xfrm>
            <a:off x="5436096" y="2708920"/>
            <a:ext cx="1224136"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32240" y="2780928"/>
            <a:ext cx="2304256" cy="2308324"/>
          </a:xfrm>
          <a:prstGeom prst="rect">
            <a:avLst/>
          </a:prstGeom>
          <a:noFill/>
        </p:spPr>
        <p:txBody>
          <a:bodyPr wrap="square" rtlCol="0">
            <a:spAutoFit/>
          </a:bodyPr>
          <a:lstStyle/>
          <a:p>
            <a:r>
              <a:rPr lang="en-GB" b="1" dirty="0" smtClean="0"/>
              <a:t>Direct speech</a:t>
            </a:r>
            <a:r>
              <a:rPr lang="en-GB" dirty="0" smtClean="0"/>
              <a:t>: the narrator sounds accusing; it emphasises his bitterness. He quotes God’s promise, then reveals his lack of faith.</a:t>
            </a:r>
            <a:endParaRPr lang="en-GB" dirty="0"/>
          </a:p>
        </p:txBody>
      </p:sp>
      <p:cxnSp>
        <p:nvCxnSpPr>
          <p:cNvPr id="14" name="Straight Connector 13"/>
          <p:cNvCxnSpPr/>
          <p:nvPr/>
        </p:nvCxnSpPr>
        <p:spPr>
          <a:xfrm>
            <a:off x="3635896" y="3501008"/>
            <a:ext cx="360040" cy="158417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43808" y="5085184"/>
            <a:ext cx="5976664" cy="1477328"/>
          </a:xfrm>
          <a:prstGeom prst="rect">
            <a:avLst/>
          </a:prstGeom>
          <a:noFill/>
        </p:spPr>
        <p:txBody>
          <a:bodyPr wrap="square" rtlCol="0">
            <a:spAutoFit/>
          </a:bodyPr>
          <a:lstStyle/>
          <a:p>
            <a:r>
              <a:rPr lang="en-GB" b="1" dirty="0" smtClean="0"/>
              <a:t>Ambiguous. Could refer to:</a:t>
            </a:r>
          </a:p>
          <a:p>
            <a:pPr>
              <a:buFont typeface="Arial" pitchFamily="34" charset="0"/>
              <a:buChar char="•"/>
            </a:pPr>
            <a:r>
              <a:rPr lang="en-GB" dirty="0" smtClean="0"/>
              <a:t> his father’s body</a:t>
            </a:r>
          </a:p>
          <a:p>
            <a:pPr>
              <a:buFont typeface="Arial" pitchFamily="34" charset="0"/>
              <a:buChar char="•"/>
            </a:pPr>
            <a:r>
              <a:rPr lang="en-GB" dirty="0"/>
              <a:t> </a:t>
            </a:r>
            <a:r>
              <a:rPr lang="en-GB" dirty="0" smtClean="0"/>
              <a:t>the breakdown of his own faith</a:t>
            </a:r>
          </a:p>
          <a:p>
            <a:pPr>
              <a:buFont typeface="Arial" pitchFamily="34" charset="0"/>
              <a:buChar char="•"/>
            </a:pPr>
            <a:r>
              <a:rPr lang="en-GB" dirty="0"/>
              <a:t> </a:t>
            </a:r>
            <a:r>
              <a:rPr lang="en-GB" dirty="0" smtClean="0"/>
              <a:t>everything around him is decaying because of the inevitability of death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457200"/>
          </a:xfrm>
          <a:prstGeom prst="rect">
            <a:avLst/>
          </a:prstGeom>
          <a:solidFill>
            <a:srgbClr val="B2EDEC"/>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Rhyme and rhythm: </a:t>
            </a:r>
            <a:r>
              <a:rPr kumimoji="0" lang="en-GB" sz="20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‘On a Portrait of a Deaf Man’</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323528" y="620688"/>
          <a:ext cx="8568952" cy="2184148"/>
        </p:xfrm>
        <a:graphic>
          <a:graphicData uri="http://schemas.openxmlformats.org/drawingml/2006/table">
            <a:tbl>
              <a:tblPr/>
              <a:tblGrid>
                <a:gridCol w="4214612"/>
                <a:gridCol w="4354340"/>
              </a:tblGrid>
              <a:tr h="352425">
                <a:tc>
                  <a:txBody>
                    <a:bodyPr/>
                    <a:lstStyle/>
                    <a:p>
                      <a:pPr>
                        <a:lnSpc>
                          <a:spcPct val="115000"/>
                        </a:lnSpc>
                        <a:spcAft>
                          <a:spcPts val="0"/>
                        </a:spcAft>
                      </a:pPr>
                      <a:r>
                        <a:rPr lang="en-GB" sz="1600" dirty="0">
                          <a:latin typeface="Arial"/>
                          <a:ea typeface="Calibri"/>
                          <a:cs typeface="Times New Roman"/>
                        </a:rPr>
                        <a:t>How many lines are there in each stanza?</a:t>
                      </a:r>
                      <a:endParaRPr lang="en-GB" sz="1600" dirty="0">
                        <a:latin typeface="Calibri"/>
                        <a:ea typeface="Calibri"/>
                        <a:cs typeface="Times New Roman"/>
                      </a:endParaRPr>
                    </a:p>
                  </a:txBody>
                  <a:tcPr marL="68580" marR="68580" marT="71755" marB="71755"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DF7F6"/>
                    </a:solidFill>
                  </a:tcPr>
                </a:tc>
                <a:tc>
                  <a:txBody>
                    <a:bodyPr/>
                    <a:lstStyle/>
                    <a:p>
                      <a:pPr>
                        <a:lnSpc>
                          <a:spcPct val="115000"/>
                        </a:lnSpc>
                        <a:spcAft>
                          <a:spcPts val="0"/>
                        </a:spcAft>
                      </a:pPr>
                      <a:endParaRPr lang="en-GB" sz="1600">
                        <a:latin typeface="Arial"/>
                        <a:ea typeface="Calibri"/>
                        <a:cs typeface="Times New Roman"/>
                      </a:endParaRPr>
                    </a:p>
                  </a:txBody>
                  <a:tcPr marL="68580" marR="68580" marT="71755" marB="71755"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28575"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52425">
                <a:tc>
                  <a:txBody>
                    <a:bodyPr/>
                    <a:lstStyle/>
                    <a:p>
                      <a:pPr>
                        <a:lnSpc>
                          <a:spcPct val="115000"/>
                        </a:lnSpc>
                        <a:spcAft>
                          <a:spcPts val="0"/>
                        </a:spcAft>
                      </a:pPr>
                      <a:r>
                        <a:rPr lang="en-GB" sz="1600" dirty="0">
                          <a:latin typeface="Arial"/>
                          <a:ea typeface="Calibri"/>
                          <a:cs typeface="Times New Roman"/>
                        </a:rPr>
                        <a:t>How many syllables are there in the first and third line of each stanza?</a:t>
                      </a:r>
                      <a:endParaRPr lang="en-GB" sz="1600" dirty="0">
                        <a:latin typeface="Calibri"/>
                        <a:ea typeface="Calibri"/>
                        <a:cs typeface="Times New Roman"/>
                      </a:endParaRPr>
                    </a:p>
                  </a:txBody>
                  <a:tcPr marL="68580" marR="68580" marT="71755" marB="71755"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DF7F6"/>
                    </a:solidFill>
                  </a:tcPr>
                </a:tc>
                <a:tc>
                  <a:txBody>
                    <a:bodyPr/>
                    <a:lstStyle/>
                    <a:p>
                      <a:pPr>
                        <a:lnSpc>
                          <a:spcPct val="115000"/>
                        </a:lnSpc>
                        <a:spcAft>
                          <a:spcPts val="0"/>
                        </a:spcAft>
                      </a:pPr>
                      <a:endParaRPr lang="en-GB" sz="1600">
                        <a:latin typeface="Arial"/>
                        <a:ea typeface="Calibri"/>
                        <a:cs typeface="Times New Roman"/>
                      </a:endParaRPr>
                    </a:p>
                  </a:txBody>
                  <a:tcPr marL="68580" marR="68580" marT="71755" marB="71755"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52425">
                <a:tc>
                  <a:txBody>
                    <a:bodyPr/>
                    <a:lstStyle/>
                    <a:p>
                      <a:pPr>
                        <a:lnSpc>
                          <a:spcPct val="115000"/>
                        </a:lnSpc>
                        <a:spcAft>
                          <a:spcPts val="0"/>
                        </a:spcAft>
                      </a:pPr>
                      <a:r>
                        <a:rPr lang="en-GB" sz="1600" dirty="0">
                          <a:latin typeface="Arial"/>
                          <a:ea typeface="Calibri"/>
                          <a:cs typeface="Times New Roman"/>
                        </a:rPr>
                        <a:t>How many syllables are there in the second and last line of each stanza?</a:t>
                      </a:r>
                      <a:endParaRPr lang="en-GB" sz="1600" dirty="0">
                        <a:latin typeface="Calibri"/>
                        <a:ea typeface="Calibri"/>
                        <a:cs typeface="Times New Roman"/>
                      </a:endParaRPr>
                    </a:p>
                  </a:txBody>
                  <a:tcPr marL="68580" marR="68580" marT="71755" marB="71755"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DF7F6"/>
                    </a:solidFill>
                  </a:tcPr>
                </a:tc>
                <a:tc>
                  <a:txBody>
                    <a:bodyPr/>
                    <a:lstStyle/>
                    <a:p>
                      <a:pPr>
                        <a:lnSpc>
                          <a:spcPct val="115000"/>
                        </a:lnSpc>
                        <a:spcAft>
                          <a:spcPts val="0"/>
                        </a:spcAft>
                      </a:pPr>
                      <a:endParaRPr lang="en-GB" sz="1600">
                        <a:latin typeface="Arial"/>
                        <a:ea typeface="Calibri"/>
                        <a:cs typeface="Times New Roman"/>
                      </a:endParaRPr>
                    </a:p>
                  </a:txBody>
                  <a:tcPr marL="68580" marR="68580" marT="71755" marB="71755"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352425">
                <a:tc>
                  <a:txBody>
                    <a:bodyPr/>
                    <a:lstStyle/>
                    <a:p>
                      <a:pPr>
                        <a:lnSpc>
                          <a:spcPct val="115000"/>
                        </a:lnSpc>
                        <a:spcAft>
                          <a:spcPts val="0"/>
                        </a:spcAft>
                      </a:pPr>
                      <a:r>
                        <a:rPr lang="en-GB" sz="1600" dirty="0">
                          <a:latin typeface="Arial"/>
                          <a:ea typeface="Calibri"/>
                          <a:cs typeface="Times New Roman"/>
                        </a:rPr>
                        <a:t>Which lines in each stanza rhyme?</a:t>
                      </a:r>
                      <a:endParaRPr lang="en-GB" sz="1600" dirty="0">
                        <a:latin typeface="Calibri"/>
                        <a:ea typeface="Calibri"/>
                        <a:cs typeface="Times New Roman"/>
                      </a:endParaRPr>
                    </a:p>
                  </a:txBody>
                  <a:tcPr marL="68580" marR="68580" marT="71755" marB="71755" anchor="ctr">
                    <a:lnL w="28575"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solidFill>
                      <a:srgbClr val="DDF7F6"/>
                    </a:solidFill>
                  </a:tcPr>
                </a:tc>
                <a:tc>
                  <a:txBody>
                    <a:bodyPr/>
                    <a:lstStyle/>
                    <a:p>
                      <a:pPr>
                        <a:lnSpc>
                          <a:spcPct val="115000"/>
                        </a:lnSpc>
                        <a:spcAft>
                          <a:spcPts val="0"/>
                        </a:spcAft>
                      </a:pPr>
                      <a:endParaRPr lang="en-GB" sz="1600" dirty="0">
                        <a:latin typeface="Arial"/>
                        <a:ea typeface="Calibri"/>
                        <a:cs typeface="Times New Roman"/>
                      </a:endParaRPr>
                    </a:p>
                  </a:txBody>
                  <a:tcPr marL="68580" marR="68580" marT="71755" marB="71755" anchor="ctr">
                    <a:lnL w="12700" cap="flat" cmpd="sng" algn="ctr">
                      <a:solidFill>
                        <a:srgbClr val="808080"/>
                      </a:solidFill>
                      <a:prstDash val="solid"/>
                      <a:round/>
                      <a:headEnd type="none" w="med" len="med"/>
                      <a:tailEnd type="none" w="med" len="med"/>
                    </a:lnL>
                    <a:lnR w="28575"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8575" cap="flat" cmpd="sng" algn="ctr">
                      <a:solidFill>
                        <a:srgbClr val="808080"/>
                      </a:solidFill>
                      <a:prstDash val="solid"/>
                      <a:round/>
                      <a:headEnd type="none" w="med" len="med"/>
                      <a:tailEnd type="none" w="med" len="med"/>
                    </a:lnB>
                  </a:tcPr>
                </a:tc>
              </a:tr>
            </a:tbl>
          </a:graphicData>
        </a:graphic>
      </p:graphicFrame>
      <p:sp>
        <p:nvSpPr>
          <p:cNvPr id="5" name="TextBox 4"/>
          <p:cNvSpPr txBox="1"/>
          <p:nvPr/>
        </p:nvSpPr>
        <p:spPr>
          <a:xfrm>
            <a:off x="323528" y="3212976"/>
            <a:ext cx="8568952" cy="3447098"/>
          </a:xfrm>
          <a:prstGeom prst="rect">
            <a:avLst/>
          </a:prstGeom>
          <a:noFill/>
        </p:spPr>
        <p:txBody>
          <a:bodyPr wrap="square" rtlCol="0">
            <a:spAutoFit/>
          </a:bodyPr>
          <a:lstStyle/>
          <a:p>
            <a:pPr lvl="0"/>
            <a:r>
              <a:rPr lang="en-GB" sz="2000" dirty="0" smtClean="0"/>
              <a:t>The way the poem has been written, which you have identified above, is called </a:t>
            </a:r>
            <a:r>
              <a:rPr lang="en-GB" sz="2000" b="1" dirty="0" smtClean="0"/>
              <a:t>ballad metre</a:t>
            </a:r>
            <a:r>
              <a:rPr lang="en-GB" sz="2000" dirty="0" smtClean="0"/>
              <a:t>.  How does Betjeman’s use of ballad metre affect the way you read the poem?</a:t>
            </a:r>
          </a:p>
          <a:p>
            <a:r>
              <a:rPr lang="en-GB" sz="2000" dirty="0" smtClean="0"/>
              <a:t> </a:t>
            </a:r>
          </a:p>
          <a:p>
            <a:pPr lvl="0"/>
            <a:r>
              <a:rPr lang="en-GB" sz="2000" dirty="0" smtClean="0"/>
              <a:t>Look at the second, fourth and sixth stanzas. What do you notice about the difference between the first two and the last two lines (think about tense, tone and word choice)?</a:t>
            </a:r>
          </a:p>
          <a:p>
            <a:r>
              <a:rPr lang="en-GB" sz="2000" dirty="0" smtClean="0"/>
              <a:t> </a:t>
            </a:r>
          </a:p>
          <a:p>
            <a:pPr lvl="0"/>
            <a:r>
              <a:rPr lang="en-GB" sz="2000" dirty="0" smtClean="0"/>
              <a:t>In what ways is the last stanza different from the others (think about who is being addressed, Betjeman’s use of pronouns and tense)?  </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352929" cy="6001643"/>
          </a:xfrm>
          <a:prstGeom prst="rect">
            <a:avLst/>
          </a:prstGeom>
          <a:noFill/>
        </p:spPr>
        <p:txBody>
          <a:bodyPr wrap="square" rtlCol="0">
            <a:spAutoFit/>
          </a:bodyPr>
          <a:lstStyle/>
          <a:p>
            <a:pPr lvl="0"/>
            <a:r>
              <a:rPr lang="en-GB" sz="2400" dirty="0"/>
              <a:t>Throughout the poem, Betjeman is contrasting what the deaf man used to be like with what is happening to his body now that he is dead. The </a:t>
            </a:r>
            <a:r>
              <a:rPr lang="en-GB" sz="2400" b="1" dirty="0"/>
              <a:t>tense</a:t>
            </a:r>
            <a:r>
              <a:rPr lang="en-GB" sz="2400" dirty="0"/>
              <a:t> changes to reflect this:</a:t>
            </a:r>
          </a:p>
          <a:p>
            <a:r>
              <a:rPr lang="en-GB" sz="2400" dirty="0"/>
              <a:t> </a:t>
            </a:r>
          </a:p>
          <a:p>
            <a:r>
              <a:rPr lang="en-GB" sz="2400" dirty="0">
                <a:solidFill>
                  <a:srgbClr val="C00000"/>
                </a:solidFill>
              </a:rPr>
              <a:t>He lik</a:t>
            </a:r>
            <a:r>
              <a:rPr lang="en-GB" sz="2400" b="1" dirty="0">
                <a:solidFill>
                  <a:srgbClr val="C00000"/>
                </a:solidFill>
              </a:rPr>
              <a:t>ed</a:t>
            </a:r>
            <a:r>
              <a:rPr lang="en-GB" sz="2400" dirty="0">
                <a:solidFill>
                  <a:srgbClr val="C00000"/>
                </a:solidFill>
              </a:rPr>
              <a:t> old City </a:t>
            </a:r>
            <a:r>
              <a:rPr lang="en-GB" sz="2400" dirty="0" smtClean="0">
                <a:solidFill>
                  <a:srgbClr val="C00000"/>
                </a:solidFill>
              </a:rPr>
              <a:t>dining-rooms</a:t>
            </a:r>
          </a:p>
          <a:p>
            <a:r>
              <a:rPr lang="en-GB" sz="2400" dirty="0" smtClean="0">
                <a:solidFill>
                  <a:srgbClr val="C00000"/>
                </a:solidFill>
              </a:rPr>
              <a:t>Potatoes in their skin,</a:t>
            </a:r>
            <a:endParaRPr lang="en-GB" sz="2400" dirty="0">
              <a:solidFill>
                <a:srgbClr val="C00000"/>
              </a:solidFill>
            </a:endParaRPr>
          </a:p>
          <a:p>
            <a:r>
              <a:rPr lang="en-GB" sz="2400" dirty="0" smtClean="0">
                <a:solidFill>
                  <a:srgbClr val="C00000"/>
                </a:solidFill>
              </a:rPr>
              <a:t>But now </a:t>
            </a:r>
            <a:r>
              <a:rPr lang="en-GB" sz="2400" dirty="0">
                <a:solidFill>
                  <a:srgbClr val="C00000"/>
                </a:solidFill>
              </a:rPr>
              <a:t>his mouth </a:t>
            </a:r>
            <a:r>
              <a:rPr lang="en-GB" sz="2400" b="1" dirty="0">
                <a:solidFill>
                  <a:srgbClr val="C00000"/>
                </a:solidFill>
              </a:rPr>
              <a:t>is</a:t>
            </a:r>
            <a:r>
              <a:rPr lang="en-GB" sz="2400" dirty="0">
                <a:solidFill>
                  <a:srgbClr val="C00000"/>
                </a:solidFill>
              </a:rPr>
              <a:t> wide to let</a:t>
            </a:r>
          </a:p>
          <a:p>
            <a:r>
              <a:rPr lang="en-GB" sz="2400" dirty="0">
                <a:solidFill>
                  <a:srgbClr val="C00000"/>
                </a:solidFill>
              </a:rPr>
              <a:t>The London clay come in</a:t>
            </a:r>
            <a:r>
              <a:rPr lang="en-GB" sz="2400" dirty="0" smtClean="0">
                <a:solidFill>
                  <a:srgbClr val="C00000"/>
                </a:solidFill>
              </a:rPr>
              <a:t>.	</a:t>
            </a:r>
            <a:r>
              <a:rPr lang="en-GB" sz="2400" dirty="0" smtClean="0"/>
              <a:t>	(stanza 2)</a:t>
            </a:r>
          </a:p>
          <a:p>
            <a:endParaRPr lang="en-GB" sz="2400" dirty="0"/>
          </a:p>
          <a:p>
            <a:r>
              <a:rPr lang="en-GB" sz="2400" b="1" dirty="0"/>
              <a:t>In pairs, find another example of a contrast between what the man used to be like and what is happening to his body now that he is dead.</a:t>
            </a:r>
          </a:p>
          <a:p>
            <a:r>
              <a:rPr lang="en-GB" sz="2400" b="1" dirty="0"/>
              <a:t> </a:t>
            </a:r>
          </a:p>
          <a:p>
            <a:r>
              <a:rPr lang="en-GB" sz="2400" dirty="0"/>
              <a:t>The deaf man…</a:t>
            </a:r>
          </a:p>
          <a:p>
            <a:r>
              <a:rPr lang="en-GB" sz="2400" dirty="0"/>
              <a:t>But now…</a:t>
            </a:r>
          </a:p>
          <a:p>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640960" cy="4524315"/>
          </a:xfrm>
          <a:prstGeom prst="rect">
            <a:avLst/>
          </a:prstGeom>
          <a:noFill/>
        </p:spPr>
        <p:txBody>
          <a:bodyPr wrap="square" rtlCol="0">
            <a:spAutoFit/>
          </a:bodyPr>
          <a:lstStyle/>
          <a:p>
            <a:r>
              <a:rPr lang="en-GB" sz="2400" dirty="0"/>
              <a:t>There are contrasts in the language used to describe the deaf man while he was alive and that used to describe him now that he is dead. The language used to describe him while he was alive tends to be light-hearted and warm</a:t>
            </a:r>
            <a:r>
              <a:rPr lang="en-GB" sz="2400" dirty="0" smtClean="0"/>
              <a:t>.</a:t>
            </a:r>
          </a:p>
          <a:p>
            <a:endParaRPr lang="en-GB" sz="2400" dirty="0"/>
          </a:p>
          <a:p>
            <a:r>
              <a:rPr lang="en-GB" sz="2400" dirty="0"/>
              <a:t>In contrast, the language used to describe the man’s decaying body is harsh and macabre (gruesome or sinister). </a:t>
            </a:r>
            <a:endParaRPr lang="en-GB" sz="2400" dirty="0" smtClean="0"/>
          </a:p>
          <a:p>
            <a:endParaRPr lang="en-GB" sz="2400" dirty="0"/>
          </a:p>
          <a:p>
            <a:r>
              <a:rPr lang="en-GB" sz="2400" b="1" dirty="0" smtClean="0"/>
              <a:t>Drawn and fill in a table with </a:t>
            </a:r>
            <a:r>
              <a:rPr lang="en-GB" sz="2400" b="1" dirty="0" smtClean="0"/>
              <a:t>some examples of this. Try to include some comment on the effect of your choices.</a:t>
            </a:r>
          </a:p>
          <a:p>
            <a:endParaRPr lang="en-GB" sz="2400" b="1" dirty="0"/>
          </a:p>
          <a:p>
            <a:r>
              <a:rPr lang="en-GB" sz="2400" b="1" dirty="0" smtClean="0"/>
              <a:t>Why do you think he does this?</a:t>
            </a:r>
            <a:endParaRPr lang="en-GB" sz="2400" b="1" dirty="0"/>
          </a:p>
        </p:txBody>
      </p:sp>
      <p:graphicFrame>
        <p:nvGraphicFramePr>
          <p:cNvPr id="3" name="Table 2"/>
          <p:cNvGraphicFramePr>
            <a:graphicFrameLocks noGrp="1"/>
          </p:cNvGraphicFramePr>
          <p:nvPr/>
        </p:nvGraphicFramePr>
        <p:xfrm>
          <a:off x="179512" y="4784396"/>
          <a:ext cx="8856984" cy="1816563"/>
        </p:xfrm>
        <a:graphic>
          <a:graphicData uri="http://schemas.openxmlformats.org/drawingml/2006/table">
            <a:tbl>
              <a:tblPr/>
              <a:tblGrid>
                <a:gridCol w="4428492"/>
                <a:gridCol w="4428492"/>
              </a:tblGrid>
              <a:tr h="444963">
                <a:tc>
                  <a:txBody>
                    <a:bodyPr/>
                    <a:lstStyle/>
                    <a:p>
                      <a:pPr algn="ctr">
                        <a:spcBef>
                          <a:spcPts val="600"/>
                        </a:spcBef>
                        <a:spcAft>
                          <a:spcPts val="600"/>
                        </a:spcAft>
                      </a:pPr>
                      <a:r>
                        <a:rPr lang="en-GB" sz="2900" b="0" dirty="0">
                          <a:solidFill>
                            <a:srgbClr val="215868"/>
                          </a:solidFill>
                          <a:latin typeface="Handwriting - Dakota"/>
                          <a:ea typeface="Times New Roman"/>
                          <a:cs typeface="Times New Roman"/>
                        </a:rPr>
                        <a:t>Positive</a:t>
                      </a:r>
                      <a:endParaRPr lang="en-GB" sz="1200" b="1" dirty="0">
                        <a:latin typeface="Arial"/>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2900" b="0">
                          <a:solidFill>
                            <a:srgbClr val="215868"/>
                          </a:solidFill>
                          <a:latin typeface="Handwriting - Dakota"/>
                          <a:ea typeface="Times New Roman"/>
                          <a:cs typeface="Times New Roman"/>
                        </a:rPr>
                        <a:t>Negative</a:t>
                      </a:r>
                      <a:endParaRPr lang="en-GB" sz="1200" b="1">
                        <a:latin typeface="Arial"/>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963">
                <a:tc>
                  <a:txBody>
                    <a:bodyPr/>
                    <a:lstStyle/>
                    <a:p>
                      <a:pPr algn="r">
                        <a:lnSpc>
                          <a:spcPct val="200000"/>
                        </a:lnSpc>
                        <a:spcBef>
                          <a:spcPts val="1200"/>
                        </a:spcBef>
                        <a:spcAft>
                          <a:spcPts val="1200"/>
                        </a:spcAft>
                      </a:pPr>
                      <a:endParaRPr lang="en-GB" sz="1500" b="1">
                        <a:latin typeface="Century Gothic"/>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Bef>
                          <a:spcPts val="1200"/>
                        </a:spcBef>
                        <a:spcAft>
                          <a:spcPts val="1200"/>
                        </a:spcAft>
                      </a:pPr>
                      <a:endParaRPr lang="en-GB" sz="1500" b="0">
                        <a:latin typeface="Comic Sans MS"/>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963">
                <a:tc>
                  <a:txBody>
                    <a:bodyPr/>
                    <a:lstStyle/>
                    <a:p>
                      <a:pPr>
                        <a:lnSpc>
                          <a:spcPct val="200000"/>
                        </a:lnSpc>
                        <a:spcBef>
                          <a:spcPts val="1200"/>
                        </a:spcBef>
                        <a:spcAft>
                          <a:spcPts val="1200"/>
                        </a:spcAft>
                      </a:pPr>
                      <a:endParaRPr lang="en-GB" sz="1200" b="1">
                        <a:latin typeface="Arial"/>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Bef>
                          <a:spcPts val="1200"/>
                        </a:spcBef>
                        <a:spcAft>
                          <a:spcPts val="1200"/>
                        </a:spcAft>
                      </a:pPr>
                      <a:endParaRPr lang="en-GB" sz="1500" b="0">
                        <a:latin typeface="Cooper Black"/>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963">
                <a:tc>
                  <a:txBody>
                    <a:bodyPr/>
                    <a:lstStyle/>
                    <a:p>
                      <a:pPr algn="ctr">
                        <a:lnSpc>
                          <a:spcPct val="200000"/>
                        </a:lnSpc>
                        <a:spcBef>
                          <a:spcPts val="1200"/>
                        </a:spcBef>
                        <a:spcAft>
                          <a:spcPts val="1200"/>
                        </a:spcAft>
                      </a:pPr>
                      <a:endParaRPr lang="en-GB" sz="1500" b="0">
                        <a:latin typeface="Times New Roman"/>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Bef>
                          <a:spcPts val="1200"/>
                        </a:spcBef>
                        <a:spcAft>
                          <a:spcPts val="1200"/>
                        </a:spcAft>
                      </a:pPr>
                      <a:endParaRPr lang="en-GB" sz="1500" b="0" dirty="0">
                        <a:latin typeface="Papyrus"/>
                        <a:ea typeface="Times New Roman"/>
                        <a:cs typeface="Times New Roman"/>
                      </a:endParaRPr>
                    </a:p>
                  </a:txBody>
                  <a:tcPr marL="66745" marR="66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640961" cy="5616922"/>
          </a:xfrm>
          <a:prstGeom prst="rect">
            <a:avLst/>
          </a:prstGeom>
          <a:noFill/>
        </p:spPr>
        <p:txBody>
          <a:bodyPr wrap="square" rtlCol="0">
            <a:spAutoFit/>
          </a:bodyPr>
          <a:lstStyle/>
          <a:p>
            <a:r>
              <a:rPr lang="en-GB" sz="2500" b="1" dirty="0" smtClean="0"/>
              <a:t>Why?</a:t>
            </a:r>
          </a:p>
          <a:p>
            <a:endParaRPr lang="en-GB" sz="2500" dirty="0"/>
          </a:p>
          <a:p>
            <a:r>
              <a:rPr lang="en-GB" sz="2500" dirty="0" smtClean="0"/>
              <a:t>a) It distances him from the emotional effects of death; the physical descriptions make his father less personal</a:t>
            </a:r>
          </a:p>
          <a:p>
            <a:r>
              <a:rPr lang="en-GB" sz="2500" dirty="0" smtClean="0"/>
              <a:t>b) It confronts the reader with the physical reality of death</a:t>
            </a:r>
          </a:p>
          <a:p>
            <a:r>
              <a:rPr lang="en-GB" sz="2500" dirty="0" smtClean="0"/>
              <a:t>c) The tributes to his father in the early lines of each stanza are far more personal, positive and emotional</a:t>
            </a:r>
          </a:p>
          <a:p>
            <a:r>
              <a:rPr lang="en-GB" sz="2500" dirty="0" smtClean="0"/>
              <a:t>d) It reflects his struggle with his grief and loss of faith – he cannot gain comfort so neither can </a:t>
            </a:r>
            <a:r>
              <a:rPr lang="en-GB" sz="2500" smtClean="0"/>
              <a:t>the reader</a:t>
            </a:r>
          </a:p>
          <a:p>
            <a:endParaRPr lang="en-GB" sz="2500" dirty="0" smtClean="0"/>
          </a:p>
          <a:p>
            <a:endParaRPr lang="en-GB" sz="2500" dirty="0"/>
          </a:p>
          <a:p>
            <a:r>
              <a:rPr lang="en-GB" sz="2800" b="1" dirty="0" smtClean="0"/>
              <a:t>This links with the continuous structure and rhythm used in the poem: he controls his poetry in the way that he cannot control death/his feelings about death.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712968" cy="4154984"/>
          </a:xfrm>
          <a:prstGeom prst="rect">
            <a:avLst/>
          </a:prstGeom>
          <a:noFill/>
        </p:spPr>
        <p:txBody>
          <a:bodyPr wrap="square" rtlCol="0">
            <a:spAutoFit/>
          </a:bodyPr>
          <a:lstStyle/>
          <a:p>
            <a:endParaRPr lang="en-GB" sz="2200" dirty="0"/>
          </a:p>
          <a:p>
            <a:endParaRPr lang="en-GB" sz="2200" b="1" dirty="0"/>
          </a:p>
          <a:p>
            <a:r>
              <a:rPr lang="en-GB" sz="2200" b="1" dirty="0" smtClean="0"/>
              <a:t>Use of senses:</a:t>
            </a:r>
            <a:endParaRPr lang="en-GB" sz="2200" dirty="0" smtClean="0"/>
          </a:p>
          <a:p>
            <a:r>
              <a:rPr lang="en-GB" sz="2200" dirty="0" smtClean="0"/>
              <a:t>The poem celebrates the other senses of the deaf man.</a:t>
            </a:r>
          </a:p>
          <a:p>
            <a:r>
              <a:rPr lang="en-GB" sz="2200" i="1" dirty="0" smtClean="0"/>
              <a:t>Stanza 1:</a:t>
            </a:r>
            <a:r>
              <a:rPr lang="en-GB" sz="2200" dirty="0" smtClean="0"/>
              <a:t> sight (his visual appearance)</a:t>
            </a:r>
          </a:p>
          <a:p>
            <a:r>
              <a:rPr lang="en-GB" sz="2200" i="1" dirty="0" smtClean="0"/>
              <a:t>Stanza 2:</a:t>
            </a:r>
            <a:r>
              <a:rPr lang="en-GB" sz="2200" dirty="0" smtClean="0"/>
              <a:t> taste</a:t>
            </a:r>
          </a:p>
          <a:p>
            <a:r>
              <a:rPr lang="en-GB" sz="2200" i="1" dirty="0" smtClean="0"/>
              <a:t>Stanza 3:</a:t>
            </a:r>
            <a:r>
              <a:rPr lang="en-GB" sz="2200" dirty="0" smtClean="0"/>
              <a:t> sound (reversed – silence)</a:t>
            </a:r>
          </a:p>
          <a:p>
            <a:r>
              <a:rPr lang="en-GB" sz="2200" i="1" dirty="0" smtClean="0"/>
              <a:t>Stanza 5:</a:t>
            </a:r>
            <a:r>
              <a:rPr lang="en-GB" sz="2200" dirty="0" smtClean="0"/>
              <a:t> smell</a:t>
            </a:r>
          </a:p>
          <a:p>
            <a:r>
              <a:rPr lang="en-GB" sz="2200" i="1" dirty="0" smtClean="0"/>
              <a:t>Stanza 6:</a:t>
            </a:r>
            <a:r>
              <a:rPr lang="en-GB" sz="2200" dirty="0" smtClean="0"/>
              <a:t> touch</a:t>
            </a:r>
          </a:p>
          <a:p>
            <a:endParaRPr lang="en-GB" sz="2200" dirty="0"/>
          </a:p>
          <a:p>
            <a:r>
              <a:rPr lang="en-GB" sz="2200" dirty="0" smtClean="0"/>
              <a:t>Stanzas 4 and 7, which deal with the poet’s own struggles, do not contain these sensory references.</a:t>
            </a:r>
            <a:endParaRPr lang="en-GB"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1440160"/>
          </a:xfrm>
          <a:prstGeom prst="rect">
            <a:avLst/>
          </a:prstGeom>
          <a:noFill/>
        </p:spPr>
        <p:txBody>
          <a:bodyPr wrap="square" rtlCol="0">
            <a:spAutoFit/>
          </a:bodyPr>
          <a:lstStyle/>
          <a:p>
            <a:r>
              <a:rPr lang="en-GB" sz="2200" dirty="0" smtClean="0"/>
              <a:t>In this poem the poet is trying to come to terms with the death of someone close to him. </a:t>
            </a:r>
          </a:p>
          <a:p>
            <a:endParaRPr lang="en-GB" sz="2200" dirty="0" smtClean="0"/>
          </a:p>
          <a:p>
            <a:pPr lvl="0"/>
            <a:r>
              <a:rPr lang="en-GB" sz="2200" dirty="0" smtClean="0"/>
              <a:t>Match the quotations below with the point on the left of the table.</a:t>
            </a:r>
          </a:p>
        </p:txBody>
      </p:sp>
      <p:pic>
        <p:nvPicPr>
          <p:cNvPr id="3" name="Picture 2" descr="deaf.jpg"/>
          <p:cNvPicPr>
            <a:picLocks noChangeAspect="1"/>
          </p:cNvPicPr>
          <p:nvPr/>
        </p:nvPicPr>
        <p:blipFill>
          <a:blip r:embed="rId2" cstate="print"/>
          <a:stretch>
            <a:fillRect/>
          </a:stretch>
        </p:blipFill>
        <p:spPr>
          <a:xfrm>
            <a:off x="0" y="1922877"/>
            <a:ext cx="9144000" cy="3012246"/>
          </a:xfrm>
          <a:prstGeom prst="rect">
            <a:avLst/>
          </a:prstGeom>
        </p:spPr>
      </p:pic>
      <p:sp>
        <p:nvSpPr>
          <p:cNvPr id="4" name="TextBox 3"/>
          <p:cNvSpPr txBox="1"/>
          <p:nvPr/>
        </p:nvSpPr>
        <p:spPr>
          <a:xfrm>
            <a:off x="83635" y="5517232"/>
            <a:ext cx="8880853" cy="861774"/>
          </a:xfrm>
          <a:prstGeom prst="rect">
            <a:avLst/>
          </a:prstGeom>
          <a:noFill/>
        </p:spPr>
        <p:txBody>
          <a:bodyPr wrap="square" rtlCol="0">
            <a:spAutoFit/>
          </a:bodyPr>
          <a:lstStyle/>
          <a:p>
            <a:pPr algn="ctr"/>
            <a:r>
              <a:rPr lang="en-GB" sz="2500" b="1" dirty="0" smtClean="0"/>
              <a:t>Write a </a:t>
            </a:r>
            <a:r>
              <a:rPr lang="en-GB" sz="2500" b="1" dirty="0" smtClean="0"/>
              <a:t>QWERTY </a:t>
            </a:r>
            <a:r>
              <a:rPr lang="en-GB" sz="2500" b="1" dirty="0" smtClean="0"/>
              <a:t>paragraph exploring the poet’s attitude towards death</a:t>
            </a:r>
            <a:r>
              <a:rPr lang="en-GB" dirty="0" smtClean="0"/>
              <a: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4065315"/>
          </a:xfrm>
        </p:spPr>
        <p:txBody>
          <a:bodyPr/>
          <a:lstStyle/>
          <a:p>
            <a:pPr lvl="0">
              <a:buNone/>
            </a:pPr>
            <a:r>
              <a:rPr lang="en-GB" dirty="0" smtClean="0"/>
              <a:t>	Why </a:t>
            </a:r>
            <a:r>
              <a:rPr lang="en-GB" dirty="0"/>
              <a:t>do you think Betjeman does not specifically mention his father in the poem</a:t>
            </a:r>
            <a:r>
              <a:rPr lang="en-GB" dirty="0" smtClean="0"/>
              <a:t>?</a:t>
            </a:r>
            <a:endParaRPr lang="en-GB" smtClean="0"/>
          </a:p>
          <a:p>
            <a:pPr lvl="0">
              <a:buNone/>
            </a:pPr>
            <a:r>
              <a:rPr lang="en-GB" smtClean="0"/>
              <a:t>  </a:t>
            </a:r>
            <a:endParaRPr lang="en-GB" dirty="0" smtClean="0"/>
          </a:p>
          <a:p>
            <a:pPr lvl="0">
              <a:buNone/>
            </a:pPr>
            <a:r>
              <a:rPr lang="en-GB" dirty="0"/>
              <a:t>	</a:t>
            </a:r>
            <a:r>
              <a:rPr lang="en-GB" dirty="0" smtClean="0"/>
              <a:t>What </a:t>
            </a:r>
            <a:r>
              <a:rPr lang="en-GB" dirty="0"/>
              <a:t>is the effect? </a:t>
            </a:r>
            <a:endParaRPr lang="en-GB" b="1" dirty="0"/>
          </a:p>
          <a:p>
            <a:pPr>
              <a:buNone/>
            </a:pPr>
            <a:endParaRPr lang="en-GB" dirty="0"/>
          </a:p>
        </p:txBody>
      </p:sp>
      <p:sp>
        <p:nvSpPr>
          <p:cNvPr id="7" name="Title 1"/>
          <p:cNvSpPr>
            <a:spLocks noGrp="1"/>
          </p:cNvSpPr>
          <p:nvPr>
            <p:ph type="title"/>
          </p:nvPr>
        </p:nvSpPr>
        <p:spPr>
          <a:xfrm>
            <a:off x="1619672" y="260648"/>
            <a:ext cx="5688632" cy="936104"/>
          </a:xfrm>
          <a:ln>
            <a:solidFill>
              <a:schemeClr val="tx1"/>
            </a:solidFill>
          </a:ln>
        </p:spPr>
        <p:txBody>
          <a:bodyPr/>
          <a:lstStyle/>
          <a:p>
            <a:r>
              <a:rPr lang="en-GB" b="1" dirty="0" smtClean="0"/>
              <a:t>Discussion Time!</a:t>
            </a:r>
            <a:endParaRPr lang="en-GB"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lum contrast="22000"/>
            <a:grayscl/>
          </a:blip>
          <a:srcRect/>
          <a:stretch>
            <a:fillRect/>
          </a:stretch>
        </p:blipFill>
        <p:spPr bwMode="auto">
          <a:xfrm>
            <a:off x="2051720" y="1844824"/>
            <a:ext cx="4673203" cy="4888111"/>
          </a:xfrm>
          <a:prstGeom prst="rect">
            <a:avLst/>
          </a:prstGeom>
          <a:noFill/>
          <a:ln w="9525">
            <a:noFill/>
            <a:miter lim="800000"/>
            <a:headEnd/>
            <a:tailEnd/>
          </a:ln>
        </p:spPr>
      </p:pic>
      <p:sp>
        <p:nvSpPr>
          <p:cNvPr id="3" name="TextBox 2"/>
          <p:cNvSpPr txBox="1"/>
          <p:nvPr/>
        </p:nvSpPr>
        <p:spPr>
          <a:xfrm>
            <a:off x="467544" y="548680"/>
            <a:ext cx="8280920" cy="954107"/>
          </a:xfrm>
          <a:prstGeom prst="rect">
            <a:avLst/>
          </a:prstGeom>
          <a:noFill/>
        </p:spPr>
        <p:txBody>
          <a:bodyPr wrap="square" rtlCol="0">
            <a:spAutoFit/>
          </a:bodyPr>
          <a:lstStyle/>
          <a:p>
            <a:pPr algn="ctr"/>
            <a:r>
              <a:rPr lang="en-GB" sz="2800" b="1" dirty="0" smtClean="0"/>
              <a:t>It’s time to summarise! We’re going to make a note of the poem’s VITALS. </a:t>
            </a:r>
            <a:endParaRPr lang="en-GB"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22672" cy="889782"/>
          </a:xfrm>
        </p:spPr>
        <p:txBody>
          <a:bodyPr>
            <a:normAutofit/>
          </a:bodyPr>
          <a:lstStyle/>
          <a:p>
            <a:r>
              <a:rPr lang="en-GB" sz="3600" b="1" dirty="0" smtClean="0">
                <a:solidFill>
                  <a:srgbClr val="FF0000"/>
                </a:solidFill>
                <a:latin typeface="+mn-lt"/>
                <a:cs typeface="Arial" pitchFamily="34" charset="0"/>
              </a:rPr>
              <a:t>Poetry VITALS…</a:t>
            </a:r>
            <a:endParaRPr lang="en-GB" sz="3600" b="1" dirty="0">
              <a:solidFill>
                <a:srgbClr val="FF0000"/>
              </a:solidFill>
              <a:latin typeface="+mn-lt"/>
              <a:cs typeface="Arial" pitchFamily="34" charset="0"/>
            </a:endParaRPr>
          </a:p>
        </p:txBody>
      </p:sp>
      <p:sp>
        <p:nvSpPr>
          <p:cNvPr id="3" name="Content Placeholder 2"/>
          <p:cNvSpPr>
            <a:spLocks noGrp="1"/>
          </p:cNvSpPr>
          <p:nvPr>
            <p:ph idx="1"/>
          </p:nvPr>
        </p:nvSpPr>
        <p:spPr>
          <a:xfrm>
            <a:off x="323528" y="836712"/>
            <a:ext cx="8352928" cy="5445224"/>
          </a:xfrm>
        </p:spPr>
        <p:txBody>
          <a:bodyPr>
            <a:noAutofit/>
          </a:bodyPr>
          <a:lstStyle/>
          <a:p>
            <a:pPr marL="0" indent="0">
              <a:buNone/>
            </a:pPr>
            <a:r>
              <a:rPr lang="en-GB" sz="2400" b="1" u="sng" dirty="0" smtClean="0">
                <a:solidFill>
                  <a:srgbClr val="FF0000"/>
                </a:solidFill>
                <a:cs typeface="Arial" pitchFamily="34" charset="0"/>
              </a:rPr>
              <a:t>V</a:t>
            </a:r>
            <a:r>
              <a:rPr lang="en-GB" sz="2400" dirty="0" smtClean="0">
                <a:solidFill>
                  <a:srgbClr val="FF0000"/>
                </a:solidFill>
                <a:cs typeface="Arial" pitchFamily="34" charset="0"/>
              </a:rPr>
              <a:t>oice: </a:t>
            </a:r>
            <a:r>
              <a:rPr lang="en-GB" sz="2400" dirty="0" smtClean="0">
                <a:cs typeface="Arial" pitchFamily="34" charset="0"/>
              </a:rPr>
              <a:t>Who is speaking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I</a:t>
            </a:r>
            <a:r>
              <a:rPr lang="en-GB" sz="2400" dirty="0" smtClean="0">
                <a:solidFill>
                  <a:srgbClr val="FF0000"/>
                </a:solidFill>
                <a:cs typeface="Arial" pitchFamily="34" charset="0"/>
              </a:rPr>
              <a:t>magery: </a:t>
            </a:r>
            <a:r>
              <a:rPr lang="en-GB" sz="2400" dirty="0" smtClean="0">
                <a:cs typeface="Arial" pitchFamily="34" charset="0"/>
              </a:rPr>
              <a:t>What imagery is being created?    		        	      	    How is it effective?</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T</a:t>
            </a:r>
            <a:r>
              <a:rPr lang="en-GB" sz="2400" dirty="0" smtClean="0">
                <a:solidFill>
                  <a:srgbClr val="FF0000"/>
                </a:solidFill>
                <a:cs typeface="Arial" pitchFamily="34" charset="0"/>
              </a:rPr>
              <a:t>heme: </a:t>
            </a:r>
            <a:r>
              <a:rPr lang="en-GB" sz="2400" dirty="0" smtClean="0">
                <a:cs typeface="Arial" pitchFamily="34" charset="0"/>
              </a:rPr>
              <a:t>What are the main themes featured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A</a:t>
            </a:r>
            <a:r>
              <a:rPr lang="en-GB" sz="2400" dirty="0" smtClean="0">
                <a:solidFill>
                  <a:srgbClr val="FF0000"/>
                </a:solidFill>
                <a:cs typeface="Arial" pitchFamily="34" charset="0"/>
              </a:rPr>
              <a:t>ddress: </a:t>
            </a:r>
            <a:r>
              <a:rPr lang="en-GB" sz="2400" dirty="0" smtClean="0">
                <a:cs typeface="Arial" pitchFamily="34" charset="0"/>
              </a:rPr>
              <a:t>Who is the poem addressed to? Why?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L</a:t>
            </a:r>
            <a:r>
              <a:rPr lang="en-GB" sz="2400" dirty="0" smtClean="0">
                <a:solidFill>
                  <a:srgbClr val="FF0000"/>
                </a:solidFill>
                <a:cs typeface="Arial" pitchFamily="34" charset="0"/>
              </a:rPr>
              <a:t>anguage (Features): </a:t>
            </a:r>
            <a:r>
              <a:rPr lang="en-GB" sz="2400" dirty="0" smtClean="0">
                <a:cs typeface="Arial" pitchFamily="34" charset="0"/>
              </a:rPr>
              <a:t>What type of language/ devices are used? </a:t>
            </a:r>
          </a:p>
          <a:p>
            <a:pPr marL="0" indent="0">
              <a:buNone/>
            </a:pPr>
            <a:r>
              <a:rPr lang="en-GB" sz="2400" dirty="0" smtClean="0">
                <a:cs typeface="Arial" pitchFamily="34" charset="0"/>
              </a:rPr>
              <a:t>			What is their effect?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S</a:t>
            </a:r>
            <a:r>
              <a:rPr lang="en-GB" sz="2400" dirty="0" smtClean="0">
                <a:solidFill>
                  <a:srgbClr val="FF0000"/>
                </a:solidFill>
                <a:cs typeface="Arial" pitchFamily="34" charset="0"/>
              </a:rPr>
              <a:t>tructure: </a:t>
            </a:r>
            <a:r>
              <a:rPr lang="en-GB" sz="2400" dirty="0" smtClean="0">
                <a:cs typeface="Arial" pitchFamily="34" charset="0"/>
              </a:rPr>
              <a:t> How is the poem laid out? What is the effect of this? </a:t>
            </a:r>
          </a:p>
          <a:p>
            <a:pPr marL="0" indent="0">
              <a:buNone/>
            </a:pPr>
            <a:endParaRPr lang="en-GB" sz="2400" dirty="0" smtClean="0">
              <a:cs typeface="Arial" pitchFamily="34" charset="0"/>
            </a:endParaRPr>
          </a:p>
          <a:p>
            <a:pPr marL="0" indent="0">
              <a:buNone/>
            </a:pPr>
            <a:r>
              <a:rPr lang="en-GB" sz="2400" dirty="0" smtClean="0">
                <a:latin typeface="Comic Sans MS" pitchFamily="66" charset="0"/>
              </a:rPr>
              <a:t>	 </a:t>
            </a:r>
            <a:r>
              <a:rPr lang="en-GB" sz="2400" dirty="0">
                <a:latin typeface="Comic Sans MS" pitchFamily="66" charset="0"/>
              </a:rPr>
              <a:t>	</a:t>
            </a:r>
            <a:r>
              <a:rPr lang="en-GB" sz="2400" dirty="0" smtClean="0">
                <a:latin typeface="Comic Sans MS" pitchFamily="66" charset="0"/>
              </a:rPr>
              <a:t>                          </a:t>
            </a:r>
            <a:endParaRPr lang="en-GB" sz="2400" dirty="0">
              <a:latin typeface="Comic Sans MS" pitchFamily="66" charset="0"/>
            </a:endParaRPr>
          </a:p>
        </p:txBody>
      </p:sp>
      <p:pic>
        <p:nvPicPr>
          <p:cNvPr id="3076" name="Picture 4" descr="http://us.cdn4.123rf.com/168nwm/skovoroda/skovoroda1105/skovoroda110500016/9545402-first-aid-kit-with-medical-cross-illustration-isolated-over-white-backgroun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116632"/>
            <a:ext cx="2411760" cy="2664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575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914650" cy="2339102"/>
          </a:xfrm>
          <a:prstGeom prst="rect">
            <a:avLst/>
          </a:prstGeom>
          <a:noFill/>
        </p:spPr>
        <p:txBody>
          <a:bodyPr wrap="none" rtlCol="0">
            <a:spAutoFit/>
          </a:bodyPr>
          <a:lstStyle/>
          <a:p>
            <a:r>
              <a:rPr lang="en-GB" sz="3200" dirty="0"/>
              <a:t>The kind old face, the egg-shaped head, </a:t>
            </a:r>
            <a:endParaRPr lang="en-GB" sz="3200" b="1" dirty="0"/>
          </a:p>
          <a:p>
            <a:r>
              <a:rPr lang="en-GB" sz="3200" dirty="0"/>
              <a:t>The tie, discreetly loud, </a:t>
            </a:r>
            <a:endParaRPr lang="en-GB" sz="3200" b="1" dirty="0"/>
          </a:p>
          <a:p>
            <a:r>
              <a:rPr lang="en-GB" sz="3200" dirty="0"/>
              <a:t>The loosely fitting shooting clothes, </a:t>
            </a:r>
            <a:endParaRPr lang="en-GB" sz="3200" b="1" dirty="0"/>
          </a:p>
          <a:p>
            <a:r>
              <a:rPr lang="en-GB" sz="3200" dirty="0"/>
              <a:t>A closely fitting shroud. </a:t>
            </a:r>
            <a:endParaRPr lang="en-GB" sz="3200" b="1" dirty="0"/>
          </a:p>
          <a:p>
            <a:endParaRPr lang="en-GB" dirty="0"/>
          </a:p>
        </p:txBody>
      </p:sp>
      <p:sp>
        <p:nvSpPr>
          <p:cNvPr id="3" name="TextBox 2"/>
          <p:cNvSpPr txBox="1"/>
          <p:nvPr/>
        </p:nvSpPr>
        <p:spPr>
          <a:xfrm>
            <a:off x="539552" y="4077072"/>
            <a:ext cx="8136904" cy="1446550"/>
          </a:xfrm>
          <a:prstGeom prst="rect">
            <a:avLst/>
          </a:prstGeom>
          <a:noFill/>
        </p:spPr>
        <p:txBody>
          <a:bodyPr wrap="square" rtlCol="0">
            <a:spAutoFit/>
          </a:bodyPr>
          <a:lstStyle/>
          <a:p>
            <a:pPr lvl="0"/>
            <a:r>
              <a:rPr lang="en-GB" sz="2200" dirty="0"/>
              <a:t>Can you make any guesses at the circumstances in which this poem was written? </a:t>
            </a:r>
            <a:endParaRPr lang="en-GB" sz="2200" dirty="0" smtClean="0"/>
          </a:p>
          <a:p>
            <a:pPr lvl="0"/>
            <a:endParaRPr lang="en-GB" sz="2200" dirty="0" smtClean="0"/>
          </a:p>
          <a:p>
            <a:pPr lvl="0"/>
            <a:r>
              <a:rPr lang="en-GB" sz="2200" dirty="0" smtClean="0"/>
              <a:t>What </a:t>
            </a:r>
            <a:r>
              <a:rPr lang="en-GB" sz="2200" dirty="0"/>
              <a:t>might have prompted John Betjeman to write this poem?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92696"/>
            <a:ext cx="8136904" cy="4893647"/>
          </a:xfrm>
          <a:prstGeom prst="rect">
            <a:avLst/>
          </a:prstGeom>
          <a:noFill/>
        </p:spPr>
        <p:txBody>
          <a:bodyPr wrap="square" rtlCol="0">
            <a:spAutoFit/>
          </a:bodyPr>
          <a:lstStyle/>
          <a:p>
            <a:r>
              <a:rPr lang="en-GB" sz="2400" dirty="0" smtClean="0"/>
              <a:t>This poem is an </a:t>
            </a:r>
            <a:r>
              <a:rPr lang="en-GB" sz="2400" b="1" dirty="0" smtClean="0"/>
              <a:t>elegy</a:t>
            </a:r>
            <a:r>
              <a:rPr lang="en-GB" sz="2400" dirty="0" smtClean="0"/>
              <a:t> to the poet’s dead father.</a:t>
            </a:r>
          </a:p>
          <a:p>
            <a:endParaRPr lang="en-GB" sz="2400" dirty="0"/>
          </a:p>
          <a:p>
            <a:r>
              <a:rPr lang="en-GB" sz="2400" dirty="0" smtClean="0"/>
              <a:t>You </a:t>
            </a:r>
            <a:r>
              <a:rPr lang="en-GB" sz="2400" dirty="0"/>
              <a:t>may have noticed that:</a:t>
            </a:r>
          </a:p>
          <a:p>
            <a:r>
              <a:rPr lang="en-GB" sz="2400" dirty="0"/>
              <a:t> </a:t>
            </a:r>
          </a:p>
          <a:p>
            <a:pPr lvl="0"/>
            <a:r>
              <a:rPr lang="en-GB" sz="2400" dirty="0"/>
              <a:t>the stanza has four lines</a:t>
            </a:r>
          </a:p>
          <a:p>
            <a:pPr lvl="0"/>
            <a:r>
              <a:rPr lang="en-GB" sz="2400" dirty="0"/>
              <a:t>the second and last lines </a:t>
            </a:r>
            <a:r>
              <a:rPr lang="en-GB" sz="2400" dirty="0" smtClean="0"/>
              <a:t>rhyme </a:t>
            </a:r>
            <a:r>
              <a:rPr lang="en-GB" sz="2400" b="1" dirty="0" smtClean="0"/>
              <a:t>(</a:t>
            </a:r>
            <a:r>
              <a:rPr lang="en-GB" sz="2400" b="1" dirty="0" err="1" smtClean="0"/>
              <a:t>abcb</a:t>
            </a:r>
            <a:r>
              <a:rPr lang="en-GB" sz="2400" b="1" dirty="0" smtClean="0"/>
              <a:t>)</a:t>
            </a:r>
            <a:endParaRPr lang="en-GB" sz="2400" b="1" dirty="0"/>
          </a:p>
          <a:p>
            <a:pPr lvl="0"/>
            <a:r>
              <a:rPr lang="en-GB" sz="2400" dirty="0"/>
              <a:t>the first and third lines are eight syllables long</a:t>
            </a:r>
          </a:p>
          <a:p>
            <a:pPr lvl="0"/>
            <a:r>
              <a:rPr lang="en-GB" sz="2400" dirty="0"/>
              <a:t>the second and last lines are six syllables long </a:t>
            </a:r>
          </a:p>
          <a:p>
            <a:pPr lvl="0"/>
            <a:r>
              <a:rPr lang="en-GB" sz="2400" dirty="0"/>
              <a:t>there is a difference between the tone and ideas in the first two lines and the second two lines.</a:t>
            </a:r>
          </a:p>
          <a:p>
            <a:r>
              <a:rPr lang="en-GB" sz="2400" dirty="0"/>
              <a:t> </a:t>
            </a:r>
          </a:p>
          <a:p>
            <a:r>
              <a:rPr lang="en-GB" sz="2400" dirty="0"/>
              <a:t>The other stanzas of the poem follow the same structure, rhyme and rhythm as the first.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3540841" cy="6247864"/>
          </a:xfrm>
          <a:prstGeom prst="rect">
            <a:avLst/>
          </a:prstGeom>
          <a:noFill/>
        </p:spPr>
        <p:txBody>
          <a:bodyPr wrap="none" rtlCol="0">
            <a:spAutoFit/>
          </a:bodyPr>
          <a:lstStyle/>
          <a:p>
            <a:r>
              <a:rPr lang="en-GB" sz="1600" dirty="0"/>
              <a:t>The kind old face, the egg-shaped head, </a:t>
            </a:r>
            <a:endParaRPr lang="en-GB" sz="1600" b="1" dirty="0"/>
          </a:p>
          <a:p>
            <a:r>
              <a:rPr lang="en-GB" sz="1600" dirty="0"/>
              <a:t>The tie, discreetly loud, </a:t>
            </a:r>
            <a:endParaRPr lang="en-GB" sz="1600" b="1" dirty="0"/>
          </a:p>
          <a:p>
            <a:r>
              <a:rPr lang="en-GB" sz="1600" dirty="0"/>
              <a:t>The loosely fitting shooting clothes, </a:t>
            </a:r>
            <a:endParaRPr lang="en-GB" sz="1600" b="1" dirty="0"/>
          </a:p>
          <a:p>
            <a:r>
              <a:rPr lang="en-GB" sz="1600" dirty="0"/>
              <a:t>A closely fitting shroud. </a:t>
            </a:r>
            <a:endParaRPr lang="en-GB" sz="1600" b="1" dirty="0"/>
          </a:p>
          <a:p>
            <a:r>
              <a:rPr lang="en-GB" sz="1600" dirty="0"/>
              <a:t> </a:t>
            </a:r>
            <a:endParaRPr lang="en-GB" sz="1600" b="1" dirty="0"/>
          </a:p>
          <a:p>
            <a:r>
              <a:rPr lang="en-GB" sz="1600" dirty="0"/>
              <a:t>He liked old City dining-rooms, </a:t>
            </a:r>
            <a:endParaRPr lang="en-GB" sz="1600" b="1" dirty="0"/>
          </a:p>
          <a:p>
            <a:r>
              <a:rPr lang="en-GB" sz="1600" dirty="0"/>
              <a:t>Potatoes in their skin, </a:t>
            </a:r>
            <a:endParaRPr lang="en-GB" sz="1600" b="1" dirty="0"/>
          </a:p>
          <a:p>
            <a:r>
              <a:rPr lang="en-GB" sz="1600" dirty="0"/>
              <a:t>But now his mouth is wide to let </a:t>
            </a:r>
            <a:endParaRPr lang="en-GB" sz="1600" b="1" dirty="0"/>
          </a:p>
          <a:p>
            <a:r>
              <a:rPr lang="en-GB" sz="1600" dirty="0"/>
              <a:t>The London clay come in. </a:t>
            </a:r>
            <a:endParaRPr lang="en-GB" sz="1600" b="1" dirty="0"/>
          </a:p>
          <a:p>
            <a:r>
              <a:rPr lang="en-GB" sz="1600" dirty="0"/>
              <a:t> </a:t>
            </a:r>
            <a:endParaRPr lang="en-GB" sz="1600" b="1" dirty="0"/>
          </a:p>
          <a:p>
            <a:r>
              <a:rPr lang="en-GB" sz="1600" dirty="0"/>
              <a:t>He took me on long silent walks </a:t>
            </a:r>
            <a:endParaRPr lang="en-GB" sz="1600" b="1" dirty="0"/>
          </a:p>
          <a:p>
            <a:r>
              <a:rPr lang="en-GB" sz="1600" dirty="0"/>
              <a:t>In country lanes when young, </a:t>
            </a:r>
            <a:endParaRPr lang="en-GB" sz="1600" b="1" dirty="0"/>
          </a:p>
          <a:p>
            <a:r>
              <a:rPr lang="en-GB" sz="1600" dirty="0"/>
              <a:t>He knew the names of </a:t>
            </a:r>
            <a:r>
              <a:rPr lang="en-GB" sz="1600" dirty="0" err="1"/>
              <a:t>ev’ry</a:t>
            </a:r>
            <a:r>
              <a:rPr lang="en-GB" sz="1600" dirty="0"/>
              <a:t> bird </a:t>
            </a:r>
            <a:endParaRPr lang="en-GB" sz="1600" b="1" dirty="0"/>
          </a:p>
          <a:p>
            <a:r>
              <a:rPr lang="en-GB" sz="1600" dirty="0"/>
              <a:t>But not the song it sung. </a:t>
            </a:r>
            <a:endParaRPr lang="en-GB" sz="1600" b="1" dirty="0"/>
          </a:p>
          <a:p>
            <a:r>
              <a:rPr lang="en-GB" sz="1600" dirty="0"/>
              <a:t> </a:t>
            </a:r>
            <a:endParaRPr lang="en-GB" sz="1600" b="1" dirty="0"/>
          </a:p>
          <a:p>
            <a:r>
              <a:rPr lang="en-GB" sz="1600" dirty="0"/>
              <a:t>And when he could not hear me speak </a:t>
            </a:r>
            <a:endParaRPr lang="en-GB" sz="1600" b="1" dirty="0"/>
          </a:p>
          <a:p>
            <a:r>
              <a:rPr lang="en-GB" sz="1600" dirty="0"/>
              <a:t>He smiled and looked so wise </a:t>
            </a:r>
            <a:endParaRPr lang="en-GB" sz="1600" b="1" dirty="0"/>
          </a:p>
          <a:p>
            <a:r>
              <a:rPr lang="en-GB" sz="1600" dirty="0"/>
              <a:t>That now I do not like to think </a:t>
            </a:r>
            <a:endParaRPr lang="en-GB" sz="1600" b="1" dirty="0"/>
          </a:p>
          <a:p>
            <a:r>
              <a:rPr lang="en-GB" sz="1600" dirty="0"/>
              <a:t>Of maggots in his eyes. </a:t>
            </a:r>
            <a:endParaRPr lang="en-GB" sz="1600" dirty="0" smtClean="0"/>
          </a:p>
          <a:p>
            <a:endParaRPr lang="en-GB" sz="1600" b="1" dirty="0"/>
          </a:p>
          <a:p>
            <a:r>
              <a:rPr lang="en-GB" sz="1600" dirty="0"/>
              <a:t>He liked the rain-washed Cornish air </a:t>
            </a:r>
            <a:endParaRPr lang="en-GB" sz="1600" b="1" dirty="0"/>
          </a:p>
          <a:p>
            <a:r>
              <a:rPr lang="en-GB" sz="1600" dirty="0"/>
              <a:t>And smell of ploughed-up soil, </a:t>
            </a:r>
            <a:endParaRPr lang="en-GB" sz="1600" b="1" dirty="0"/>
          </a:p>
          <a:p>
            <a:r>
              <a:rPr lang="en-GB" sz="1600" dirty="0"/>
              <a:t>He liked a landscape big and bare </a:t>
            </a:r>
            <a:endParaRPr lang="en-GB" sz="1600" b="1" dirty="0"/>
          </a:p>
          <a:p>
            <a:r>
              <a:rPr lang="en-GB" sz="1600" dirty="0"/>
              <a:t>And painted it in oil. </a:t>
            </a:r>
            <a:endParaRPr lang="en-GB" sz="1600" b="1" dirty="0"/>
          </a:p>
          <a:p>
            <a:endParaRPr lang="en-GB" sz="1600" dirty="0"/>
          </a:p>
        </p:txBody>
      </p:sp>
      <p:sp>
        <p:nvSpPr>
          <p:cNvPr id="3" name="TextBox 2"/>
          <p:cNvSpPr txBox="1"/>
          <p:nvPr/>
        </p:nvSpPr>
        <p:spPr>
          <a:xfrm>
            <a:off x="4355976" y="476672"/>
            <a:ext cx="3484544" cy="3539430"/>
          </a:xfrm>
          <a:prstGeom prst="rect">
            <a:avLst/>
          </a:prstGeom>
          <a:noFill/>
        </p:spPr>
        <p:txBody>
          <a:bodyPr wrap="none" rtlCol="0">
            <a:spAutoFit/>
          </a:bodyPr>
          <a:lstStyle/>
          <a:p>
            <a:r>
              <a:rPr lang="en-GB" sz="1600" dirty="0"/>
              <a:t>But least of all he liked that place </a:t>
            </a:r>
            <a:endParaRPr lang="en-GB" sz="1600" b="1" dirty="0"/>
          </a:p>
          <a:p>
            <a:r>
              <a:rPr lang="en-GB" sz="1600" dirty="0"/>
              <a:t>Which hangs on Highgate Hill </a:t>
            </a:r>
            <a:endParaRPr lang="en-GB" sz="1600" b="1" dirty="0"/>
          </a:p>
          <a:p>
            <a:r>
              <a:rPr lang="en-GB" sz="1600" dirty="0"/>
              <a:t>Of soaked </a:t>
            </a:r>
            <a:r>
              <a:rPr lang="en-GB" sz="1600" dirty="0" err="1"/>
              <a:t>Carrara</a:t>
            </a:r>
            <a:r>
              <a:rPr lang="en-GB" sz="1600" dirty="0"/>
              <a:t>-covered earth </a:t>
            </a:r>
            <a:endParaRPr lang="en-GB" sz="1600" b="1" dirty="0"/>
          </a:p>
          <a:p>
            <a:r>
              <a:rPr lang="en-GB" sz="1600" dirty="0"/>
              <a:t>For Londoners to fill. </a:t>
            </a:r>
            <a:endParaRPr lang="en-GB" sz="1600" b="1" dirty="0"/>
          </a:p>
          <a:p>
            <a:r>
              <a:rPr lang="en-GB" sz="1600" dirty="0"/>
              <a:t> </a:t>
            </a:r>
            <a:endParaRPr lang="en-GB" sz="1600" b="1" dirty="0"/>
          </a:p>
          <a:p>
            <a:r>
              <a:rPr lang="en-GB" sz="1600" dirty="0"/>
              <a:t>He would have liked to say good-bye, </a:t>
            </a:r>
            <a:endParaRPr lang="en-GB" sz="1600" b="1" dirty="0"/>
          </a:p>
          <a:p>
            <a:r>
              <a:rPr lang="en-GB" sz="1600" dirty="0"/>
              <a:t>Shake hands with many friends, </a:t>
            </a:r>
            <a:endParaRPr lang="en-GB" sz="1600" b="1" dirty="0"/>
          </a:p>
          <a:p>
            <a:r>
              <a:rPr lang="en-GB" sz="1600" dirty="0"/>
              <a:t>In Highgate now his finger-bones </a:t>
            </a:r>
            <a:endParaRPr lang="en-GB" sz="1600" b="1" dirty="0"/>
          </a:p>
          <a:p>
            <a:r>
              <a:rPr lang="en-GB" sz="1600" dirty="0"/>
              <a:t>Stick through his finger-ends. </a:t>
            </a:r>
            <a:endParaRPr lang="en-GB" sz="1600" b="1" dirty="0"/>
          </a:p>
          <a:p>
            <a:r>
              <a:rPr lang="en-GB" sz="1600" dirty="0"/>
              <a:t> </a:t>
            </a:r>
            <a:endParaRPr lang="en-GB" sz="1600" b="1" dirty="0"/>
          </a:p>
          <a:p>
            <a:r>
              <a:rPr lang="en-GB" sz="1600" dirty="0"/>
              <a:t>You, God, who treat him thus and thus, </a:t>
            </a:r>
            <a:endParaRPr lang="en-GB" sz="1600" b="1" dirty="0"/>
          </a:p>
          <a:p>
            <a:r>
              <a:rPr lang="en-GB" sz="1600" dirty="0"/>
              <a:t>Say, ‘Save his soul and pray.’ </a:t>
            </a:r>
            <a:endParaRPr lang="en-GB" sz="1600" b="1" dirty="0"/>
          </a:p>
          <a:p>
            <a:r>
              <a:rPr lang="en-GB" sz="1600" dirty="0"/>
              <a:t>You ask me to believe You and </a:t>
            </a:r>
            <a:endParaRPr lang="en-GB" sz="1600" b="1" dirty="0"/>
          </a:p>
          <a:p>
            <a:r>
              <a:rPr lang="en-GB" sz="1600" dirty="0"/>
              <a:t>I only see decay. </a:t>
            </a:r>
          </a:p>
        </p:txBody>
      </p:sp>
      <p:pic>
        <p:nvPicPr>
          <p:cNvPr id="4" name="portrait of deaf man.mp3">
            <a:hlinkClick r:id="" action="ppaction://media"/>
          </p:cNvPr>
          <p:cNvPicPr>
            <a:picLocks noRot="1" noChangeAspect="1"/>
          </p:cNvPicPr>
          <p:nvPr>
            <a:audioFile r:link="rId1"/>
          </p:nvPr>
        </p:nvPicPr>
        <p:blipFill>
          <a:blip r:embed="rId3" cstate="print"/>
          <a:stretch>
            <a:fillRect/>
          </a:stretch>
        </p:blipFill>
        <p:spPr>
          <a:xfrm>
            <a:off x="6732240" y="4941168"/>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08889"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15616" y="548680"/>
          <a:ext cx="6624736" cy="2448272"/>
        </p:xfrm>
        <a:graphic>
          <a:graphicData uri="http://schemas.openxmlformats.org/drawingml/2006/table">
            <a:tbl>
              <a:tblPr/>
              <a:tblGrid>
                <a:gridCol w="2508569"/>
                <a:gridCol w="4116167"/>
              </a:tblGrid>
              <a:tr h="2448272">
                <a:tc>
                  <a:txBody>
                    <a:bodyPr/>
                    <a:lstStyle/>
                    <a:p>
                      <a:pPr algn="l">
                        <a:lnSpc>
                          <a:spcPct val="150000"/>
                        </a:lnSpc>
                        <a:spcAft>
                          <a:spcPts val="0"/>
                        </a:spcAft>
                      </a:pPr>
                      <a:endParaRPr lang="en-GB" sz="4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b="0" dirty="0">
                          <a:latin typeface="Edwardian Script ITC"/>
                          <a:ea typeface="Times New Roman"/>
                          <a:cs typeface="Times New Roman"/>
                        </a:rPr>
                        <a:t>John Betjeman </a:t>
                      </a:r>
                      <a:r>
                        <a:rPr lang="en-GB" sz="2000" b="0" dirty="0">
                          <a:latin typeface="Arial"/>
                          <a:ea typeface="Times New Roman"/>
                          <a:cs typeface="Times New Roman"/>
                        </a:rPr>
                        <a:t> </a:t>
                      </a:r>
                      <a:endParaRPr lang="en-GB" sz="2000" b="1" dirty="0">
                        <a:latin typeface="Arial"/>
                        <a:ea typeface="Times New Roman"/>
                        <a:cs typeface="Times New Roman"/>
                      </a:endParaRPr>
                    </a:p>
                    <a:p>
                      <a:pPr algn="ctr">
                        <a:spcAft>
                          <a:spcPts val="0"/>
                        </a:spcAft>
                      </a:pPr>
                      <a:r>
                        <a:rPr lang="en-GB" sz="2000" b="0" dirty="0">
                          <a:latin typeface="Arial"/>
                          <a:ea typeface="Times New Roman"/>
                          <a:cs typeface="Times New Roman"/>
                        </a:rPr>
                        <a:t>was born in </a:t>
                      </a:r>
                      <a:r>
                        <a:rPr lang="en-GB" sz="2000" b="1" dirty="0">
                          <a:latin typeface="Arial"/>
                          <a:ea typeface="Times New Roman"/>
                          <a:cs typeface="Times New Roman"/>
                        </a:rPr>
                        <a:t>1906</a:t>
                      </a:r>
                      <a:r>
                        <a:rPr lang="en-GB" sz="2000" b="0" dirty="0">
                          <a:latin typeface="Arial"/>
                          <a:ea typeface="Times New Roman"/>
                          <a:cs typeface="Times New Roman"/>
                        </a:rPr>
                        <a:t> and died in </a:t>
                      </a:r>
                      <a:r>
                        <a:rPr lang="en-GB" sz="2000" b="1" dirty="0">
                          <a:latin typeface="Arial"/>
                          <a:ea typeface="Times New Roman"/>
                          <a:cs typeface="Times New Roman"/>
                        </a:rPr>
                        <a:t>1984</a:t>
                      </a:r>
                      <a:r>
                        <a:rPr lang="en-GB" sz="2000" b="0" dirty="0">
                          <a:latin typeface="Arial"/>
                          <a:ea typeface="Times New Roman"/>
                          <a:cs typeface="Times New Roman"/>
                        </a:rPr>
                        <a:t>.  He was appointed Poet Laureate in 1972.  He was once religious; however, as time went by, he developed </a:t>
                      </a:r>
                      <a:r>
                        <a:rPr lang="en-GB" sz="2000" b="1" dirty="0">
                          <a:latin typeface="Arial"/>
                          <a:ea typeface="Times New Roman"/>
                          <a:cs typeface="Times New Roman"/>
                        </a:rPr>
                        <a:t>agnostic beliefs</a:t>
                      </a:r>
                      <a:r>
                        <a:rPr lang="en-GB" sz="2000" b="0" dirty="0">
                          <a:latin typeface="Arial"/>
                          <a:ea typeface="Times New Roman"/>
                          <a:cs typeface="Times New Roman"/>
                        </a:rPr>
                        <a:t>. </a:t>
                      </a:r>
                      <a:endParaRPr lang="en-GB" sz="20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9" name="Picture 1" descr="john"/>
          <p:cNvPicPr>
            <a:picLocks noChangeAspect="1" noChangeArrowheads="1"/>
          </p:cNvPicPr>
          <p:nvPr/>
        </p:nvPicPr>
        <p:blipFill>
          <a:blip r:embed="rId2" cstate="print"/>
          <a:srcRect/>
          <a:stretch>
            <a:fillRect/>
          </a:stretch>
        </p:blipFill>
        <p:spPr bwMode="auto">
          <a:xfrm>
            <a:off x="1331640" y="548680"/>
            <a:ext cx="1851025" cy="2422525"/>
          </a:xfrm>
          <a:prstGeom prst="rect">
            <a:avLst/>
          </a:prstGeom>
          <a:noFill/>
        </p:spPr>
      </p:pic>
      <p:graphicFrame>
        <p:nvGraphicFramePr>
          <p:cNvPr id="4" name="Table 3"/>
          <p:cNvGraphicFramePr>
            <a:graphicFrameLocks noGrp="1"/>
          </p:cNvGraphicFramePr>
          <p:nvPr/>
        </p:nvGraphicFramePr>
        <p:xfrm>
          <a:off x="611560" y="3429000"/>
          <a:ext cx="7704856" cy="2781672"/>
        </p:xfrm>
        <a:graphic>
          <a:graphicData uri="http://schemas.openxmlformats.org/drawingml/2006/table">
            <a:tbl>
              <a:tblPr/>
              <a:tblGrid>
                <a:gridCol w="2654887"/>
                <a:gridCol w="2302166"/>
                <a:gridCol w="2747803"/>
              </a:tblGrid>
              <a:tr h="2781672">
                <a:tc>
                  <a:txBody>
                    <a:bodyPr/>
                    <a:lstStyle/>
                    <a:p>
                      <a:pPr algn="r">
                        <a:lnSpc>
                          <a:spcPct val="150000"/>
                        </a:lnSpc>
                        <a:spcBef>
                          <a:spcPts val="600"/>
                        </a:spcBef>
                        <a:spcAft>
                          <a:spcPts val="0"/>
                        </a:spcAft>
                      </a:pPr>
                      <a:r>
                        <a:rPr lang="en-GB" sz="2000" b="0" dirty="0">
                          <a:latin typeface="Arial"/>
                          <a:ea typeface="Times New Roman"/>
                          <a:cs typeface="Arial"/>
                        </a:rPr>
                        <a:t>‘</a:t>
                      </a:r>
                      <a:r>
                        <a:rPr lang="en-GB" sz="2000" b="0" dirty="0" smtClean="0">
                          <a:latin typeface="Arial"/>
                          <a:ea typeface="Times New Roman"/>
                          <a:cs typeface="Arial"/>
                        </a:rPr>
                        <a:t>shroud’ </a:t>
                      </a:r>
                      <a:r>
                        <a:rPr lang="en-GB" sz="2000" b="0" dirty="0">
                          <a:latin typeface="Arial"/>
                          <a:ea typeface="Times New Roman"/>
                          <a:cs typeface="Arial"/>
                          <a:sym typeface="Wingdings"/>
                        </a:rPr>
                        <a:t></a:t>
                      </a:r>
                      <a:endParaRPr lang="en-GB" sz="2000" b="1" dirty="0">
                        <a:latin typeface="Arial"/>
                        <a:ea typeface="Times New Roman"/>
                        <a:cs typeface="Times New Roman"/>
                      </a:endParaRPr>
                    </a:p>
                    <a:p>
                      <a:pPr algn="r">
                        <a:lnSpc>
                          <a:spcPct val="150000"/>
                        </a:lnSpc>
                        <a:spcBef>
                          <a:spcPts val="600"/>
                        </a:spcBef>
                        <a:spcAft>
                          <a:spcPts val="0"/>
                        </a:spcAft>
                      </a:pPr>
                      <a:r>
                        <a:rPr lang="en-GB" sz="2000" b="0" dirty="0">
                          <a:latin typeface="Arial"/>
                          <a:ea typeface="Times New Roman"/>
                          <a:cs typeface="Arial"/>
                        </a:rPr>
                        <a:t>‘Highgate Hill’ </a:t>
                      </a:r>
                      <a:r>
                        <a:rPr lang="en-GB" sz="2000" b="0" dirty="0" smtClean="0">
                          <a:latin typeface="Arial"/>
                          <a:ea typeface="Times New Roman"/>
                          <a:cs typeface="Arial"/>
                          <a:sym typeface="Wingdings"/>
                        </a:rPr>
                        <a:t></a:t>
                      </a:r>
                      <a:endParaRPr lang="en-GB" sz="2000" b="1" dirty="0" smtClean="0">
                        <a:latin typeface="Arial"/>
                        <a:ea typeface="Times New Roman"/>
                        <a:cs typeface="Times New Roman"/>
                        <a:sym typeface="Wingdings"/>
                      </a:endParaRPr>
                    </a:p>
                    <a:p>
                      <a:pPr algn="r">
                        <a:lnSpc>
                          <a:spcPct val="150000"/>
                        </a:lnSpc>
                        <a:spcBef>
                          <a:spcPts val="600"/>
                        </a:spcBef>
                        <a:spcAft>
                          <a:spcPts val="0"/>
                        </a:spcAft>
                      </a:pPr>
                      <a:r>
                        <a:rPr lang="en-GB" sz="2000" b="0" dirty="0" smtClean="0">
                          <a:latin typeface="Arial"/>
                          <a:ea typeface="Times New Roman"/>
                          <a:cs typeface="Arial"/>
                        </a:rPr>
                        <a:t>‘</a:t>
                      </a:r>
                      <a:r>
                        <a:rPr lang="en-GB" sz="2000" b="0" dirty="0" err="1">
                          <a:latin typeface="Arial"/>
                          <a:ea typeface="Times New Roman"/>
                          <a:cs typeface="Arial"/>
                        </a:rPr>
                        <a:t>carrara</a:t>
                      </a:r>
                      <a:r>
                        <a:rPr lang="en-GB" sz="2000" b="0" dirty="0">
                          <a:latin typeface="Arial"/>
                          <a:ea typeface="Times New Roman"/>
                          <a:cs typeface="Arial"/>
                        </a:rPr>
                        <a:t>-covered’ </a:t>
                      </a:r>
                      <a:r>
                        <a:rPr lang="en-GB" sz="2000" b="1" dirty="0">
                          <a:latin typeface="Arial"/>
                          <a:ea typeface="Times New Roman"/>
                          <a:cs typeface="Arial"/>
                          <a:sym typeface="Wingdings"/>
                        </a:rPr>
                        <a:t></a:t>
                      </a:r>
                      <a:endParaRPr lang="en-GB" sz="20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n-GB" sz="2000" b="1">
                          <a:latin typeface="Arial"/>
                          <a:ea typeface="Times New Roman"/>
                          <a:cs typeface="Times New Roman"/>
                        </a:rPr>
                        <a:t>Translator</a:t>
                      </a:r>
                      <a:endParaRPr lang="en-GB" sz="1200" b="1">
                        <a:latin typeface="Arial"/>
                        <a:ea typeface="Times New Roman"/>
                        <a:cs typeface="Times New Roman"/>
                      </a:endParaRPr>
                    </a:p>
                    <a:p>
                      <a:pPr algn="ctr">
                        <a:spcAft>
                          <a:spcPts val="0"/>
                        </a:spcAft>
                      </a:pPr>
                      <a:r>
                        <a:rPr lang="en-GB" sz="11000" b="0">
                          <a:latin typeface="Arial"/>
                          <a:ea typeface="Times New Roman"/>
                          <a:cs typeface="Arial"/>
                          <a:sym typeface="Wingdings"/>
                        </a:rPr>
                        <a:t></a:t>
                      </a:r>
                      <a:endParaRPr lang="en-GB" sz="1200" b="1">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GB" sz="2000" b="1" dirty="0">
                          <a:latin typeface="Arial"/>
                          <a:ea typeface="Times New Roman"/>
                          <a:cs typeface="Arial"/>
                        </a:rPr>
                        <a:t>a burial garment</a:t>
                      </a:r>
                      <a:endParaRPr lang="en-GB" sz="2000" b="1" dirty="0">
                        <a:latin typeface="Arial"/>
                        <a:ea typeface="Times New Roman"/>
                        <a:cs typeface="Times New Roman"/>
                      </a:endParaRPr>
                    </a:p>
                    <a:p>
                      <a:pPr>
                        <a:lnSpc>
                          <a:spcPct val="150000"/>
                        </a:lnSpc>
                        <a:spcBef>
                          <a:spcPts val="600"/>
                        </a:spcBef>
                        <a:spcAft>
                          <a:spcPts val="0"/>
                        </a:spcAft>
                      </a:pPr>
                      <a:r>
                        <a:rPr lang="en-GB" sz="2000" b="1" dirty="0">
                          <a:latin typeface="Arial"/>
                          <a:ea typeface="Times New Roman"/>
                          <a:cs typeface="Arial"/>
                        </a:rPr>
                        <a:t>an area in London</a:t>
                      </a:r>
                      <a:endParaRPr lang="en-GB" sz="2000" b="1" dirty="0">
                        <a:latin typeface="Arial"/>
                        <a:ea typeface="Times New Roman"/>
                        <a:cs typeface="Times New Roman"/>
                      </a:endParaRPr>
                    </a:p>
                    <a:p>
                      <a:pPr>
                        <a:lnSpc>
                          <a:spcPct val="150000"/>
                        </a:lnSpc>
                        <a:spcBef>
                          <a:spcPts val="600"/>
                        </a:spcBef>
                        <a:spcAft>
                          <a:spcPts val="0"/>
                        </a:spcAft>
                      </a:pPr>
                      <a:r>
                        <a:rPr lang="en-GB" sz="2000" b="1" dirty="0" err="1" smtClean="0">
                          <a:latin typeface="Arial"/>
                          <a:ea typeface="Times New Roman"/>
                          <a:cs typeface="Arial"/>
                        </a:rPr>
                        <a:t>carrara</a:t>
                      </a:r>
                      <a:r>
                        <a:rPr lang="en-GB" sz="2000" b="1" dirty="0" smtClean="0">
                          <a:latin typeface="Arial"/>
                          <a:ea typeface="Times New Roman"/>
                          <a:cs typeface="Arial"/>
                        </a:rPr>
                        <a:t> </a:t>
                      </a:r>
                      <a:r>
                        <a:rPr lang="en-GB" sz="2000" b="1" dirty="0">
                          <a:latin typeface="Arial"/>
                          <a:ea typeface="Times New Roman"/>
                          <a:cs typeface="Arial"/>
                        </a:rPr>
                        <a:t>is a marble often used for headstones</a:t>
                      </a:r>
                      <a:endParaRPr lang="en-GB" sz="2000" b="1" dirty="0">
                        <a:latin typeface="Arial"/>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556792"/>
            <a:ext cx="6048672" cy="3970318"/>
          </a:xfrm>
          <a:prstGeom prst="rect">
            <a:avLst/>
          </a:prstGeom>
          <a:noFill/>
        </p:spPr>
        <p:txBody>
          <a:bodyPr wrap="square" rtlCol="0">
            <a:spAutoFit/>
          </a:bodyPr>
          <a:lstStyle/>
          <a:p>
            <a:r>
              <a:rPr lang="en-GB" sz="2200" dirty="0" smtClean="0">
                <a:solidFill>
                  <a:srgbClr val="C00000"/>
                </a:solidFill>
              </a:rPr>
              <a:t>The </a:t>
            </a:r>
            <a:r>
              <a:rPr lang="en-GB" sz="2200" u="sng" dirty="0" smtClean="0">
                <a:solidFill>
                  <a:srgbClr val="C00000"/>
                </a:solidFill>
              </a:rPr>
              <a:t>kind old</a:t>
            </a:r>
            <a:r>
              <a:rPr lang="en-GB" sz="2200" dirty="0" smtClean="0">
                <a:solidFill>
                  <a:srgbClr val="C00000"/>
                </a:solidFill>
              </a:rPr>
              <a:t> face, the egg-shaped head, </a:t>
            </a:r>
            <a:endParaRPr lang="en-GB" sz="2200" b="1" dirty="0" smtClean="0">
              <a:solidFill>
                <a:srgbClr val="C00000"/>
              </a:solidFill>
            </a:endParaRPr>
          </a:p>
          <a:p>
            <a:r>
              <a:rPr lang="en-GB" sz="2200" dirty="0" smtClean="0">
                <a:solidFill>
                  <a:srgbClr val="C00000"/>
                </a:solidFill>
              </a:rPr>
              <a:t>The tie, </a:t>
            </a:r>
            <a:r>
              <a:rPr lang="en-GB" sz="2200" b="1" dirty="0" smtClean="0">
                <a:solidFill>
                  <a:srgbClr val="C00000"/>
                </a:solidFill>
              </a:rPr>
              <a:t>discreetly loud</a:t>
            </a:r>
            <a:r>
              <a:rPr lang="en-GB" sz="2200" dirty="0" smtClean="0">
                <a:solidFill>
                  <a:srgbClr val="C00000"/>
                </a:solidFill>
              </a:rPr>
              <a:t>, </a:t>
            </a:r>
            <a:endParaRPr lang="en-GB" sz="2200" b="1" dirty="0" smtClean="0">
              <a:solidFill>
                <a:srgbClr val="C00000"/>
              </a:solidFill>
            </a:endParaRPr>
          </a:p>
          <a:p>
            <a:r>
              <a:rPr lang="en-GB" sz="2200" dirty="0" smtClean="0">
                <a:solidFill>
                  <a:srgbClr val="C00000"/>
                </a:solidFill>
              </a:rPr>
              <a:t>The loosely fitting shooting clothes, </a:t>
            </a:r>
            <a:endParaRPr lang="en-GB" sz="2200" b="1" dirty="0" smtClean="0">
              <a:solidFill>
                <a:srgbClr val="C00000"/>
              </a:solidFill>
            </a:endParaRPr>
          </a:p>
          <a:p>
            <a:r>
              <a:rPr lang="en-GB" sz="2200" dirty="0" smtClean="0">
                <a:solidFill>
                  <a:srgbClr val="C00000"/>
                </a:solidFill>
              </a:rPr>
              <a:t>A closely fitting shroud. </a:t>
            </a:r>
            <a:endParaRPr lang="en-GB" sz="2200" dirty="0" smtClean="0">
              <a:solidFill>
                <a:srgbClr val="C00000"/>
              </a:solidFill>
            </a:endParaRPr>
          </a:p>
          <a:p>
            <a:endParaRPr lang="en-GB" sz="2200" b="1" dirty="0" smtClean="0">
              <a:solidFill>
                <a:srgbClr val="C00000"/>
              </a:solidFill>
            </a:endParaRPr>
          </a:p>
          <a:p>
            <a:r>
              <a:rPr lang="en-GB" sz="2200" b="1" dirty="0" smtClean="0">
                <a:solidFill>
                  <a:srgbClr val="C00000"/>
                </a:solidFill>
              </a:rPr>
              <a:t>He liked </a:t>
            </a:r>
            <a:r>
              <a:rPr lang="en-GB" sz="2200" dirty="0" smtClean="0">
                <a:solidFill>
                  <a:srgbClr val="C00000"/>
                </a:solidFill>
              </a:rPr>
              <a:t>old City dining-rooms, </a:t>
            </a:r>
            <a:endParaRPr lang="en-GB" sz="2200" b="1" dirty="0" smtClean="0">
              <a:solidFill>
                <a:srgbClr val="C00000"/>
              </a:solidFill>
            </a:endParaRPr>
          </a:p>
          <a:p>
            <a:r>
              <a:rPr lang="en-GB" sz="2200" dirty="0" smtClean="0">
                <a:solidFill>
                  <a:srgbClr val="C00000"/>
                </a:solidFill>
              </a:rPr>
              <a:t>Potatoes in their skin, </a:t>
            </a:r>
            <a:endParaRPr lang="en-GB" sz="2200" b="1" dirty="0" smtClean="0">
              <a:solidFill>
                <a:srgbClr val="C00000"/>
              </a:solidFill>
            </a:endParaRPr>
          </a:p>
          <a:p>
            <a:r>
              <a:rPr lang="en-GB" sz="2200" u="sng" dirty="0" smtClean="0">
                <a:solidFill>
                  <a:srgbClr val="C00000"/>
                </a:solidFill>
              </a:rPr>
              <a:t>But now</a:t>
            </a:r>
            <a:r>
              <a:rPr lang="en-GB" sz="2200" dirty="0" smtClean="0">
                <a:solidFill>
                  <a:srgbClr val="C00000"/>
                </a:solidFill>
              </a:rPr>
              <a:t> his mouth is wide to let </a:t>
            </a:r>
            <a:endParaRPr lang="en-GB" sz="2200" b="1" dirty="0" smtClean="0">
              <a:solidFill>
                <a:srgbClr val="C00000"/>
              </a:solidFill>
            </a:endParaRPr>
          </a:p>
          <a:p>
            <a:r>
              <a:rPr lang="en-GB" sz="2200" dirty="0" smtClean="0">
                <a:solidFill>
                  <a:srgbClr val="C00000"/>
                </a:solidFill>
              </a:rPr>
              <a:t>The London clay come in. </a:t>
            </a:r>
            <a:endParaRPr lang="en-GB" sz="2200" b="1" dirty="0" smtClean="0">
              <a:solidFill>
                <a:srgbClr val="C00000"/>
              </a:solidFill>
            </a:endParaRPr>
          </a:p>
          <a:p>
            <a:r>
              <a:rPr lang="en-GB" dirty="0" smtClean="0"/>
              <a:t> </a:t>
            </a:r>
            <a:endParaRPr lang="en-GB" b="1" dirty="0" smtClean="0"/>
          </a:p>
          <a:p>
            <a:endParaRPr lang="en-GB" b="1" dirty="0" smtClean="0"/>
          </a:p>
          <a:p>
            <a:endParaRPr lang="en-GB" dirty="0"/>
          </a:p>
        </p:txBody>
      </p:sp>
      <p:sp>
        <p:nvSpPr>
          <p:cNvPr id="3" name="Rectangle 2"/>
          <p:cNvSpPr/>
          <p:nvPr/>
        </p:nvSpPr>
        <p:spPr>
          <a:xfrm>
            <a:off x="4427984" y="260648"/>
            <a:ext cx="4608512" cy="1200329"/>
          </a:xfrm>
          <a:prstGeom prst="rect">
            <a:avLst/>
          </a:prstGeom>
        </p:spPr>
        <p:txBody>
          <a:bodyPr wrap="square">
            <a:spAutoFit/>
          </a:bodyPr>
          <a:lstStyle/>
          <a:p>
            <a:r>
              <a:rPr lang="en-GB" b="1" dirty="0" smtClean="0"/>
              <a:t>oxymoron</a:t>
            </a:r>
            <a:r>
              <a:rPr lang="en-GB" b="1" dirty="0" smtClean="0"/>
              <a:t>: </a:t>
            </a:r>
            <a:r>
              <a:rPr lang="en-GB" dirty="0" smtClean="0"/>
              <a:t>suggests a subtlety of character or that he expressed himself through his clothing. </a:t>
            </a:r>
            <a:r>
              <a:rPr lang="en-GB" dirty="0" smtClean="0"/>
              <a:t>These are intimate </a:t>
            </a:r>
            <a:r>
              <a:rPr lang="en-GB" dirty="0" smtClean="0"/>
              <a:t>and personal </a:t>
            </a:r>
            <a:r>
              <a:rPr lang="en-GB" dirty="0" smtClean="0"/>
              <a:t>details </a:t>
            </a:r>
            <a:r>
              <a:rPr lang="en-GB" dirty="0" smtClean="0"/>
              <a:t>about his character.</a:t>
            </a:r>
          </a:p>
        </p:txBody>
      </p:sp>
      <p:cxnSp>
        <p:nvCxnSpPr>
          <p:cNvPr id="5" name="Straight Connector 4"/>
          <p:cNvCxnSpPr/>
          <p:nvPr/>
        </p:nvCxnSpPr>
        <p:spPr>
          <a:xfrm flipV="1">
            <a:off x="4644008" y="1412776"/>
            <a:ext cx="504056"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3528" y="5733256"/>
            <a:ext cx="8496944" cy="923330"/>
          </a:xfrm>
          <a:prstGeom prst="rect">
            <a:avLst/>
          </a:prstGeom>
          <a:noFill/>
        </p:spPr>
        <p:txBody>
          <a:bodyPr wrap="square" rtlCol="0">
            <a:spAutoFit/>
          </a:bodyPr>
          <a:lstStyle/>
          <a:p>
            <a:pPr lvl="0"/>
            <a:r>
              <a:rPr lang="en-GB" b="1" dirty="0" smtClean="0"/>
              <a:t>What </a:t>
            </a:r>
            <a:r>
              <a:rPr lang="en-GB" b="1" dirty="0" smtClean="0"/>
              <a:t>gruesome image are we presented with?  How has Betjeman used </a:t>
            </a:r>
            <a:r>
              <a:rPr lang="en-GB" b="1" u="sng" dirty="0" smtClean="0"/>
              <a:t>contrasting images</a:t>
            </a:r>
            <a:r>
              <a:rPr lang="en-GB" b="1" dirty="0" smtClean="0"/>
              <a:t> here?  How does this help to create the tone?</a:t>
            </a:r>
          </a:p>
          <a:p>
            <a:endParaRPr lang="en-GB" dirty="0"/>
          </a:p>
        </p:txBody>
      </p:sp>
      <p:cxnSp>
        <p:nvCxnSpPr>
          <p:cNvPr id="8" name="Straight Connector 7"/>
          <p:cNvCxnSpPr/>
          <p:nvPr/>
        </p:nvCxnSpPr>
        <p:spPr>
          <a:xfrm flipH="1">
            <a:off x="1187624" y="4221088"/>
            <a:ext cx="576064" cy="1368152"/>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23528" y="332656"/>
            <a:ext cx="3744416" cy="1015663"/>
          </a:xfrm>
          <a:prstGeom prst="rect">
            <a:avLst/>
          </a:prstGeom>
          <a:noFill/>
          <a:ln w="12700">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GB" sz="2000" dirty="0" smtClean="0"/>
              <a:t>The opening stanza is unusual as it contains no verbs, merely descriptive phrases</a:t>
            </a:r>
            <a:endParaRPr lang="en-GB" sz="2000" dirty="0"/>
          </a:p>
        </p:txBody>
      </p:sp>
      <p:sp>
        <p:nvSpPr>
          <p:cNvPr id="11" name="TextBox 10"/>
          <p:cNvSpPr txBox="1"/>
          <p:nvPr/>
        </p:nvSpPr>
        <p:spPr>
          <a:xfrm>
            <a:off x="251520" y="1916832"/>
            <a:ext cx="1440160" cy="646331"/>
          </a:xfrm>
          <a:prstGeom prst="rect">
            <a:avLst/>
          </a:prstGeom>
          <a:noFill/>
        </p:spPr>
        <p:txBody>
          <a:bodyPr wrap="square" rtlCol="0">
            <a:spAutoFit/>
          </a:bodyPr>
          <a:lstStyle/>
          <a:p>
            <a:r>
              <a:rPr lang="en-GB" dirty="0" smtClean="0"/>
              <a:t>Affectionate image</a:t>
            </a:r>
            <a:endParaRPr lang="en-GB" dirty="0"/>
          </a:p>
        </p:txBody>
      </p:sp>
      <p:sp>
        <p:nvSpPr>
          <p:cNvPr id="12" name="Right Brace 11"/>
          <p:cNvSpPr/>
          <p:nvPr/>
        </p:nvSpPr>
        <p:spPr>
          <a:xfrm>
            <a:off x="5940152" y="2276872"/>
            <a:ext cx="72008"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xtBox 12"/>
          <p:cNvSpPr txBox="1"/>
          <p:nvPr/>
        </p:nvSpPr>
        <p:spPr>
          <a:xfrm>
            <a:off x="6228184" y="2348880"/>
            <a:ext cx="2808312" cy="646331"/>
          </a:xfrm>
          <a:prstGeom prst="rect">
            <a:avLst/>
          </a:prstGeom>
          <a:noFill/>
        </p:spPr>
        <p:txBody>
          <a:bodyPr wrap="square" rtlCol="0">
            <a:spAutoFit/>
          </a:bodyPr>
          <a:lstStyle/>
          <a:p>
            <a:r>
              <a:rPr lang="en-GB" dirty="0" smtClean="0"/>
              <a:t>First contrast, suggesting the death of his father</a:t>
            </a:r>
            <a:endParaRPr lang="en-GB" dirty="0"/>
          </a:p>
        </p:txBody>
      </p:sp>
      <p:sp>
        <p:nvSpPr>
          <p:cNvPr id="14" name="TextBox 13"/>
          <p:cNvSpPr txBox="1"/>
          <p:nvPr/>
        </p:nvSpPr>
        <p:spPr>
          <a:xfrm>
            <a:off x="179512" y="3356992"/>
            <a:ext cx="1512168" cy="2031325"/>
          </a:xfrm>
          <a:prstGeom prst="rect">
            <a:avLst/>
          </a:prstGeom>
          <a:noFill/>
        </p:spPr>
        <p:txBody>
          <a:bodyPr wrap="square" rtlCol="0">
            <a:spAutoFit/>
          </a:bodyPr>
          <a:lstStyle/>
          <a:p>
            <a:r>
              <a:rPr lang="en-GB" dirty="0" smtClean="0"/>
              <a:t>Positive phrase (repeated later) – a man who took pleasure in life</a:t>
            </a:r>
            <a:endParaRPr lang="en-GB" dirty="0"/>
          </a:p>
        </p:txBody>
      </p:sp>
      <p:cxnSp>
        <p:nvCxnSpPr>
          <p:cNvPr id="16" name="Straight Connector 15"/>
          <p:cNvCxnSpPr/>
          <p:nvPr/>
        </p:nvCxnSpPr>
        <p:spPr>
          <a:xfrm>
            <a:off x="4355976" y="2924944"/>
            <a:ext cx="1584176"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84168" y="3140968"/>
            <a:ext cx="3059832" cy="1477328"/>
          </a:xfrm>
          <a:prstGeom prst="rect">
            <a:avLst/>
          </a:prstGeom>
          <a:noFill/>
        </p:spPr>
        <p:txBody>
          <a:bodyPr wrap="square" rtlCol="0">
            <a:spAutoFit/>
          </a:bodyPr>
          <a:lstStyle/>
          <a:p>
            <a:r>
              <a:rPr lang="en-GB" dirty="0" smtClean="0"/>
              <a:t>Undercuts / contrasts with</a:t>
            </a:r>
          </a:p>
          <a:p>
            <a:r>
              <a:rPr lang="en-GB" dirty="0" smtClean="0"/>
              <a:t>previous line, intensifying the</a:t>
            </a:r>
          </a:p>
          <a:p>
            <a:r>
              <a:rPr lang="en-GB" dirty="0" smtClean="0"/>
              <a:t>division between ‘then’ and</a:t>
            </a:r>
          </a:p>
          <a:p>
            <a:r>
              <a:rPr lang="en-GB" dirty="0" smtClean="0"/>
              <a:t>‘now’. This pattern is repeated</a:t>
            </a:r>
          </a:p>
          <a:p>
            <a:r>
              <a:rPr lang="en-GB" dirty="0" smtClean="0"/>
              <a:t>in subsequent stanzas</a:t>
            </a:r>
            <a:endParaRPr lang="en-GB" dirty="0"/>
          </a:p>
        </p:txBody>
      </p:sp>
      <p:cxnSp>
        <p:nvCxnSpPr>
          <p:cNvPr id="19" name="Straight Connector 18"/>
          <p:cNvCxnSpPr/>
          <p:nvPr/>
        </p:nvCxnSpPr>
        <p:spPr>
          <a:xfrm flipH="1">
            <a:off x="1043608" y="3429000"/>
            <a:ext cx="79208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779912" y="3933056"/>
            <a:ext cx="1728192"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076056" y="4797152"/>
            <a:ext cx="2776850" cy="369332"/>
          </a:xfrm>
          <a:prstGeom prst="rect">
            <a:avLst/>
          </a:prstGeom>
        </p:spPr>
        <p:txBody>
          <a:bodyPr wrap="none">
            <a:spAutoFit/>
          </a:bodyPr>
          <a:lstStyle/>
          <a:p>
            <a:r>
              <a:rPr lang="en-GB" dirty="0" smtClean="0"/>
              <a:t>Unassuming, unpretentious</a:t>
            </a:r>
            <a:endParaRPr lang="en-GB" dirty="0"/>
          </a:p>
        </p:txBody>
      </p:sp>
      <p:cxnSp>
        <p:nvCxnSpPr>
          <p:cNvPr id="24" name="Straight Connector 23"/>
          <p:cNvCxnSpPr/>
          <p:nvPr/>
        </p:nvCxnSpPr>
        <p:spPr>
          <a:xfrm>
            <a:off x="2339752" y="4221088"/>
            <a:ext cx="216024"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79712" y="5157192"/>
            <a:ext cx="2520280" cy="369332"/>
          </a:xfrm>
          <a:prstGeom prst="rect">
            <a:avLst/>
          </a:prstGeom>
          <a:noFill/>
        </p:spPr>
        <p:txBody>
          <a:bodyPr wrap="square" rtlCol="0">
            <a:spAutoFit/>
          </a:bodyPr>
          <a:lstStyle/>
          <a:p>
            <a:r>
              <a:rPr lang="en-GB" dirty="0" smtClean="0"/>
              <a:t>Change to present tense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3128229" cy="369332"/>
          </a:xfrm>
          <a:prstGeom prst="rect">
            <a:avLst/>
          </a:prstGeom>
          <a:noFill/>
          <a:ln>
            <a:solidFill>
              <a:schemeClr val="tx1"/>
            </a:solidFill>
          </a:ln>
        </p:spPr>
        <p:txBody>
          <a:bodyPr wrap="none" rtlCol="0">
            <a:spAutoFit/>
          </a:bodyPr>
          <a:lstStyle/>
          <a:p>
            <a:r>
              <a:rPr lang="en-GB" dirty="0" smtClean="0"/>
              <a:t>Stanzas 3 and 4 use </a:t>
            </a:r>
            <a:r>
              <a:rPr lang="en-GB" b="1" dirty="0" smtClean="0"/>
              <a:t>first person</a:t>
            </a:r>
            <a:endParaRPr lang="en-GB" b="1" dirty="0"/>
          </a:p>
        </p:txBody>
      </p:sp>
      <p:sp>
        <p:nvSpPr>
          <p:cNvPr id="3" name="TextBox 2"/>
          <p:cNvSpPr txBox="1"/>
          <p:nvPr/>
        </p:nvSpPr>
        <p:spPr>
          <a:xfrm>
            <a:off x="2339752" y="1268760"/>
            <a:ext cx="4648260" cy="3754874"/>
          </a:xfrm>
          <a:prstGeom prst="rect">
            <a:avLst/>
          </a:prstGeom>
          <a:noFill/>
        </p:spPr>
        <p:txBody>
          <a:bodyPr wrap="none" rtlCol="0">
            <a:spAutoFit/>
          </a:bodyPr>
          <a:lstStyle/>
          <a:p>
            <a:r>
              <a:rPr lang="en-GB" sz="2200" dirty="0" smtClean="0">
                <a:solidFill>
                  <a:srgbClr val="C00000"/>
                </a:solidFill>
              </a:rPr>
              <a:t>He took me on long silent walks </a:t>
            </a:r>
            <a:endParaRPr lang="en-GB" sz="2200" b="1" dirty="0" smtClean="0">
              <a:solidFill>
                <a:srgbClr val="C00000"/>
              </a:solidFill>
            </a:endParaRPr>
          </a:p>
          <a:p>
            <a:r>
              <a:rPr lang="en-GB" sz="2200" dirty="0" smtClean="0">
                <a:solidFill>
                  <a:srgbClr val="C00000"/>
                </a:solidFill>
              </a:rPr>
              <a:t>In country lanes when young, </a:t>
            </a:r>
            <a:endParaRPr lang="en-GB" sz="2200" b="1" dirty="0" smtClean="0">
              <a:solidFill>
                <a:srgbClr val="C00000"/>
              </a:solidFill>
            </a:endParaRPr>
          </a:p>
          <a:p>
            <a:r>
              <a:rPr lang="en-GB" sz="2200" dirty="0" smtClean="0">
                <a:solidFill>
                  <a:srgbClr val="C00000"/>
                </a:solidFill>
              </a:rPr>
              <a:t>He knew the names of </a:t>
            </a:r>
            <a:r>
              <a:rPr lang="en-GB" sz="2200" dirty="0" err="1" smtClean="0">
                <a:solidFill>
                  <a:srgbClr val="C00000"/>
                </a:solidFill>
              </a:rPr>
              <a:t>ev’ry</a:t>
            </a:r>
            <a:r>
              <a:rPr lang="en-GB" sz="2200" dirty="0" smtClean="0">
                <a:solidFill>
                  <a:srgbClr val="C00000"/>
                </a:solidFill>
              </a:rPr>
              <a:t> bird </a:t>
            </a:r>
            <a:endParaRPr lang="en-GB" sz="2200" b="1" dirty="0" smtClean="0">
              <a:solidFill>
                <a:srgbClr val="C00000"/>
              </a:solidFill>
            </a:endParaRPr>
          </a:p>
          <a:p>
            <a:r>
              <a:rPr lang="en-GB" sz="2200" dirty="0" smtClean="0">
                <a:solidFill>
                  <a:srgbClr val="C00000"/>
                </a:solidFill>
              </a:rPr>
              <a:t>But not the song it sung.</a:t>
            </a:r>
          </a:p>
          <a:p>
            <a:endParaRPr lang="en-GB" sz="2200" dirty="0">
              <a:solidFill>
                <a:srgbClr val="C00000"/>
              </a:solidFill>
            </a:endParaRPr>
          </a:p>
          <a:p>
            <a:r>
              <a:rPr lang="en-GB" sz="2200" dirty="0" smtClean="0">
                <a:solidFill>
                  <a:srgbClr val="C00000"/>
                </a:solidFill>
              </a:rPr>
              <a:t>And when he could not hear me speak </a:t>
            </a:r>
            <a:endParaRPr lang="en-GB" sz="2200" b="1" dirty="0" smtClean="0">
              <a:solidFill>
                <a:srgbClr val="C00000"/>
              </a:solidFill>
            </a:endParaRPr>
          </a:p>
          <a:p>
            <a:r>
              <a:rPr lang="en-GB" sz="2200" dirty="0" smtClean="0">
                <a:solidFill>
                  <a:srgbClr val="C00000"/>
                </a:solidFill>
              </a:rPr>
              <a:t>He smiled and looked so wise </a:t>
            </a:r>
            <a:endParaRPr lang="en-GB" sz="2200" b="1" dirty="0" smtClean="0">
              <a:solidFill>
                <a:srgbClr val="C00000"/>
              </a:solidFill>
            </a:endParaRPr>
          </a:p>
          <a:p>
            <a:r>
              <a:rPr lang="en-GB" sz="2200" dirty="0" smtClean="0">
                <a:solidFill>
                  <a:srgbClr val="C00000"/>
                </a:solidFill>
              </a:rPr>
              <a:t>That now </a:t>
            </a:r>
            <a:r>
              <a:rPr lang="en-GB" sz="2200" b="1" dirty="0" smtClean="0">
                <a:solidFill>
                  <a:srgbClr val="C00000"/>
                </a:solidFill>
              </a:rPr>
              <a:t>I do not like </a:t>
            </a:r>
            <a:r>
              <a:rPr lang="en-GB" sz="2200" dirty="0" smtClean="0">
                <a:solidFill>
                  <a:srgbClr val="C00000"/>
                </a:solidFill>
              </a:rPr>
              <a:t>to think </a:t>
            </a:r>
            <a:endParaRPr lang="en-GB" sz="2200" b="1" dirty="0" smtClean="0">
              <a:solidFill>
                <a:srgbClr val="C00000"/>
              </a:solidFill>
            </a:endParaRPr>
          </a:p>
          <a:p>
            <a:r>
              <a:rPr lang="en-GB" sz="2200" dirty="0" smtClean="0">
                <a:solidFill>
                  <a:srgbClr val="C00000"/>
                </a:solidFill>
              </a:rPr>
              <a:t>Of maggots in his eyes. </a:t>
            </a:r>
          </a:p>
          <a:p>
            <a:r>
              <a:rPr lang="en-GB" sz="2200" dirty="0" smtClean="0">
                <a:solidFill>
                  <a:srgbClr val="C00000"/>
                </a:solidFill>
              </a:rPr>
              <a:t> </a:t>
            </a:r>
            <a:endParaRPr lang="en-GB" sz="2200" b="1" dirty="0" smtClean="0">
              <a:solidFill>
                <a:srgbClr val="C00000"/>
              </a:solidFill>
            </a:endParaRPr>
          </a:p>
          <a:p>
            <a:endParaRPr lang="en-GB" dirty="0"/>
          </a:p>
        </p:txBody>
      </p:sp>
      <p:cxnSp>
        <p:nvCxnSpPr>
          <p:cNvPr id="5" name="Straight Connector 4"/>
          <p:cNvCxnSpPr/>
          <p:nvPr/>
        </p:nvCxnSpPr>
        <p:spPr>
          <a:xfrm flipV="1">
            <a:off x="6156176" y="908720"/>
            <a:ext cx="936104"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092280" y="620688"/>
            <a:ext cx="1872208" cy="1477328"/>
          </a:xfrm>
          <a:prstGeom prst="rect">
            <a:avLst/>
          </a:prstGeom>
          <a:noFill/>
        </p:spPr>
        <p:txBody>
          <a:bodyPr wrap="square" rtlCol="0">
            <a:spAutoFit/>
          </a:bodyPr>
          <a:lstStyle/>
          <a:p>
            <a:r>
              <a:rPr lang="en-GB" dirty="0" smtClean="0"/>
              <a:t>First mention of ‘me’: changes this to a 1</a:t>
            </a:r>
            <a:r>
              <a:rPr lang="en-GB" baseline="30000" dirty="0" smtClean="0"/>
              <a:t>st</a:t>
            </a:r>
            <a:r>
              <a:rPr lang="en-GB" dirty="0" smtClean="0"/>
              <a:t> person narrative; a personal memory</a:t>
            </a:r>
            <a:endParaRPr lang="en-GB" dirty="0"/>
          </a:p>
        </p:txBody>
      </p:sp>
      <p:sp>
        <p:nvSpPr>
          <p:cNvPr id="7" name="Right Brace 6"/>
          <p:cNvSpPr/>
          <p:nvPr/>
        </p:nvSpPr>
        <p:spPr>
          <a:xfrm>
            <a:off x="5940152" y="3717032"/>
            <a:ext cx="72008"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6084168" y="3789040"/>
            <a:ext cx="2911053" cy="369332"/>
          </a:xfrm>
          <a:prstGeom prst="rect">
            <a:avLst/>
          </a:prstGeom>
          <a:noFill/>
        </p:spPr>
        <p:txBody>
          <a:bodyPr wrap="none" rtlCol="0">
            <a:spAutoFit/>
          </a:bodyPr>
          <a:lstStyle/>
          <a:p>
            <a:r>
              <a:rPr lang="en-GB" dirty="0" smtClean="0"/>
              <a:t>The poet’s own personal fear</a:t>
            </a:r>
            <a:endParaRPr lang="en-GB" dirty="0"/>
          </a:p>
        </p:txBody>
      </p:sp>
      <p:sp>
        <p:nvSpPr>
          <p:cNvPr id="9" name="TextBox 8"/>
          <p:cNvSpPr txBox="1"/>
          <p:nvPr/>
        </p:nvSpPr>
        <p:spPr>
          <a:xfrm>
            <a:off x="3275856" y="6165304"/>
            <a:ext cx="5619167" cy="369332"/>
          </a:xfrm>
          <a:prstGeom prst="rect">
            <a:avLst/>
          </a:prstGeom>
          <a:noFill/>
          <a:ln>
            <a:solidFill>
              <a:schemeClr val="tx1"/>
            </a:solidFill>
          </a:ln>
        </p:spPr>
        <p:txBody>
          <a:bodyPr wrap="none" rtlCol="0">
            <a:spAutoFit/>
          </a:bodyPr>
          <a:lstStyle/>
          <a:p>
            <a:r>
              <a:rPr lang="en-GB" dirty="0" smtClean="0"/>
              <a:t>All the other stanzas (other than the last) use </a:t>
            </a:r>
            <a:r>
              <a:rPr lang="en-GB" b="1" dirty="0" smtClean="0"/>
              <a:t>third person</a:t>
            </a:r>
            <a:endParaRPr lang="en-GB" b="1" dirty="0"/>
          </a:p>
        </p:txBody>
      </p:sp>
      <p:sp>
        <p:nvSpPr>
          <p:cNvPr id="10" name="Rectangle 9"/>
          <p:cNvSpPr/>
          <p:nvPr/>
        </p:nvSpPr>
        <p:spPr>
          <a:xfrm>
            <a:off x="107504" y="620688"/>
            <a:ext cx="6192688" cy="646331"/>
          </a:xfrm>
          <a:prstGeom prst="rect">
            <a:avLst/>
          </a:prstGeom>
        </p:spPr>
        <p:txBody>
          <a:bodyPr wrap="square">
            <a:spAutoFit/>
          </a:bodyPr>
          <a:lstStyle/>
          <a:p>
            <a:r>
              <a:rPr lang="en-GB" dirty="0" smtClean="0"/>
              <a:t>The third stanza is a nostalgic one where the poet remembers good times</a:t>
            </a:r>
            <a:endParaRPr lang="en-GB" dirty="0"/>
          </a:p>
        </p:txBody>
      </p:sp>
      <p:sp>
        <p:nvSpPr>
          <p:cNvPr id="11" name="TextBox 10"/>
          <p:cNvSpPr txBox="1"/>
          <p:nvPr/>
        </p:nvSpPr>
        <p:spPr>
          <a:xfrm>
            <a:off x="179512" y="1484784"/>
            <a:ext cx="2160240" cy="2585323"/>
          </a:xfrm>
          <a:prstGeom prst="rect">
            <a:avLst/>
          </a:prstGeom>
          <a:noFill/>
        </p:spPr>
        <p:txBody>
          <a:bodyPr wrap="square" rtlCol="0">
            <a:spAutoFit/>
          </a:bodyPr>
          <a:lstStyle/>
          <a:p>
            <a:r>
              <a:rPr lang="en-GB" dirty="0" smtClean="0"/>
              <a:t>fondly comments on the fact that his father could identify all the birds they saw by name, but being deaf he was unable to recognise their songs</a:t>
            </a:r>
          </a:p>
          <a:p>
            <a:endParaRPr lang="en-GB" dirty="0"/>
          </a:p>
        </p:txBody>
      </p:sp>
      <p:cxnSp>
        <p:nvCxnSpPr>
          <p:cNvPr id="13" name="Straight Connector 12"/>
          <p:cNvCxnSpPr/>
          <p:nvPr/>
        </p:nvCxnSpPr>
        <p:spPr>
          <a:xfrm flipV="1">
            <a:off x="2195736" y="2636912"/>
            <a:ext cx="432048"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79512" y="3933056"/>
            <a:ext cx="2088232" cy="2308324"/>
          </a:xfrm>
          <a:prstGeom prst="rect">
            <a:avLst/>
          </a:prstGeom>
        </p:spPr>
        <p:txBody>
          <a:bodyPr wrap="square">
            <a:spAutoFit/>
          </a:bodyPr>
          <a:lstStyle/>
          <a:p>
            <a:r>
              <a:rPr lang="en-GB" dirty="0" smtClean="0"/>
              <a:t>A touching description that shows the poet's respect and affection for his father. Third reference to his deafness</a:t>
            </a:r>
            <a:endParaRPr lang="en-GB" dirty="0"/>
          </a:p>
        </p:txBody>
      </p:sp>
      <p:cxnSp>
        <p:nvCxnSpPr>
          <p:cNvPr id="16" name="Straight Connector 15"/>
          <p:cNvCxnSpPr/>
          <p:nvPr/>
        </p:nvCxnSpPr>
        <p:spPr>
          <a:xfrm flipV="1">
            <a:off x="1691680" y="3356992"/>
            <a:ext cx="72008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48064" y="4005064"/>
            <a:ext cx="1080120"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724128" y="5157192"/>
            <a:ext cx="3240360" cy="646331"/>
          </a:xfrm>
          <a:prstGeom prst="rect">
            <a:avLst/>
          </a:prstGeom>
        </p:spPr>
        <p:txBody>
          <a:bodyPr wrap="square">
            <a:spAutoFit/>
          </a:bodyPr>
          <a:lstStyle/>
          <a:p>
            <a:r>
              <a:rPr lang="en-GB" dirty="0" smtClean="0"/>
              <a:t>Links himself </a:t>
            </a:r>
            <a:r>
              <a:rPr lang="en-GB" dirty="0" smtClean="0"/>
              <a:t>to his </a:t>
            </a:r>
            <a:r>
              <a:rPr lang="en-GB" dirty="0" smtClean="0"/>
              <a:t>father through </a:t>
            </a:r>
            <a:r>
              <a:rPr lang="en-GB" dirty="0" smtClean="0"/>
              <a:t>the word ‘like’</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556792"/>
            <a:ext cx="6048672" cy="4308872"/>
          </a:xfrm>
          <a:prstGeom prst="rect">
            <a:avLst/>
          </a:prstGeom>
          <a:noFill/>
        </p:spPr>
        <p:txBody>
          <a:bodyPr wrap="square" rtlCol="0">
            <a:spAutoFit/>
          </a:bodyPr>
          <a:lstStyle/>
          <a:p>
            <a:r>
              <a:rPr lang="en-GB" sz="2200" b="1" dirty="0" smtClean="0">
                <a:solidFill>
                  <a:srgbClr val="C00000"/>
                </a:solidFill>
              </a:rPr>
              <a:t>He liked </a:t>
            </a:r>
            <a:r>
              <a:rPr lang="en-GB" sz="2200" dirty="0" smtClean="0">
                <a:solidFill>
                  <a:srgbClr val="C00000"/>
                </a:solidFill>
              </a:rPr>
              <a:t>the rain-washed Cornish air </a:t>
            </a:r>
          </a:p>
          <a:p>
            <a:r>
              <a:rPr lang="en-GB" sz="2200" dirty="0" smtClean="0">
                <a:solidFill>
                  <a:srgbClr val="C00000"/>
                </a:solidFill>
              </a:rPr>
              <a:t>And smell of ploughed-up soil, </a:t>
            </a:r>
          </a:p>
          <a:p>
            <a:r>
              <a:rPr lang="en-GB" sz="2200" b="1" dirty="0" smtClean="0">
                <a:solidFill>
                  <a:srgbClr val="C00000"/>
                </a:solidFill>
              </a:rPr>
              <a:t>He liked </a:t>
            </a:r>
            <a:r>
              <a:rPr lang="en-GB" sz="2200" dirty="0" smtClean="0">
                <a:solidFill>
                  <a:srgbClr val="C00000"/>
                </a:solidFill>
              </a:rPr>
              <a:t>a landscape </a:t>
            </a:r>
            <a:r>
              <a:rPr lang="en-GB" sz="2200" b="1" dirty="0" smtClean="0">
                <a:solidFill>
                  <a:srgbClr val="C00000"/>
                </a:solidFill>
              </a:rPr>
              <a:t>b</a:t>
            </a:r>
            <a:r>
              <a:rPr lang="en-GB" sz="2200" dirty="0" smtClean="0">
                <a:solidFill>
                  <a:srgbClr val="C00000"/>
                </a:solidFill>
              </a:rPr>
              <a:t>ig and </a:t>
            </a:r>
            <a:r>
              <a:rPr lang="en-GB" sz="2200" b="1" dirty="0" smtClean="0">
                <a:solidFill>
                  <a:srgbClr val="C00000"/>
                </a:solidFill>
              </a:rPr>
              <a:t>b</a:t>
            </a:r>
            <a:r>
              <a:rPr lang="en-GB" sz="2200" dirty="0" smtClean="0">
                <a:solidFill>
                  <a:srgbClr val="C00000"/>
                </a:solidFill>
              </a:rPr>
              <a:t>are </a:t>
            </a:r>
          </a:p>
          <a:p>
            <a:r>
              <a:rPr lang="en-GB" sz="2200" dirty="0" smtClean="0">
                <a:solidFill>
                  <a:srgbClr val="C00000"/>
                </a:solidFill>
              </a:rPr>
              <a:t>And painted it in oil. </a:t>
            </a:r>
            <a:endParaRPr lang="en-GB" sz="2200" dirty="0" smtClean="0">
              <a:solidFill>
                <a:srgbClr val="C00000"/>
              </a:solidFill>
            </a:endParaRPr>
          </a:p>
          <a:p>
            <a:endParaRPr lang="en-GB" sz="2200" dirty="0" smtClean="0">
              <a:solidFill>
                <a:srgbClr val="C00000"/>
              </a:solidFill>
            </a:endParaRPr>
          </a:p>
          <a:p>
            <a:r>
              <a:rPr lang="en-GB" sz="2200" dirty="0" smtClean="0">
                <a:solidFill>
                  <a:srgbClr val="C00000"/>
                </a:solidFill>
              </a:rPr>
              <a:t>But </a:t>
            </a:r>
            <a:r>
              <a:rPr lang="en-GB" sz="2200" b="1" dirty="0" smtClean="0">
                <a:solidFill>
                  <a:srgbClr val="C00000"/>
                </a:solidFill>
              </a:rPr>
              <a:t>l</a:t>
            </a:r>
            <a:r>
              <a:rPr lang="en-GB" sz="2200" dirty="0" smtClean="0">
                <a:solidFill>
                  <a:srgbClr val="C00000"/>
                </a:solidFill>
              </a:rPr>
              <a:t>east of all he </a:t>
            </a:r>
            <a:r>
              <a:rPr lang="en-GB" sz="2200" b="1" dirty="0" smtClean="0">
                <a:solidFill>
                  <a:srgbClr val="C00000"/>
                </a:solidFill>
              </a:rPr>
              <a:t>l</a:t>
            </a:r>
            <a:r>
              <a:rPr lang="en-GB" sz="2200" dirty="0" smtClean="0">
                <a:solidFill>
                  <a:srgbClr val="C00000"/>
                </a:solidFill>
              </a:rPr>
              <a:t>iked that place </a:t>
            </a:r>
          </a:p>
          <a:p>
            <a:r>
              <a:rPr lang="en-GB" sz="2200" dirty="0" smtClean="0">
                <a:solidFill>
                  <a:srgbClr val="C00000"/>
                </a:solidFill>
              </a:rPr>
              <a:t>Which </a:t>
            </a:r>
            <a:r>
              <a:rPr lang="en-GB" sz="2200" b="1" dirty="0" smtClean="0">
                <a:solidFill>
                  <a:srgbClr val="C00000"/>
                </a:solidFill>
              </a:rPr>
              <a:t>h</a:t>
            </a:r>
            <a:r>
              <a:rPr lang="en-GB" sz="2200" dirty="0" smtClean="0">
                <a:solidFill>
                  <a:srgbClr val="C00000"/>
                </a:solidFill>
              </a:rPr>
              <a:t>angs on </a:t>
            </a:r>
            <a:r>
              <a:rPr lang="en-GB" sz="2200" b="1" dirty="0" smtClean="0">
                <a:solidFill>
                  <a:srgbClr val="C00000"/>
                </a:solidFill>
              </a:rPr>
              <a:t>H</a:t>
            </a:r>
            <a:r>
              <a:rPr lang="en-GB" sz="2200" dirty="0" smtClean="0">
                <a:solidFill>
                  <a:srgbClr val="C00000"/>
                </a:solidFill>
              </a:rPr>
              <a:t>ighgate </a:t>
            </a:r>
            <a:r>
              <a:rPr lang="en-GB" sz="2200" b="1" dirty="0" smtClean="0">
                <a:solidFill>
                  <a:srgbClr val="C00000"/>
                </a:solidFill>
              </a:rPr>
              <a:t>H</a:t>
            </a:r>
            <a:r>
              <a:rPr lang="en-GB" sz="2200" dirty="0" smtClean="0">
                <a:solidFill>
                  <a:srgbClr val="C00000"/>
                </a:solidFill>
              </a:rPr>
              <a:t>ill </a:t>
            </a:r>
          </a:p>
          <a:p>
            <a:r>
              <a:rPr lang="en-GB" sz="2200" dirty="0" smtClean="0">
                <a:solidFill>
                  <a:srgbClr val="C00000"/>
                </a:solidFill>
              </a:rPr>
              <a:t>Of soaked </a:t>
            </a:r>
            <a:r>
              <a:rPr lang="en-GB" sz="2200" b="1" dirty="0" err="1" smtClean="0">
                <a:solidFill>
                  <a:srgbClr val="C00000"/>
                </a:solidFill>
              </a:rPr>
              <a:t>C</a:t>
            </a:r>
            <a:r>
              <a:rPr lang="en-GB" sz="2200" dirty="0" err="1" smtClean="0">
                <a:solidFill>
                  <a:srgbClr val="C00000"/>
                </a:solidFill>
              </a:rPr>
              <a:t>arrara</a:t>
            </a:r>
            <a:r>
              <a:rPr lang="en-GB" sz="2200" dirty="0" smtClean="0">
                <a:solidFill>
                  <a:srgbClr val="C00000"/>
                </a:solidFill>
              </a:rPr>
              <a:t>-</a:t>
            </a:r>
            <a:r>
              <a:rPr lang="en-GB" sz="2200" b="1" dirty="0" smtClean="0">
                <a:solidFill>
                  <a:srgbClr val="C00000"/>
                </a:solidFill>
              </a:rPr>
              <a:t>c</a:t>
            </a:r>
            <a:r>
              <a:rPr lang="en-GB" sz="2200" dirty="0" smtClean="0">
                <a:solidFill>
                  <a:srgbClr val="C00000"/>
                </a:solidFill>
              </a:rPr>
              <a:t>overed earth </a:t>
            </a:r>
          </a:p>
          <a:p>
            <a:r>
              <a:rPr lang="en-GB" sz="2200" dirty="0" smtClean="0">
                <a:solidFill>
                  <a:srgbClr val="C00000"/>
                </a:solidFill>
              </a:rPr>
              <a:t>For </a:t>
            </a:r>
            <a:r>
              <a:rPr lang="en-GB" sz="2200" b="1" dirty="0" smtClean="0">
                <a:solidFill>
                  <a:srgbClr val="C00000"/>
                </a:solidFill>
              </a:rPr>
              <a:t>L</a:t>
            </a:r>
            <a:r>
              <a:rPr lang="en-GB" sz="2200" dirty="0" smtClean="0">
                <a:solidFill>
                  <a:srgbClr val="C00000"/>
                </a:solidFill>
              </a:rPr>
              <a:t>ondoners to fill. </a:t>
            </a:r>
          </a:p>
          <a:p>
            <a:endParaRPr lang="en-GB" sz="2200" dirty="0" smtClean="0">
              <a:solidFill>
                <a:srgbClr val="C00000"/>
              </a:solidFill>
            </a:endParaRPr>
          </a:p>
          <a:p>
            <a:r>
              <a:rPr lang="en-GB" dirty="0" smtClean="0"/>
              <a:t> </a:t>
            </a:r>
            <a:endParaRPr lang="en-GB" b="1" dirty="0" smtClean="0"/>
          </a:p>
          <a:p>
            <a:endParaRPr lang="en-GB" b="1" dirty="0" smtClean="0"/>
          </a:p>
          <a:p>
            <a:endParaRPr lang="en-GB" dirty="0"/>
          </a:p>
        </p:txBody>
      </p:sp>
      <p:sp>
        <p:nvSpPr>
          <p:cNvPr id="3" name="Rectangle 2"/>
          <p:cNvSpPr/>
          <p:nvPr/>
        </p:nvSpPr>
        <p:spPr>
          <a:xfrm>
            <a:off x="4283968" y="4653136"/>
            <a:ext cx="4572000" cy="1477328"/>
          </a:xfrm>
          <a:prstGeom prst="rect">
            <a:avLst/>
          </a:prstGeom>
        </p:spPr>
        <p:txBody>
          <a:bodyPr>
            <a:spAutoFit/>
          </a:bodyPr>
          <a:lstStyle/>
          <a:p>
            <a:r>
              <a:rPr lang="en-GB" b="1" dirty="0" smtClean="0"/>
              <a:t>A</a:t>
            </a:r>
            <a:r>
              <a:rPr lang="en-GB" b="1" dirty="0" smtClean="0"/>
              <a:t>lliteration</a:t>
            </a:r>
            <a:r>
              <a:rPr lang="en-GB" b="1" dirty="0" smtClean="0"/>
              <a:t>: </a:t>
            </a:r>
            <a:r>
              <a:rPr lang="en-GB" dirty="0" smtClean="0"/>
              <a:t>conjures up macabre images of executions. Highgate Hill is a cemetery (a word Betjeman does not use) full of gothic tombs and graves. His father disliked this place but is now there.</a:t>
            </a:r>
            <a:endParaRPr lang="en-GB" dirty="0" smtClean="0"/>
          </a:p>
        </p:txBody>
      </p:sp>
      <p:cxnSp>
        <p:nvCxnSpPr>
          <p:cNvPr id="5" name="Straight Connector 4"/>
          <p:cNvCxnSpPr/>
          <p:nvPr/>
        </p:nvCxnSpPr>
        <p:spPr>
          <a:xfrm>
            <a:off x="5292080" y="3789040"/>
            <a:ext cx="129614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3528" y="980728"/>
            <a:ext cx="1296144" cy="646331"/>
          </a:xfrm>
          <a:prstGeom prst="rect">
            <a:avLst/>
          </a:prstGeom>
          <a:noFill/>
        </p:spPr>
        <p:txBody>
          <a:bodyPr wrap="square" rtlCol="0">
            <a:spAutoFit/>
          </a:bodyPr>
          <a:lstStyle/>
          <a:p>
            <a:r>
              <a:rPr lang="en-GB" dirty="0" smtClean="0"/>
              <a:t>Repetition of ‘he liked’</a:t>
            </a:r>
            <a:endParaRPr lang="en-GB" dirty="0"/>
          </a:p>
        </p:txBody>
      </p:sp>
      <p:sp>
        <p:nvSpPr>
          <p:cNvPr id="7" name="Rectangle 6"/>
          <p:cNvSpPr/>
          <p:nvPr/>
        </p:nvSpPr>
        <p:spPr>
          <a:xfrm>
            <a:off x="6156176" y="1268760"/>
            <a:ext cx="2736304" cy="2308324"/>
          </a:xfrm>
          <a:prstGeom prst="rect">
            <a:avLst/>
          </a:prstGeom>
        </p:spPr>
        <p:txBody>
          <a:bodyPr wrap="square">
            <a:spAutoFit/>
          </a:bodyPr>
          <a:lstStyle/>
          <a:p>
            <a:r>
              <a:rPr lang="en-GB" b="1" dirty="0" smtClean="0"/>
              <a:t>Alliteration</a:t>
            </a:r>
            <a:r>
              <a:rPr lang="en-GB" dirty="0" smtClean="0"/>
              <a:t> to emphasise the image. The man appreciated the smell of 'ploughed-up soil', a contrast to the unpleasant reference to the clay that might now fill the dead man's mouth.</a:t>
            </a:r>
            <a:endParaRPr lang="en-GB" dirty="0"/>
          </a:p>
        </p:txBody>
      </p:sp>
      <p:cxnSp>
        <p:nvCxnSpPr>
          <p:cNvPr id="9" name="Straight Connector 8"/>
          <p:cNvCxnSpPr/>
          <p:nvPr/>
        </p:nvCxnSpPr>
        <p:spPr>
          <a:xfrm flipV="1">
            <a:off x="5436096" y="1916832"/>
            <a:ext cx="72008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79512" y="3212976"/>
            <a:ext cx="1512168" cy="2862322"/>
          </a:xfrm>
          <a:prstGeom prst="rect">
            <a:avLst/>
          </a:prstGeom>
        </p:spPr>
        <p:txBody>
          <a:bodyPr wrap="square">
            <a:spAutoFit/>
          </a:bodyPr>
          <a:lstStyle/>
          <a:p>
            <a:r>
              <a:rPr lang="en-GB" dirty="0" smtClean="0"/>
              <a:t>Crowded cemetery contrasts with the 'big and bare' countryside of the fifth stanza that his father liked</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556792"/>
            <a:ext cx="6048672" cy="2277547"/>
          </a:xfrm>
          <a:prstGeom prst="rect">
            <a:avLst/>
          </a:prstGeom>
          <a:noFill/>
        </p:spPr>
        <p:txBody>
          <a:bodyPr wrap="square" rtlCol="0">
            <a:spAutoFit/>
          </a:bodyPr>
          <a:lstStyle/>
          <a:p>
            <a:r>
              <a:rPr lang="en-GB" sz="2200" u="sng" dirty="0" smtClean="0">
                <a:solidFill>
                  <a:srgbClr val="C00000"/>
                </a:solidFill>
              </a:rPr>
              <a:t>He </a:t>
            </a:r>
            <a:r>
              <a:rPr lang="en-GB" sz="2200" i="1" u="sng" dirty="0" smtClean="0">
                <a:solidFill>
                  <a:srgbClr val="C00000"/>
                </a:solidFill>
              </a:rPr>
              <a:t>would have </a:t>
            </a:r>
            <a:r>
              <a:rPr lang="en-GB" sz="2200" b="1" u="sng" dirty="0" smtClean="0">
                <a:solidFill>
                  <a:srgbClr val="C00000"/>
                </a:solidFill>
              </a:rPr>
              <a:t>liked</a:t>
            </a:r>
            <a:r>
              <a:rPr lang="en-GB" sz="2200" u="sng" dirty="0" smtClean="0">
                <a:solidFill>
                  <a:srgbClr val="C00000"/>
                </a:solidFill>
              </a:rPr>
              <a:t> to say good-bye</a:t>
            </a:r>
            <a:r>
              <a:rPr lang="en-GB" sz="2200" dirty="0" smtClean="0">
                <a:solidFill>
                  <a:srgbClr val="C00000"/>
                </a:solidFill>
              </a:rPr>
              <a:t>, </a:t>
            </a:r>
          </a:p>
          <a:p>
            <a:r>
              <a:rPr lang="en-GB" sz="2200" dirty="0" smtClean="0">
                <a:solidFill>
                  <a:srgbClr val="C00000"/>
                </a:solidFill>
              </a:rPr>
              <a:t>Shake hands with many friends, </a:t>
            </a:r>
          </a:p>
          <a:p>
            <a:r>
              <a:rPr lang="en-GB" sz="2200" dirty="0" smtClean="0">
                <a:solidFill>
                  <a:srgbClr val="C00000"/>
                </a:solidFill>
              </a:rPr>
              <a:t>In Highgate now his </a:t>
            </a:r>
            <a:r>
              <a:rPr lang="en-GB" sz="2200" b="1" dirty="0" smtClean="0">
                <a:solidFill>
                  <a:srgbClr val="C00000"/>
                </a:solidFill>
              </a:rPr>
              <a:t>finger-bones</a:t>
            </a:r>
            <a:r>
              <a:rPr lang="en-GB" sz="2200" dirty="0" smtClean="0">
                <a:solidFill>
                  <a:srgbClr val="C00000"/>
                </a:solidFill>
              </a:rPr>
              <a:t> </a:t>
            </a:r>
          </a:p>
          <a:p>
            <a:r>
              <a:rPr lang="en-GB" sz="2200" dirty="0" smtClean="0">
                <a:solidFill>
                  <a:srgbClr val="C00000"/>
                </a:solidFill>
              </a:rPr>
              <a:t>Stick through his </a:t>
            </a:r>
            <a:r>
              <a:rPr lang="en-GB" sz="2200" b="1" dirty="0" smtClean="0">
                <a:solidFill>
                  <a:srgbClr val="C00000"/>
                </a:solidFill>
              </a:rPr>
              <a:t>finger-ends</a:t>
            </a:r>
            <a:r>
              <a:rPr lang="en-GB" sz="2200" dirty="0" smtClean="0">
                <a:solidFill>
                  <a:srgbClr val="C00000"/>
                </a:solidFill>
              </a:rPr>
              <a:t>.</a:t>
            </a:r>
          </a:p>
          <a:p>
            <a:r>
              <a:rPr lang="en-GB" dirty="0" smtClean="0"/>
              <a:t> </a:t>
            </a:r>
            <a:endParaRPr lang="en-GB" b="1" dirty="0" smtClean="0"/>
          </a:p>
          <a:p>
            <a:endParaRPr lang="en-GB" b="1" dirty="0" smtClean="0"/>
          </a:p>
          <a:p>
            <a:endParaRPr lang="en-GB" dirty="0"/>
          </a:p>
        </p:txBody>
      </p:sp>
      <p:sp>
        <p:nvSpPr>
          <p:cNvPr id="6" name="Rectangle 5"/>
          <p:cNvSpPr/>
          <p:nvPr/>
        </p:nvSpPr>
        <p:spPr>
          <a:xfrm>
            <a:off x="6012160" y="2276872"/>
            <a:ext cx="3024336" cy="1200329"/>
          </a:xfrm>
          <a:prstGeom prst="rect">
            <a:avLst/>
          </a:prstGeom>
        </p:spPr>
        <p:txBody>
          <a:bodyPr wrap="square">
            <a:spAutoFit/>
          </a:bodyPr>
          <a:lstStyle/>
          <a:p>
            <a:r>
              <a:rPr lang="en-GB" dirty="0" smtClean="0"/>
              <a:t>He uses enjambment here to extend the image from the third line through to the fourth</a:t>
            </a:r>
            <a:endParaRPr lang="en-GB" dirty="0"/>
          </a:p>
        </p:txBody>
      </p:sp>
      <p:sp>
        <p:nvSpPr>
          <p:cNvPr id="7" name="Right Brace 6"/>
          <p:cNvSpPr/>
          <p:nvPr/>
        </p:nvSpPr>
        <p:spPr>
          <a:xfrm>
            <a:off x="5724128" y="2276872"/>
            <a:ext cx="72008"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3347864" y="3356992"/>
            <a:ext cx="2448272" cy="923330"/>
          </a:xfrm>
          <a:prstGeom prst="rect">
            <a:avLst/>
          </a:prstGeom>
          <a:noFill/>
        </p:spPr>
        <p:txBody>
          <a:bodyPr wrap="square" rtlCol="0">
            <a:spAutoFit/>
          </a:bodyPr>
          <a:lstStyle/>
          <a:p>
            <a:r>
              <a:rPr lang="en-GB" dirty="0" smtClean="0"/>
              <a:t>Harsh</a:t>
            </a:r>
            <a:r>
              <a:rPr lang="en-GB" dirty="0" smtClean="0"/>
              <a:t>, gruesome image</a:t>
            </a:r>
          </a:p>
          <a:p>
            <a:r>
              <a:rPr lang="en-GB" dirty="0" smtClean="0"/>
              <a:t>presents the finality of death</a:t>
            </a:r>
            <a:endParaRPr lang="en-GB" dirty="0"/>
          </a:p>
        </p:txBody>
      </p:sp>
      <p:cxnSp>
        <p:nvCxnSpPr>
          <p:cNvPr id="10" name="Straight Connector 9"/>
          <p:cNvCxnSpPr/>
          <p:nvPr/>
        </p:nvCxnSpPr>
        <p:spPr>
          <a:xfrm flipH="1">
            <a:off x="4139952" y="2996952"/>
            <a:ext cx="144016"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1907704" y="1196752"/>
            <a:ext cx="864096"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520" y="116632"/>
            <a:ext cx="4572000" cy="1200329"/>
          </a:xfrm>
          <a:prstGeom prst="rect">
            <a:avLst/>
          </a:prstGeom>
        </p:spPr>
        <p:txBody>
          <a:bodyPr>
            <a:spAutoFit/>
          </a:bodyPr>
          <a:lstStyle/>
          <a:p>
            <a:r>
              <a:rPr lang="en-GB" dirty="0" smtClean="0"/>
              <a:t>Change of tense to past</a:t>
            </a:r>
          </a:p>
          <a:p>
            <a:r>
              <a:rPr lang="en-GB" dirty="0" smtClean="0"/>
              <a:t>conditional contrasts with</a:t>
            </a:r>
          </a:p>
          <a:p>
            <a:r>
              <a:rPr lang="en-GB" dirty="0" smtClean="0"/>
              <a:t>matter-of-fact tone used</a:t>
            </a:r>
          </a:p>
          <a:p>
            <a:r>
              <a:rPr lang="en-GB" dirty="0" smtClean="0"/>
              <a:t>elsewhere</a:t>
            </a:r>
            <a:endParaRPr lang="en-GB" dirty="0"/>
          </a:p>
        </p:txBody>
      </p:sp>
      <p:sp>
        <p:nvSpPr>
          <p:cNvPr id="14" name="Rectangle 13"/>
          <p:cNvSpPr/>
          <p:nvPr/>
        </p:nvSpPr>
        <p:spPr>
          <a:xfrm>
            <a:off x="3635896" y="332656"/>
            <a:ext cx="4824536" cy="923330"/>
          </a:xfrm>
          <a:prstGeom prst="rect">
            <a:avLst/>
          </a:prstGeom>
        </p:spPr>
        <p:txBody>
          <a:bodyPr wrap="square">
            <a:spAutoFit/>
          </a:bodyPr>
          <a:lstStyle/>
          <a:p>
            <a:r>
              <a:rPr lang="en-GB" dirty="0" smtClean="0"/>
              <a:t>Repetition of ‘liked’ increases</a:t>
            </a:r>
          </a:p>
          <a:p>
            <a:r>
              <a:rPr lang="en-GB" dirty="0" smtClean="0"/>
              <a:t>the sense of this man as kind</a:t>
            </a:r>
          </a:p>
          <a:p>
            <a:r>
              <a:rPr lang="en-GB" dirty="0" smtClean="0"/>
              <a:t>and gentle</a:t>
            </a:r>
            <a:endParaRPr lang="en-GB" dirty="0"/>
          </a:p>
        </p:txBody>
      </p:sp>
      <p:cxnSp>
        <p:nvCxnSpPr>
          <p:cNvPr id="16" name="Straight Connector 15"/>
          <p:cNvCxnSpPr/>
          <p:nvPr/>
        </p:nvCxnSpPr>
        <p:spPr>
          <a:xfrm flipV="1">
            <a:off x="4427984" y="1052736"/>
            <a:ext cx="504056" cy="50405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1370</Words>
  <Application>Microsoft Office PowerPoint</Application>
  <PresentationFormat>On-screen Show (4:3)</PresentationFormat>
  <Paragraphs>228</Paragraphs>
  <Slides>19</Slides>
  <Notes>1</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On a Portrait of a Deaf Man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Discussion Time!</vt:lpstr>
      <vt:lpstr>Slide 18</vt:lpstr>
      <vt:lpstr>Poetry VITALS…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a Portrait of a Deaf Man</dc:title>
  <dc:creator>Vicki</dc:creator>
  <cp:lastModifiedBy>Vicki</cp:lastModifiedBy>
  <cp:revision>26</cp:revision>
  <dcterms:created xsi:type="dcterms:W3CDTF">2012-04-14T16:50:48Z</dcterms:created>
  <dcterms:modified xsi:type="dcterms:W3CDTF">2014-08-17T23:37:47Z</dcterms:modified>
</cp:coreProperties>
</file>