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33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5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5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677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2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23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7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64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51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37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297F2-C8E4-4139-AA49-859DC4EEF023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A6EF3-D50E-4E88-A317-9D17E8A26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2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Arthur Birling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2001836"/>
            <a:ext cx="10515600" cy="455136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My voice is ‘provincial’ – what does this suggest about me?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the name of my company?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two things did I say would not happen, that then do?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do I mention to Gerald about my ‘knighthood’?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did I describe Eva as when the strikes were happening?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much did my son steal from my office?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do I tell the Inspector that I was an alderman?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do I react when I realise that the Inspector was not real?</a:t>
            </a:r>
          </a:p>
          <a:p>
            <a:pPr marL="514350" indent="-514350">
              <a:buAutoNum type="arabicPeriod"/>
            </a:pPr>
            <a:r>
              <a:rPr lang="en-GB" dirty="0" smtClean="0"/>
              <a:t>I am a social climber – what does this mean I think is important?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Do I learn anything by the end of the play?</a:t>
            </a:r>
          </a:p>
        </p:txBody>
      </p:sp>
      <p:pic>
        <p:nvPicPr>
          <p:cNvPr id="4" name="Picture 2" descr="https://ichef.bbci.co.uk/images/ic/336x189/p0320z0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775" y="127793"/>
            <a:ext cx="32004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65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56" y="2483899"/>
            <a:ext cx="12210192" cy="49596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600" dirty="0"/>
              <a:t>There is no hope </a:t>
            </a:r>
            <a:r>
              <a:rPr lang="en-GB" sz="3600" dirty="0" smtClean="0"/>
              <a:t>for change at </a:t>
            </a:r>
            <a:r>
              <a:rPr lang="en-GB" sz="3600" dirty="0"/>
              <a:t>the end of </a:t>
            </a:r>
            <a:r>
              <a:rPr lang="en-GB" sz="3600" i="1" dirty="0"/>
              <a:t>An Inspector Calls </a:t>
            </a:r>
            <a:r>
              <a:rPr lang="en-GB" sz="3600" dirty="0"/>
              <a:t>because the hubristic nature of man is not fully destroyed.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74336" y="109728"/>
            <a:ext cx="238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AGREE?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60544" y="6394704"/>
            <a:ext cx="238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DISAGREE?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72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56" y="2674971"/>
            <a:ext cx="12210192" cy="49596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/>
              <a:t>The weakest character in the play is Mr Birling, not Eva Smith.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74336" y="109728"/>
            <a:ext cx="238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AGREE?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60544" y="6394704"/>
            <a:ext cx="238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DISAGREE?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728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96" y="1898314"/>
            <a:ext cx="12210192" cy="495968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In what way is the play one about male lust and sexual exploitation of the weak by the powerful?</a:t>
            </a:r>
          </a:p>
          <a:p>
            <a:pPr marL="514350" indent="-514350">
              <a:buFont typeface="+mj-lt"/>
              <a:buAutoNum type="arabicPeriod"/>
            </a:pPr>
            <a:endParaRPr lang="en-GB" sz="2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In what way does Priestley’s main aim appear to be writing about the symbolic confrontation between socialism and capitalism?</a:t>
            </a:r>
          </a:p>
          <a:p>
            <a:pPr marL="514350" indent="-514350">
              <a:buFont typeface="+mj-lt"/>
              <a:buAutoNum type="arabicPeriod"/>
            </a:pPr>
            <a:endParaRPr lang="en-GB" sz="2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The hubristic nature of man is not fully destroyed by the end of the play; do you think there is any hope for change?</a:t>
            </a:r>
          </a:p>
          <a:p>
            <a:pPr marL="514350" indent="-514350">
              <a:buFont typeface="+mj-lt"/>
              <a:buAutoNum type="arabicPeriod"/>
            </a:pPr>
            <a:endParaRPr lang="en-GB" sz="200" dirty="0"/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In what way does Priestley present Mr Birling as the weakest </a:t>
            </a:r>
            <a:r>
              <a:rPr lang="en-GB" sz="2400" dirty="0"/>
              <a:t>character in the </a:t>
            </a:r>
            <a:r>
              <a:rPr lang="en-GB" sz="2400" dirty="0" smtClean="0"/>
              <a:t>play, and not </a:t>
            </a:r>
            <a:r>
              <a:rPr lang="en-GB" sz="2400" dirty="0"/>
              <a:t>Eva </a:t>
            </a:r>
            <a:r>
              <a:rPr lang="en-GB" sz="2400" dirty="0" smtClean="0"/>
              <a:t>Smith?</a:t>
            </a:r>
            <a:endParaRPr lang="en-GB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3896" y="252833"/>
            <a:ext cx="10515600" cy="1325563"/>
          </a:xfrm>
        </p:spPr>
        <p:txBody>
          <a:bodyPr/>
          <a:lstStyle/>
          <a:p>
            <a:r>
              <a:rPr lang="en-GB" b="1" dirty="0" smtClean="0"/>
              <a:t>Complete the planning table for </a:t>
            </a:r>
            <a:r>
              <a:rPr lang="en-GB" b="1" u="sng" dirty="0" smtClean="0"/>
              <a:t>one</a:t>
            </a:r>
            <a:r>
              <a:rPr lang="en-GB" b="1" dirty="0" smtClean="0"/>
              <a:t> of the following questions:</a:t>
            </a:r>
            <a:endParaRPr lang="en-GB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539961" y="55956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 smtClean="0">
                <a:solidFill>
                  <a:srgbClr val="F75929"/>
                </a:solidFill>
              </a:rPr>
              <a:t>Use ideas from the debate to inform your planning.</a:t>
            </a:r>
            <a:endParaRPr lang="en-GB" sz="2400" b="1" dirty="0">
              <a:solidFill>
                <a:srgbClr val="F75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927560"/>
              </p:ext>
            </p:extLst>
          </p:nvPr>
        </p:nvGraphicFramePr>
        <p:xfrm>
          <a:off x="103448" y="96253"/>
          <a:ext cx="11960216" cy="6657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5088"/>
                <a:gridCol w="5463767"/>
                <a:gridCol w="5261361"/>
              </a:tblGrid>
              <a:tr h="59948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Paragraph:</a:t>
                      </a:r>
                      <a:endParaRPr lang="en-US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What I will write about:</a:t>
                      </a:r>
                      <a:endParaRPr lang="en-US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Quotation I could use and/or</a:t>
                      </a:r>
                      <a:r>
                        <a:rPr lang="en-US" sz="1200" b="1" baseline="0" dirty="0" smtClean="0"/>
                        <a:t> link to context (Edwardian era)</a:t>
                      </a:r>
                      <a:endParaRPr lang="en-US" sz="1200" b="1" dirty="0"/>
                    </a:p>
                  </a:txBody>
                  <a:tcPr marT="34290" marB="34290"/>
                </a:tc>
              </a:tr>
              <a:tr h="1188386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Intro (brief summary of</a:t>
                      </a:r>
                      <a:r>
                        <a:rPr lang="en-US" sz="1200" b="1" baseline="0" dirty="0" smtClean="0"/>
                        <a:t> my view/ argument).</a:t>
                      </a:r>
                      <a:endParaRPr lang="en-US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>
                    <a:pattFill prst="wdUpDiag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670475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1</a:t>
                      </a:r>
                      <a:endParaRPr lang="en-US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</a:tr>
              <a:tr h="167702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2</a:t>
                      </a:r>
                      <a:endParaRPr lang="en-US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</a:tr>
              <a:tr h="1522107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smtClean="0"/>
                        <a:t>3</a:t>
                      </a:r>
                      <a:endParaRPr lang="en-US" sz="12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832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Sybil Birling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825624"/>
            <a:ext cx="11709400" cy="47529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I am described as ‘cold’. What does this suggest about my personality?</a:t>
            </a:r>
          </a:p>
          <a:p>
            <a:pPr marL="514350" indent="-514350">
              <a:buAutoNum type="arabicPeriod"/>
            </a:pPr>
            <a:r>
              <a:rPr lang="en-GB" dirty="0" smtClean="0"/>
              <a:t>I am of a higher class than my husband – how do I view the lower classes?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do I expect my daughter to behave towards her husband?</a:t>
            </a:r>
          </a:p>
          <a:p>
            <a:pPr marL="514350" indent="-514350">
              <a:buAutoNum type="arabicPeriod"/>
            </a:pPr>
            <a:r>
              <a:rPr lang="en-GB" dirty="0" smtClean="0"/>
              <a:t>I work for a women’s charity, but why did I not help Eva?</a:t>
            </a:r>
          </a:p>
          <a:p>
            <a:pPr marL="514350" indent="-514350">
              <a:buAutoNum type="arabicPeriod"/>
            </a:pPr>
            <a:r>
              <a:rPr lang="en-GB" dirty="0" smtClean="0"/>
              <a:t>Who did I say was responsible and should be blamed for her situation?</a:t>
            </a:r>
          </a:p>
          <a:p>
            <a:pPr marL="514350" indent="-514350">
              <a:buAutoNum type="arabicPeriod"/>
            </a:pPr>
            <a:r>
              <a:rPr lang="en-GB" dirty="0" smtClean="0"/>
              <a:t>Did I feel at all responsible for Eva’s fate?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did I react when the Inspector was interrogating me?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did my daughter tell me not to ‘build’ up?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did I react when I found out that the Inspector was not real?</a:t>
            </a:r>
          </a:p>
          <a:p>
            <a:pPr marL="514350" indent="-514350">
              <a:buAutoNum type="arabicPeriod"/>
            </a:pPr>
            <a:r>
              <a:rPr lang="en-GB" dirty="0" smtClean="0"/>
              <a:t>Did I learn anything by the end of the play?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3074" name="Picture 2" descr="http://i.telegraph.co.uk/multimedia/archive/03427/inspector2_3427531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400" y="119529"/>
            <a:ext cx="2517102" cy="157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86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Sheila Birling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825624"/>
            <a:ext cx="11645900" cy="47275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Why would I have been treated differently to my brother growing up?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would my expectations for life have been? My main roles?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did I feel when Eva looked better than I did?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did I threaten to do because of the way I felt?</a:t>
            </a:r>
          </a:p>
          <a:p>
            <a:pPr marL="514350" indent="-514350">
              <a:buAutoNum type="arabicPeriod"/>
            </a:pPr>
            <a:r>
              <a:rPr lang="en-GB" dirty="0" smtClean="0"/>
              <a:t>Do I see the working class in the same way as my parents?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did I react when I realised what I had done?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Who did I agree with at the end of the play?</a:t>
            </a:r>
          </a:p>
          <a:p>
            <a:pPr marL="514350" indent="-514350">
              <a:buAutoNum type="arabicPeriod"/>
            </a:pPr>
            <a:r>
              <a:rPr lang="en-GB" dirty="0" smtClean="0"/>
              <a:t>Did I feel that anything had changed when the Inspector was discovered to be a fake?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is my attitude at the end of the play so important?</a:t>
            </a:r>
          </a:p>
          <a:p>
            <a:pPr marL="514350" indent="-514350">
              <a:buAutoNum type="arabicPeriod"/>
            </a:pPr>
            <a:r>
              <a:rPr lang="en-GB" dirty="0" smtClean="0"/>
              <a:t>Do you think I will change the way I approach responsibility?</a:t>
            </a:r>
            <a:endParaRPr lang="en-GB" dirty="0"/>
          </a:p>
        </p:txBody>
      </p:sp>
      <p:pic>
        <p:nvPicPr>
          <p:cNvPr id="5122" name="Picture 2" descr="https://ichef.bbci.co.uk/images/ic/336x189/p0320tk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5099" y="127793"/>
            <a:ext cx="3000375" cy="16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5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Gerald Croft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690688"/>
            <a:ext cx="11366500" cy="492839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I am described as “not quite a dandy” – what does this mean?</a:t>
            </a:r>
          </a:p>
          <a:p>
            <a:pPr marL="514350" indent="-514350">
              <a:buAutoNum type="arabicPeriod"/>
            </a:pPr>
            <a:r>
              <a:rPr lang="en-GB" dirty="0" smtClean="0"/>
              <a:t>Am I of a higher or lower class to the </a:t>
            </a:r>
            <a:r>
              <a:rPr lang="en-GB" dirty="0" err="1" smtClean="0"/>
              <a:t>Birlings</a:t>
            </a:r>
            <a:r>
              <a:rPr lang="en-GB" dirty="0" smtClean="0"/>
              <a:t>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my family’s business called?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might Mr Birling want our businesses to work together?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did I not decide to marry Eva instead of Sheila?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did I give to Eva during our affair?</a:t>
            </a:r>
          </a:p>
          <a:p>
            <a:pPr marL="514350" indent="-514350">
              <a:buAutoNum type="arabicPeriod"/>
            </a:pPr>
            <a:r>
              <a:rPr lang="en-GB" dirty="0" smtClean="0"/>
              <a:t>Did Eva feel the same way about me as I felt about her?</a:t>
            </a:r>
          </a:p>
          <a:p>
            <a:pPr marL="514350" indent="-514350">
              <a:buAutoNum type="arabicPeriod"/>
            </a:pPr>
            <a:r>
              <a:rPr lang="en-GB" dirty="0" smtClean="0"/>
              <a:t>Did I feel guilty or responsible for what happened to Eva?</a:t>
            </a:r>
          </a:p>
          <a:p>
            <a:pPr marL="514350" indent="-514350">
              <a:buAutoNum type="arabicPeriod"/>
            </a:pPr>
            <a:r>
              <a:rPr lang="en-GB" dirty="0" smtClean="0"/>
              <a:t>Who did I speak to that started the conversational about how real the Inspector was?</a:t>
            </a:r>
          </a:p>
          <a:p>
            <a:pPr marL="514350" indent="-514350">
              <a:buAutoNum type="arabicPeriod"/>
            </a:pPr>
            <a:r>
              <a:rPr lang="en-GB" dirty="0" smtClean="0"/>
              <a:t>Did I learn anything at the end of the play?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6146" name="Picture 2" descr="https://ichef.bbci.co.uk/images/ic/336x189/p0320w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699" y="76993"/>
            <a:ext cx="2911475" cy="163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32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Eric Birling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4"/>
            <a:ext cx="11468100" cy="4829175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What is quickly evident that I have a problem with whilst we are all at dinner?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might there be a bit of tension between Sheila and me?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much did I steal from my father and why?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do I feel about my father – has he been there for me as I grew up?</a:t>
            </a:r>
          </a:p>
          <a:p>
            <a:pPr marL="514350" indent="-514350">
              <a:buAutoNum type="arabicPeriod"/>
            </a:pPr>
            <a:r>
              <a:rPr lang="en-GB" dirty="0" smtClean="0"/>
              <a:t>I threatened to make a “row” if Daisy didn’t what…?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might my upbringing have effected the way I treat women?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did I tell my mother that she did when I realised that Daisy was pregnant?</a:t>
            </a:r>
          </a:p>
          <a:p>
            <a:pPr marL="514350" indent="-514350">
              <a:buAutoNum type="arabicPeriod"/>
            </a:pPr>
            <a:r>
              <a:rPr lang="en-GB" dirty="0" smtClean="0"/>
              <a:t>Who did I side with when we were discussing responsibility?</a:t>
            </a:r>
          </a:p>
          <a:p>
            <a:pPr marL="514350" indent="-514350">
              <a:buAutoNum type="arabicPeriod"/>
            </a:pPr>
            <a:r>
              <a:rPr lang="en-GB" dirty="0" smtClean="0"/>
              <a:t>Did I change my mind when we discovered that the Inspector wasn’t real?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is my attitude important for equality in society?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1026" name="Picture 2" descr="https://ichef.bbci.co.uk/images/ic/336x189/p0320wj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0"/>
            <a:ext cx="32004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70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Inspector Goole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562100"/>
            <a:ext cx="11455400" cy="51181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How does the lighting change when I enter the room? What does this suggest?</a:t>
            </a:r>
          </a:p>
          <a:p>
            <a:pPr marL="514350" indent="-514350">
              <a:buAutoNum type="arabicPeriod"/>
            </a:pPr>
            <a:r>
              <a:rPr lang="en-GB" dirty="0" smtClean="0"/>
              <a:t>How do I change the atmosphere in the dining room?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does Mr Birling tell me that he was an alderman?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do you think I only show the photo of Eva to one person at a time?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the effect on the audience of interviewing one character at a time?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my main message?</a:t>
            </a:r>
          </a:p>
          <a:p>
            <a:pPr marL="514350" indent="-514350">
              <a:buAutoNum type="arabicPeriod"/>
            </a:pPr>
            <a:r>
              <a:rPr lang="en-GB" dirty="0" smtClean="0"/>
              <a:t>Am I a socialist or a capitalist? Why?</a:t>
            </a:r>
          </a:p>
          <a:p>
            <a:pPr marL="514350" indent="-514350">
              <a:buAutoNum type="arabicPeriod"/>
            </a:pPr>
            <a:r>
              <a:rPr lang="en-GB" dirty="0" smtClean="0"/>
              <a:t>My speech at the end of the play references ‘fire, blood and’ what? What is this referring to that happens in the future (of the play)?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characters do I have most impact on?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am I called ‘Goole’? Why is this relevant at the end of the play?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7170" name="Picture 2" descr="http://i.telegraph.co.uk/multimedia/archive/03437/74639062_WARNING_E_3437306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4100" y="0"/>
            <a:ext cx="2247900" cy="140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759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 Smith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48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Why is my name Eva Smith? What does that make you think of?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do I campaign for higher wages?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class do I belong to?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am I not able to be listened to or heard?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did Mrs Birling judge me for being pregnant?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was life like for me as a woman?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might I have turned to Gerald for support?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might I have turned to Eric for support?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would life have been like for me as a single mother?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did I decide to take my own life?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  <p:pic>
        <p:nvPicPr>
          <p:cNvPr id="8194" name="Picture 2" descr="https://ichef.bbci.co.uk/images/ic/336x189/p0320y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5" y="2460624"/>
            <a:ext cx="32004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042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640" y="2755936"/>
            <a:ext cx="11850624" cy="43464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/>
              <a:t>The play is about male lust and sexual exploitation of the weak by the powerful.</a:t>
            </a:r>
          </a:p>
          <a:p>
            <a:pPr marL="0" indent="0" algn="ctr">
              <a:buNone/>
            </a:pPr>
            <a:endParaRPr lang="en-GB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974336" y="109728"/>
            <a:ext cx="238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AGREE?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60544" y="6394704"/>
            <a:ext cx="238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DISAGREE?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951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51" y="2756854"/>
            <a:ext cx="12210192" cy="49596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600" dirty="0" smtClean="0"/>
              <a:t>Priestley’s main aim is to present a symbolic confrontation </a:t>
            </a:r>
            <a:r>
              <a:rPr lang="en-GB" sz="3600" dirty="0"/>
              <a:t>between socialism and capitalism.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74336" y="109728"/>
            <a:ext cx="238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AGREE?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60544" y="6394704"/>
            <a:ext cx="238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DISAGREE?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246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1135</Words>
  <Application>Microsoft Office PowerPoint</Application>
  <PresentationFormat>Custom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Arthur Birling</vt:lpstr>
      <vt:lpstr>Sybil Birling</vt:lpstr>
      <vt:lpstr>Sheila Birling</vt:lpstr>
      <vt:lpstr>Gerald Croft </vt:lpstr>
      <vt:lpstr>Eric Birling</vt:lpstr>
      <vt:lpstr>Inspector Goole</vt:lpstr>
      <vt:lpstr>Eva Smith</vt:lpstr>
      <vt:lpstr>PowerPoint Presentation</vt:lpstr>
      <vt:lpstr>PowerPoint Presentation</vt:lpstr>
      <vt:lpstr>PowerPoint Presentation</vt:lpstr>
      <vt:lpstr>PowerPoint Presentation</vt:lpstr>
      <vt:lpstr>Complete the planning table for one of the following questions:</vt:lpstr>
      <vt:lpstr>PowerPoint Presentation</vt:lpstr>
    </vt:vector>
  </TitlesOfParts>
  <Company>Kingdown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Arthur Birling</dc:title>
  <dc:creator>Eleanor Mears</dc:creator>
  <cp:lastModifiedBy>User</cp:lastModifiedBy>
  <cp:revision>9</cp:revision>
  <cp:lastPrinted>2017-05-08T06:59:12Z</cp:lastPrinted>
  <dcterms:created xsi:type="dcterms:W3CDTF">2016-07-12T09:29:00Z</dcterms:created>
  <dcterms:modified xsi:type="dcterms:W3CDTF">2017-05-08T07:03:21Z</dcterms:modified>
</cp:coreProperties>
</file>