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91" r:id="rId7"/>
    <p:sldId id="28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2" r:id="rId17"/>
    <p:sldId id="312" r:id="rId18"/>
    <p:sldId id="290" r:id="rId19"/>
    <p:sldId id="273" r:id="rId20"/>
    <p:sldId id="256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13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4" r:id="rId42"/>
    <p:sldId id="311" r:id="rId43"/>
    <p:sldId id="275" r:id="rId44"/>
    <p:sldId id="317" r:id="rId45"/>
    <p:sldId id="32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276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277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278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279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74" r:id="rId101"/>
    <p:sldId id="375" r:id="rId102"/>
    <p:sldId id="365" r:id="rId103"/>
    <p:sldId id="269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60032"/>
    <a:srgbClr val="D0004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85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2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2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4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9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2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5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7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B79-F803-4CB5-B233-859812681B37}" type="datetimeFigureOut">
              <a:rPr lang="en-GB" smtClean="0"/>
              <a:t>06/05/2017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B060-BEB0-4874-8167-E867AC81342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Bevel 6">
            <a:hlinkClick r:id="rId13" action="ppaction://hlinksldjump"/>
          </p:cNvPr>
          <p:cNvSpPr/>
          <p:nvPr userDrawn="1"/>
        </p:nvSpPr>
        <p:spPr>
          <a:xfrm>
            <a:off x="150127" y="5759355"/>
            <a:ext cx="1897038" cy="962120"/>
          </a:xfrm>
          <a:prstGeom prst="beve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Select Revision Focus: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3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12" Type="http://schemas.openxmlformats.org/officeDocument/2006/relationships/slide" Target="slide67.xml"/><Relationship Id="rId17" Type="http://schemas.openxmlformats.org/officeDocument/2006/relationships/image" Target="../media/image12.jpg"/><Relationship Id="rId2" Type="http://schemas.openxmlformats.org/officeDocument/2006/relationships/slide" Target="slide7.xml"/><Relationship Id="rId16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image" Target="../media/image9.jpg"/><Relationship Id="rId5" Type="http://schemas.openxmlformats.org/officeDocument/2006/relationships/image" Target="../media/image6.png"/><Relationship Id="rId15" Type="http://schemas.openxmlformats.org/officeDocument/2006/relationships/image" Target="../media/image11.jpg"/><Relationship Id="rId10" Type="http://schemas.openxmlformats.org/officeDocument/2006/relationships/slide" Target="slide55.xml"/><Relationship Id="rId4" Type="http://schemas.openxmlformats.org/officeDocument/2006/relationships/slide" Target="slide19.xml"/><Relationship Id="rId9" Type="http://schemas.openxmlformats.org/officeDocument/2006/relationships/image" Target="../media/image8.jpg"/><Relationship Id="rId14" Type="http://schemas.openxmlformats.org/officeDocument/2006/relationships/slide" Target="slide7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1487488" y="-99392"/>
            <a:ext cx="918040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3477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s_ _ _ _ _ _ _ _a lot of strong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d_ _ _ _ _ _ _ _ _ _ _.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B_ _ _ _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 _ _ _ _ _ _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c_ _ _ _ l_ _ _ _ _ they’re p_ _ _ _ _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 _ _ _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lively sort of girl, who never did anybody any harm. But she died in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m_ _ _ _ _ and a_ _ _ _– h_ _ _ _ _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p_ _ _ _ _ when I saw her today, but she had been p_ _ _ _ _ – very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p_ _ _ _ _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G_ _ _ _ of that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c_ 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a_ _ _ _ _, a t_ _ _ _, not a p_ _ 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s_ _ _ _,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m_ _ _ _ _ _ _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m_ _ _ _ _ _ _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does Priestley present and use Eva Smith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Eva Smith is talked about by the Birling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Eva Smith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30" t="40278" r="7638" b="21007"/>
          <a:stretch/>
        </p:blipFill>
        <p:spPr>
          <a:xfrm>
            <a:off x="965199" y="1447800"/>
            <a:ext cx="10312401" cy="3111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85227"/>
              </p:ext>
            </p:extLst>
          </p:nvPr>
        </p:nvGraphicFramePr>
        <p:xfrm>
          <a:off x="3175000" y="389466"/>
          <a:ext cx="8127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 _ _ _ _ _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 _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_ _ _ _ _ _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 _ _ _ _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 _ _ _ _ _ _ _ _ _ 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 _ _ _ _ _ _ _ _ _ _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 _ _ _ 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h _ _ _ _ _ _ _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 _ _ _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_ _ _ _ _ _ _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b _ _ _ _ _ _ _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h _ _ _ _ _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</a:t>
                      </a: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_ _ _ _ _ _ _ and </a:t>
                      </a: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_ _ _ _ _ _ _ _ _ _,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871368"/>
              </p:ext>
            </p:extLst>
          </p:nvPr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2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 does Priestley use the stage and setting in </a:t>
            </a:r>
            <a:r>
              <a:rPr lang="en-GB" sz="2400" i="1" dirty="0" smtClean="0"/>
              <a:t>An Inspector Calls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 Priestley presents the staging of the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How the staging changes throughout the play</a:t>
            </a:r>
          </a:p>
          <a:p>
            <a:pPr algn="r"/>
            <a:r>
              <a:rPr lang="en-GB" sz="2400" dirty="0" smtClean="0"/>
              <a:t>[30 marks]</a:t>
            </a:r>
          </a:p>
          <a:p>
            <a:pPr algn="r"/>
            <a:r>
              <a:rPr lang="en-GB" sz="24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64772"/>
              </p:ext>
            </p:extLst>
          </p:nvPr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7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31077"/>
              </p:ext>
            </p:extLst>
          </p:nvPr>
        </p:nvGraphicFramePr>
        <p:xfrm>
          <a:off x="3175000" y="389466"/>
          <a:ext cx="812799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05" t="19618" r="7736" b="63889"/>
          <a:stretch/>
        </p:blipFill>
        <p:spPr>
          <a:xfrm>
            <a:off x="584199" y="2008188"/>
            <a:ext cx="10833101" cy="12065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8435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Hard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headed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Germans don’t want war… fiddlesticks!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Unsinkable, absolutely unsinkable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Bees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Community and all that nonsense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know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Wretched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responsibility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thousands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talked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27852"/>
              </p:ext>
            </p:extLst>
          </p:nvPr>
        </p:nvGraphicFramePr>
        <p:xfrm>
          <a:off x="3175000" y="389466"/>
          <a:ext cx="8127999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H_ _ 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 h _ _ 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G_ _ _ _ _ _ don’t want w_ _…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f_ _ _ _ _ _ _ _ _ _ _!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U_ _ _ _ _ _ _ _ _, absolutely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u_ _ _ 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B_ _ _ in a hive-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C_ _ _ _ _ _ _ _ and all that n_ _ _ _ 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k_ _ _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Brumley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police officers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W_ _ _ _ _ _ _ girl’s suicide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can’t accept any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r_ _ _ _ _ _ _ _ _ _ 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I’d give t_ _ _ _ _ _ _ _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Look at the way he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t_ _ _ _ _ to 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43012"/>
            <a:ext cx="2930525" cy="4395787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256660"/>
            <a:ext cx="2930525" cy="4395787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60" t="12673" r="29014" b="18403"/>
          <a:stretch/>
        </p:blipFill>
        <p:spPr>
          <a:xfrm>
            <a:off x="2057399" y="843525"/>
            <a:ext cx="6769101" cy="5041900"/>
          </a:xfrm>
          <a:prstGeom prst="rect">
            <a:avLst/>
          </a:prstGeom>
        </p:spPr>
      </p:pic>
      <p:sp>
        <p:nvSpPr>
          <p:cNvPr id="7" name="Bevel 6"/>
          <p:cNvSpPr/>
          <p:nvPr/>
        </p:nvSpPr>
        <p:spPr>
          <a:xfrm>
            <a:off x="296854" y="307740"/>
            <a:ext cx="1214446" cy="107157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Q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296854" y="1379310"/>
            <a:ext cx="1214446" cy="107157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296854" y="2443976"/>
            <a:ext cx="1214446" cy="107157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296854" y="3515546"/>
            <a:ext cx="1214446" cy="107157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296854" y="4587116"/>
            <a:ext cx="1214446" cy="1071570"/>
          </a:xfrm>
          <a:prstGeom prst="beve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296854" y="5658686"/>
            <a:ext cx="1214446" cy="107157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Y</a:t>
            </a:r>
            <a:endParaRPr lang="en-US" sz="48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1511300" y="2349500"/>
            <a:ext cx="1397000" cy="63026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>
            <a:off x="1511300" y="1915095"/>
            <a:ext cx="1054100" cy="43440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04950" y="863841"/>
            <a:ext cx="1212850" cy="126845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431925" y="3798365"/>
            <a:ext cx="1285875" cy="125608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11300" y="3945984"/>
            <a:ext cx="981020" cy="77635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04950" y="4807770"/>
            <a:ext cx="895295" cy="141310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and why does Mr Birling change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Mr Birling responds to his family and to the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Mr Birling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7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1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0734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3640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000722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1108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7166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2872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06381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1710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Cold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superior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class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husband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Lord Mayor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nothing I’m ashamed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influence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duty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power to make me change my mind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father… It’s his responsibility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936" t="46702" r="7150" b="13194"/>
          <a:stretch/>
        </p:blipFill>
        <p:spPr>
          <a:xfrm>
            <a:off x="1536699" y="1638300"/>
            <a:ext cx="9486901" cy="293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56400" y="327457"/>
            <a:ext cx="500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need to know key micro-quotations around which to plan your answer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12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6418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…her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husband’s social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s_ 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Girls of that c_ _ _ _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My h_ _ _ _ _ 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was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L_ _ _ M _ _ _ _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 n_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_ _ _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I’m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_ _ _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of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used my </a:t>
                      </a:r>
                      <a:r>
                        <a:rPr lang="en-GB" b="1" baseline="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_ _ 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did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my d_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have no p_ _ _ _ to make me c_ _ _ _ _ my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Go and look for the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f_ _ _ _ _… It’s his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r_ _ _ _ _ _ _ 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890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and why does Mrs Birling change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Mrs Birling responds to her family and to the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Mrs Birling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4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4580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21657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46882" y="3871633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921657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4433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1272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2" y="3939873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6000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4433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6754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0" y="3926225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04928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939872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30" t="40278" r="7638" b="21007"/>
          <a:stretch/>
        </p:blipFill>
        <p:spPr>
          <a:xfrm>
            <a:off x="965199" y="1447800"/>
            <a:ext cx="10312401" cy="3111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0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6731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4433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1559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Pleased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with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really feel engaged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happy tonight. Oh I wish you hadn’t told 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responsible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build up a kind of wall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same people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suppose we’re all nice people now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began to learn something. And now you’ve stopped. You’re ready to go on in the same old way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4433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46881" y="384433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2103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P_ _ _ _ _ _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with l_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Now I r_ _ _ _ _ feel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e_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I’ve been so h_ _ _ _ tonight. Oh I w_ _ _ you hadn’t t_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me.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c_ _ _ _ labour- they’re p_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So I’m really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r_ _ _ _ _ _ _ 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mustn’t try to b_ _ _ _ up a kind of w_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and I aren’t the s_ _ _ p_ _ _ _ _ who sat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down to dinner here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 s_ _ _ _ _ _ we’re all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n_ _ _ people n_ _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b_ _ _ _ to l_ _ _ _ something. And now you’ve stopped. You’re ready to go on in the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s_ _ _ o_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31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46881" y="388528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7041"/>
              </p:ext>
            </p:extLst>
          </p:nvPr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8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and why does Sheila change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Sheila responds to her family and to the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Sheila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91031"/>
              </p:ext>
            </p:extLst>
          </p:nvPr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46548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0709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21480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27735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912575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0789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91257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0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6874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885283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863" t="10980" r="60554" b="19091"/>
          <a:stretch/>
        </p:blipFill>
        <p:spPr bwMode="auto">
          <a:xfrm>
            <a:off x="2150841" y="-43817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743" y="90487"/>
            <a:ext cx="2150958" cy="322643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44" y="90487"/>
            <a:ext cx="2166409" cy="3249613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71" y="90487"/>
            <a:ext cx="2166409" cy="3249613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16" y="3340100"/>
            <a:ext cx="2158684" cy="3238026"/>
          </a:xfrm>
          <a:prstGeom prst="rect">
            <a:avLst/>
          </a:prstGeom>
        </p:spPr>
      </p:pic>
      <p:pic>
        <p:nvPicPr>
          <p:cNvPr id="7" name="Picture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43" y="3340100"/>
            <a:ext cx="2158684" cy="3238026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70" y="3340100"/>
            <a:ext cx="2158684" cy="3238026"/>
          </a:xfrm>
          <a:prstGeom prst="rect">
            <a:avLst/>
          </a:prstGeom>
        </p:spPr>
      </p:pic>
      <p:pic>
        <p:nvPicPr>
          <p:cNvPr id="9" name="Picture 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97" y="3340100"/>
            <a:ext cx="2158684" cy="3238026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Click revision focus…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54092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85798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4023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871634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4201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1" y="3939873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7555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shy, half assertive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Squiffy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Guffaws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kept her on instead of throwing 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father of the child. It’s his responsibility.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Nasty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helped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kill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ashamed 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21482" y="3857985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3291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Half s_ _, half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a_ _ _ _ _ _ _ _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S_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could have k_ _ _ h_ _ o_ instead of t_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 _ _ _ _ _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out.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Mrs B: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and look for the f_ _ _ _ _ of the c_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 _ _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It’s his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r_ _ _ _ _ _ _ _ _ _ _ _ _.</a:t>
                      </a: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N_ 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u_ _ _her…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a_ _ _ _ _, a t_ _ _ _, not a p_ _ _ _ _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h_ _ _ _ _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to k_ _ _ her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I’m a_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_ _ _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of you (Mr and Mrs B)</a:t>
                      </a:r>
                    </a:p>
                    <a:p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21482" y="393987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74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21481" y="396716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8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and why does Eric change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Eric responds to his family and to the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Eric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89327"/>
              </p:ext>
            </p:extLst>
          </p:nvPr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6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02827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0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356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46881" y="385798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6228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8528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0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6382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939872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870472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50407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91257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64724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2" y="392622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710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89892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524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Attractive,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well-bred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port... Same port your father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summer… never came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engagement to Sheila means a tremendous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perfect. Now I really feel engaged.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believe you're right, sir.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couldn't 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anything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don’t dislike you as I did half an hour ago, Gerald.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rather respect you more than I ever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rgbClr val="990033"/>
          </a:solidFill>
          <a:ln>
            <a:solidFill>
              <a:srgbClr val="960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46881" y="3926224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05446"/>
              </p:ext>
            </p:extLst>
          </p:nvPr>
        </p:nvGraphicFramePr>
        <p:xfrm>
          <a:off x="3175000" y="389466"/>
          <a:ext cx="8127999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908566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A_ _ _ _ _ _ _ _ _,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well- b_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 B: Ought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to like this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p_ _ _ ... S_ _ _ port your f_ _ _ _ _ gets</a:t>
                      </a:r>
                    </a:p>
                    <a:p>
                      <a:pPr algn="ctr"/>
                      <a:endParaRPr lang="en-GB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…last s_ _ _ _ _… n_ _ _ _ c_ _ _ near me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 B: Gerald […] your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e_ _ _ _ _ _ _ _ _ to Sheila means a t_ _ _ _ _ _ _ _ _ lot to me.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p_ _ _ _ _ _. N_ _ I really feel e_ _ _ _ _ _.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b_ _ _ _ _ _ you're right, s_ _.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(About war)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 _ _ _’_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done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a_ _ _ _ _ _ _ else.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(When Mr B explains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he fired Eva.)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 I don’t d_ _ _ _ _ _ you as I did half an hour ago, Gerald.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Sheila: I rather r_</a:t>
                      </a:r>
                      <a:r>
                        <a:rPr lang="en-GB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_ _ _ _ _ 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m_ _ _ than I e_ _ _ did. 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0032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46881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1747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46881" y="3939873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and why does Gerald change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Gerald responds to the Birling family and to the inspector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Gerald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39698"/>
              </p:ext>
            </p:extLst>
          </p:nvPr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9859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2941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lded Corner 1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4021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59581" y="3912577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2266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1" y="3857986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7143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2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7165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2" y="388528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3368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2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9218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2" y="384433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81668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1" y="388528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58708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massiveness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inquiry at a time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share our guilt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Stop!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responsible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fire and blood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and anguish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inspector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inspected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9581" y="3912578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4175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After the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inspector arrives] L_ _ _ _ _ _ _…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b_ _ _ _ _ _ _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h_ _ _ _ _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Impression of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 _ 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One line of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_ _ _ _ _ _ at a t_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have to s_ _ _ _ our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g_ _ _ _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S_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_ _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m_ _ _ _ _ _ _ and m_ _ _ _ _ _ _ of Eva Smiths and J_ _ _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S_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We are r_ _ _ _ _ _ _ _ _ _ for each other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They will be taught in 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f_ _ _ and b_ _ _ _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and </a:t>
                      </a:r>
                    </a:p>
                    <a:p>
                      <a:pPr algn="ctr"/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a_ _ _ _ _ _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He wasn’t an </a:t>
                      </a:r>
                    </a:p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_ _ _ _ _ _ _ _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Well, he </a:t>
                      </a:r>
                    </a:p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_ _ _ _ _ _ _ _ us all right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9582" y="3898929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Fill in the blanks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87450"/>
            <a:ext cx="2870200" cy="43053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 rot="21306039">
            <a:off x="259580" y="3871634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Noughts &amp; Crosses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090703"/>
              </p:ext>
            </p:extLst>
          </p:nvPr>
        </p:nvGraphicFramePr>
        <p:xfrm>
          <a:off x="3159592" y="278727"/>
          <a:ext cx="822264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80"/>
                <a:gridCol w="2740880"/>
                <a:gridCol w="2740880"/>
              </a:tblGrid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045240"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44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4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Dining room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Large suburban house</a:t>
                      </a: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Good solid furniture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Substantial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Heavily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comfortable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Not cosy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and homelike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Lighting… pink and intimate</a:t>
                      </a: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[After the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</a:rPr>
                        <a:t> inspector arrives] Lighting… brighter and harder</a:t>
                      </a:r>
                      <a:endParaRPr lang="en-GB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sz="18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stare guiltily and dumbfounded, the curtain falls.</a:t>
                      </a:r>
                      <a:endParaRPr lang="en-GB" sz="18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7863" t="10980" r="60554" b="19091"/>
          <a:stretch/>
        </p:blipFill>
        <p:spPr bwMode="auto">
          <a:xfrm>
            <a:off x="822960" y="1743879"/>
            <a:ext cx="1737360" cy="3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olded Corner 12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10980" r="16432" b="19091"/>
          <a:stretch>
            <a:fillRect/>
          </a:stretch>
        </p:blipFill>
        <p:spPr bwMode="auto">
          <a:xfrm>
            <a:off x="8623300" y="4647100"/>
            <a:ext cx="3378090" cy="2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rot="21125662">
            <a:off x="571500" y="469900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rot="187812">
            <a:off x="2527299" y="22585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rot="21125662">
            <a:off x="4343399" y="469899"/>
            <a:ext cx="2159000" cy="1270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7076" y="2041938"/>
            <a:ext cx="718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How does Priestley present and use Inspector Goole in </a:t>
            </a:r>
            <a:r>
              <a:rPr lang="en-GB" sz="2000" i="1" dirty="0" smtClean="0"/>
              <a:t>An Inspector Calls</a:t>
            </a:r>
            <a:r>
              <a:rPr lang="en-GB" sz="2000" dirty="0" smtClean="0"/>
              <a:t>?</a:t>
            </a:r>
          </a:p>
          <a:p>
            <a:endParaRPr lang="en-GB" sz="2000" dirty="0"/>
          </a:p>
          <a:p>
            <a:r>
              <a:rPr lang="en-GB" sz="2000" dirty="0" smtClean="0"/>
              <a:t>Write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Inspector Goole responds to the Birling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How Priestley presents Inspector Goole by the way he writes</a:t>
            </a:r>
          </a:p>
          <a:p>
            <a:pPr algn="r"/>
            <a:endParaRPr lang="en-GB" sz="2000" dirty="0" smtClean="0"/>
          </a:p>
          <a:p>
            <a:pPr algn="r"/>
            <a:r>
              <a:rPr lang="en-GB" sz="2000" dirty="0" smtClean="0"/>
              <a:t>[30 marks]</a:t>
            </a:r>
          </a:p>
          <a:p>
            <a:pPr algn="r"/>
            <a:r>
              <a:rPr lang="en-GB" sz="2000" dirty="0" smtClean="0"/>
              <a:t>AO4 [4 marks]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588808"/>
              </p:ext>
            </p:extLst>
          </p:nvPr>
        </p:nvGraphicFramePr>
        <p:xfrm>
          <a:off x="8509514" y="627812"/>
          <a:ext cx="314505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350"/>
                <a:gridCol w="1048350"/>
                <a:gridCol w="10483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14466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14133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olded Corner 3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Repeat after me…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29339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915525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20040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30650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923541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What’s next?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16582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148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15525" y="2438401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51060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0841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8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15632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30650" y="421107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02705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638666" y="4455696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03231"/>
              </p:ext>
            </p:extLst>
          </p:nvPr>
        </p:nvGraphicFramePr>
        <p:xfrm>
          <a:off x="3175000" y="389466"/>
          <a:ext cx="812799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</a:t>
                      </a: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She'd swallowed a lot of strong disinfectant. Burnt her inside out.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Birling: Wretched girl’s suicide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Sheila: These girls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aren’t cheap labour- they’re people</a:t>
                      </a:r>
                      <a:endParaRPr lang="en-GB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A pretty, lively sort of girl, who never did anybody any harm. But she died in misery and agony – hating life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Inspector: She wasn't pretty when I saw her today, but she had been pretty – very pretty. 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Mrs B: Girls of that class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just used her… as if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she was an animal, a thing, not a person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You can’t even say, “I’m sorry, Eva Smith”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Inspector: There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are millions and millions of Eva Smiths and John Smiths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5550"/>
            <a:ext cx="2870200" cy="4305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924321" y="443254"/>
            <a:ext cx="2646947" cy="1925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olded Corner 13"/>
          <p:cNvSpPr/>
          <p:nvPr/>
        </p:nvSpPr>
        <p:spPr>
          <a:xfrm rot="21306039">
            <a:off x="251961" y="350511"/>
            <a:ext cx="1753417" cy="1692735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Which one’s missing?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</TotalTime>
  <Words>7647</Words>
  <Application>Microsoft Office PowerPoint</Application>
  <PresentationFormat>Widescreen</PresentationFormat>
  <Paragraphs>2833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</cp:revision>
  <dcterms:created xsi:type="dcterms:W3CDTF">2017-04-06T23:11:54Z</dcterms:created>
  <dcterms:modified xsi:type="dcterms:W3CDTF">2017-05-06T16:33:46Z</dcterms:modified>
</cp:coreProperties>
</file>