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1" r:id="rId4"/>
    <p:sldId id="268" r:id="rId5"/>
    <p:sldId id="262" r:id="rId6"/>
    <p:sldId id="264" r:id="rId7"/>
    <p:sldId id="267" r:id="rId8"/>
    <p:sldId id="266" r:id="rId9"/>
    <p:sldId id="270" r:id="rId10"/>
    <p:sldId id="271" r:id="rId11"/>
    <p:sldId id="272" r:id="rId12"/>
    <p:sldId id="273" r:id="rId13"/>
    <p:sldId id="274" r:id="rId14"/>
    <p:sldId id="275" r:id="rId15"/>
    <p:sldId id="276" r:id="rId16"/>
    <p:sldId id="265" r:id="rId17"/>
    <p:sldId id="263" r:id="rId18"/>
    <p:sldId id="260" r:id="rId19"/>
    <p:sldId id="277" r:id="rId20"/>
    <p:sldId id="258"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15D08-40A6-45E5-B1F5-97EDC50562DC}" type="datetimeFigureOut">
              <a:rPr lang="en-GB" smtClean="0"/>
              <a:t>17/08/2014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0F594-317D-48DD-8CFB-7986A1E8E1AD}"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0868AA-1FFF-4941-8D9F-A969D3D08D48}"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21</a:t>
            </a:fld>
            <a:endParaRPr lang="en-GB"/>
          </a:p>
        </p:txBody>
      </p:sp>
    </p:spTree>
    <p:extLst>
      <p:ext uri="{BB962C8B-B14F-4D97-AF65-F5344CB8AC3E}">
        <p14:creationId xmlns="" xmlns:p14="http://schemas.microsoft.com/office/powerpoint/2010/main" val="368034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8FCD8-140D-486D-AE23-BCAF10D9D558}"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868E48-CA91-46AA-8B78-0718226DDF7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8FCD8-140D-486D-AE23-BCAF10D9D558}" type="datetimeFigureOut">
              <a:rPr lang="en-GB" smtClean="0"/>
              <a:pPr/>
              <a:t>17/08/2014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68E48-CA91-46AA-8B78-0718226DDF7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bc.co.uk/learningzone/clips/anthony-horowitz-the-gorgon-s-head/6877.html"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F:\GCSE\Top%20Set\Lit%20Poetry\5.%20Medusa\medusa.mp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7984" y="2130425"/>
            <a:ext cx="4030216" cy="1470025"/>
          </a:xfrm>
        </p:spPr>
        <p:txBody>
          <a:bodyPr/>
          <a:lstStyle/>
          <a:p>
            <a:r>
              <a:rPr lang="en-GB" dirty="0" smtClean="0"/>
              <a:t>Medusa</a:t>
            </a:r>
            <a:endParaRPr lang="en-GB" dirty="0"/>
          </a:p>
        </p:txBody>
      </p:sp>
      <p:sp>
        <p:nvSpPr>
          <p:cNvPr id="3" name="Subtitle 2"/>
          <p:cNvSpPr>
            <a:spLocks noGrp="1"/>
          </p:cNvSpPr>
          <p:nvPr>
            <p:ph type="subTitle" idx="1"/>
          </p:nvPr>
        </p:nvSpPr>
        <p:spPr>
          <a:xfrm>
            <a:off x="4788024" y="3861048"/>
            <a:ext cx="3344416" cy="1752600"/>
          </a:xfrm>
        </p:spPr>
        <p:txBody>
          <a:bodyPr/>
          <a:lstStyle/>
          <a:p>
            <a:r>
              <a:rPr lang="en-GB" dirty="0" smtClean="0"/>
              <a:t>Carol Ann Duffy</a:t>
            </a:r>
            <a:endParaRPr lang="en-GB" dirty="0"/>
          </a:p>
        </p:txBody>
      </p:sp>
      <p:pic>
        <p:nvPicPr>
          <p:cNvPr id="1026" name="Picture 2" descr="Medusa"/>
          <p:cNvPicPr>
            <a:picLocks noChangeAspect="1" noChangeArrowheads="1"/>
          </p:cNvPicPr>
          <p:nvPr/>
        </p:nvPicPr>
        <p:blipFill>
          <a:blip r:embed="rId2" cstate="print"/>
          <a:srcRect/>
          <a:stretch>
            <a:fillRect/>
          </a:stretch>
        </p:blipFill>
        <p:spPr bwMode="auto">
          <a:xfrm>
            <a:off x="323528" y="764704"/>
            <a:ext cx="3960440" cy="543845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772816"/>
            <a:ext cx="6120680" cy="2123658"/>
          </a:xfrm>
          <a:prstGeom prst="rect">
            <a:avLst/>
          </a:prstGeom>
          <a:noFill/>
        </p:spPr>
        <p:txBody>
          <a:bodyPr wrap="square" rtlCol="0">
            <a:spAutoFit/>
          </a:bodyPr>
          <a:lstStyle/>
          <a:p>
            <a:r>
              <a:rPr lang="en-GB" sz="2200" b="1" dirty="0" smtClean="0">
                <a:solidFill>
                  <a:srgbClr val="C00000"/>
                </a:solidFill>
              </a:rPr>
              <a:t>Be terrified</a:t>
            </a:r>
            <a:r>
              <a:rPr lang="en-GB" sz="2200" dirty="0" smtClean="0">
                <a:solidFill>
                  <a:srgbClr val="C00000"/>
                </a:solidFill>
              </a:rPr>
              <a:t>.</a:t>
            </a:r>
          </a:p>
          <a:p>
            <a:r>
              <a:rPr lang="en-GB" sz="2200" dirty="0" smtClean="0">
                <a:solidFill>
                  <a:srgbClr val="C00000"/>
                </a:solidFill>
              </a:rPr>
              <a:t>It’s you I love,</a:t>
            </a:r>
          </a:p>
          <a:p>
            <a:r>
              <a:rPr lang="en-GB" sz="2200" dirty="0" smtClean="0">
                <a:solidFill>
                  <a:srgbClr val="C00000"/>
                </a:solidFill>
              </a:rPr>
              <a:t>perfect man, Greek God, my own;</a:t>
            </a:r>
          </a:p>
          <a:p>
            <a:r>
              <a:rPr lang="en-GB" sz="2200" dirty="0" smtClean="0">
                <a:solidFill>
                  <a:srgbClr val="C00000"/>
                </a:solidFill>
              </a:rPr>
              <a:t>but I </a:t>
            </a:r>
            <a:r>
              <a:rPr lang="en-GB" sz="2200" u="sng" dirty="0" smtClean="0">
                <a:solidFill>
                  <a:srgbClr val="C00000"/>
                </a:solidFill>
              </a:rPr>
              <a:t>know</a:t>
            </a:r>
            <a:r>
              <a:rPr lang="en-GB" sz="2200" dirty="0" smtClean="0">
                <a:solidFill>
                  <a:srgbClr val="C00000"/>
                </a:solidFill>
              </a:rPr>
              <a:t> you’ll </a:t>
            </a:r>
            <a:r>
              <a:rPr lang="en-GB" sz="2200" u="sng" dirty="0" smtClean="0">
                <a:solidFill>
                  <a:srgbClr val="C00000"/>
                </a:solidFill>
              </a:rPr>
              <a:t>go</a:t>
            </a:r>
            <a:r>
              <a:rPr lang="en-GB" sz="2200" dirty="0" smtClean="0">
                <a:solidFill>
                  <a:srgbClr val="C00000"/>
                </a:solidFill>
              </a:rPr>
              <a:t>, </a:t>
            </a:r>
            <a:r>
              <a:rPr lang="en-GB" sz="2200" u="sng" dirty="0" smtClean="0">
                <a:solidFill>
                  <a:srgbClr val="C00000"/>
                </a:solidFill>
              </a:rPr>
              <a:t>betray</a:t>
            </a:r>
            <a:r>
              <a:rPr lang="en-GB" sz="2200" dirty="0" smtClean="0">
                <a:solidFill>
                  <a:srgbClr val="C00000"/>
                </a:solidFill>
              </a:rPr>
              <a:t> me, </a:t>
            </a:r>
            <a:r>
              <a:rPr lang="en-GB" sz="2200" u="sng" dirty="0" smtClean="0">
                <a:solidFill>
                  <a:srgbClr val="C00000"/>
                </a:solidFill>
              </a:rPr>
              <a:t>stray</a:t>
            </a:r>
          </a:p>
          <a:p>
            <a:r>
              <a:rPr lang="en-GB" sz="2200" dirty="0" smtClean="0">
                <a:solidFill>
                  <a:srgbClr val="C00000"/>
                </a:solidFill>
              </a:rPr>
              <a:t>from </a:t>
            </a:r>
            <a:r>
              <a:rPr lang="en-GB" sz="2200" b="1" dirty="0" smtClean="0">
                <a:solidFill>
                  <a:srgbClr val="C00000"/>
                </a:solidFill>
              </a:rPr>
              <a:t>home</a:t>
            </a:r>
            <a:r>
              <a:rPr lang="en-GB" sz="2200" dirty="0" smtClean="0">
                <a:solidFill>
                  <a:srgbClr val="C00000"/>
                </a:solidFill>
              </a:rPr>
              <a:t>.</a:t>
            </a:r>
          </a:p>
          <a:p>
            <a:r>
              <a:rPr lang="en-GB" sz="2200" dirty="0" smtClean="0">
                <a:solidFill>
                  <a:srgbClr val="C00000"/>
                </a:solidFill>
              </a:rPr>
              <a:t>So better by far for me if you were </a:t>
            </a:r>
            <a:r>
              <a:rPr lang="en-GB" sz="2200" b="1" dirty="0" smtClean="0">
                <a:solidFill>
                  <a:srgbClr val="C00000"/>
                </a:solidFill>
              </a:rPr>
              <a:t>stone</a:t>
            </a:r>
            <a:r>
              <a:rPr lang="en-GB" sz="2200" dirty="0" smtClean="0">
                <a:solidFill>
                  <a:srgbClr val="C00000"/>
                </a:solidFill>
              </a:rPr>
              <a:t>.</a:t>
            </a:r>
          </a:p>
        </p:txBody>
      </p:sp>
      <p:cxnSp>
        <p:nvCxnSpPr>
          <p:cNvPr id="4" name="Straight Connector 3"/>
          <p:cNvCxnSpPr/>
          <p:nvPr/>
        </p:nvCxnSpPr>
        <p:spPr>
          <a:xfrm flipV="1">
            <a:off x="2627784" y="908720"/>
            <a:ext cx="720080"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47864" y="620688"/>
            <a:ext cx="3744416" cy="923330"/>
          </a:xfrm>
          <a:prstGeom prst="rect">
            <a:avLst/>
          </a:prstGeom>
          <a:noFill/>
        </p:spPr>
        <p:txBody>
          <a:bodyPr wrap="square" rtlCol="0">
            <a:spAutoFit/>
          </a:bodyPr>
          <a:lstStyle/>
          <a:p>
            <a:r>
              <a:rPr lang="en-GB" b="1" dirty="0" smtClean="0"/>
              <a:t>Imperative: </a:t>
            </a:r>
            <a:r>
              <a:rPr lang="en-GB" dirty="0" smtClean="0"/>
              <a:t>suggests her power</a:t>
            </a:r>
          </a:p>
          <a:p>
            <a:r>
              <a:rPr lang="en-GB" b="1" dirty="0" smtClean="0"/>
              <a:t>Semi-repetition</a:t>
            </a:r>
            <a:r>
              <a:rPr lang="en-GB" dirty="0" smtClean="0"/>
              <a:t> creates </a:t>
            </a:r>
            <a:r>
              <a:rPr lang="en-GB" dirty="0" smtClean="0"/>
              <a:t>a sinister</a:t>
            </a:r>
            <a:r>
              <a:rPr lang="en-GB" dirty="0" smtClean="0"/>
              <a:t>, emphatic </a:t>
            </a:r>
            <a:r>
              <a:rPr lang="en-GB" dirty="0" smtClean="0"/>
              <a:t>quality to </a:t>
            </a:r>
            <a:r>
              <a:rPr lang="en-GB" dirty="0" smtClean="0"/>
              <a:t>her statement</a:t>
            </a:r>
            <a:endParaRPr lang="en-GB" dirty="0"/>
          </a:p>
        </p:txBody>
      </p:sp>
      <p:sp>
        <p:nvSpPr>
          <p:cNvPr id="9" name="TextBox 8"/>
          <p:cNvSpPr txBox="1"/>
          <p:nvPr/>
        </p:nvSpPr>
        <p:spPr>
          <a:xfrm>
            <a:off x="6660232" y="2852936"/>
            <a:ext cx="2232248" cy="1200329"/>
          </a:xfrm>
          <a:prstGeom prst="rect">
            <a:avLst/>
          </a:prstGeom>
          <a:noFill/>
        </p:spPr>
        <p:txBody>
          <a:bodyPr wrap="square" rtlCol="0">
            <a:spAutoFit/>
          </a:bodyPr>
          <a:lstStyle/>
          <a:p>
            <a:r>
              <a:rPr lang="en-GB" dirty="0" smtClean="0"/>
              <a:t>She will possess him at all costs. </a:t>
            </a:r>
            <a:r>
              <a:rPr lang="en-GB" dirty="0" smtClean="0"/>
              <a:t>Rhyme </a:t>
            </a:r>
            <a:r>
              <a:rPr lang="en-GB" dirty="0" smtClean="0"/>
              <a:t>scheme intensifies </a:t>
            </a:r>
            <a:r>
              <a:rPr lang="en-GB" dirty="0" smtClean="0"/>
              <a:t>the impact </a:t>
            </a:r>
            <a:r>
              <a:rPr lang="en-GB" dirty="0" smtClean="0"/>
              <a:t>of ‘stone</a:t>
            </a:r>
            <a:r>
              <a:rPr lang="en-GB" dirty="0" smtClean="0"/>
              <a:t>’</a:t>
            </a:r>
            <a:endParaRPr lang="en-GB" dirty="0"/>
          </a:p>
        </p:txBody>
      </p:sp>
      <p:cxnSp>
        <p:nvCxnSpPr>
          <p:cNvPr id="11" name="Straight Connector 10"/>
          <p:cNvCxnSpPr/>
          <p:nvPr/>
        </p:nvCxnSpPr>
        <p:spPr>
          <a:xfrm flipH="1" flipV="1">
            <a:off x="1259632" y="1628800"/>
            <a:ext cx="432048"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512" y="1196752"/>
            <a:ext cx="1800200" cy="646331"/>
          </a:xfrm>
          <a:prstGeom prst="rect">
            <a:avLst/>
          </a:prstGeom>
          <a:noFill/>
        </p:spPr>
        <p:txBody>
          <a:bodyPr wrap="square" rtlCol="0">
            <a:spAutoFit/>
          </a:bodyPr>
          <a:lstStyle/>
          <a:p>
            <a:r>
              <a:rPr lang="en-GB" dirty="0" smtClean="0"/>
              <a:t>Is this sarcastic in tone? </a:t>
            </a:r>
            <a:endParaRPr lang="en-GB" dirty="0"/>
          </a:p>
        </p:txBody>
      </p:sp>
      <p:sp>
        <p:nvSpPr>
          <p:cNvPr id="13" name="TextBox 12"/>
          <p:cNvSpPr txBox="1"/>
          <p:nvPr/>
        </p:nvSpPr>
        <p:spPr>
          <a:xfrm>
            <a:off x="323528" y="4293096"/>
            <a:ext cx="6624736" cy="707886"/>
          </a:xfrm>
          <a:prstGeom prst="rect">
            <a:avLst/>
          </a:prstGeom>
          <a:noFill/>
          <a:ln>
            <a:solidFill>
              <a:schemeClr val="tx1"/>
            </a:solidFill>
          </a:ln>
        </p:spPr>
        <p:txBody>
          <a:bodyPr wrap="square" rtlCol="0">
            <a:spAutoFit/>
          </a:bodyPr>
          <a:lstStyle/>
          <a:p>
            <a:pPr lvl="0"/>
            <a:r>
              <a:rPr lang="en-GB" sz="2000" b="1" dirty="0" smtClean="0"/>
              <a:t>What is the effect of the internal rhyme in ‘you’ll go, betray me, stray from home</a:t>
            </a:r>
            <a:r>
              <a:rPr lang="en-GB" sz="2000" b="1" dirty="0" smtClean="0"/>
              <a:t>’?</a:t>
            </a:r>
            <a:endParaRPr lang="en-GB" dirty="0"/>
          </a:p>
        </p:txBody>
      </p:sp>
      <p:sp>
        <p:nvSpPr>
          <p:cNvPr id="14" name="TextBox 13"/>
          <p:cNvSpPr txBox="1"/>
          <p:nvPr/>
        </p:nvSpPr>
        <p:spPr>
          <a:xfrm>
            <a:off x="683568" y="5229200"/>
            <a:ext cx="7488832" cy="707886"/>
          </a:xfrm>
          <a:prstGeom prst="rect">
            <a:avLst/>
          </a:prstGeom>
          <a:noFill/>
          <a:ln>
            <a:solidFill>
              <a:schemeClr val="tx1"/>
            </a:solidFill>
          </a:ln>
        </p:spPr>
        <p:txBody>
          <a:bodyPr wrap="square" rtlCol="0">
            <a:spAutoFit/>
          </a:bodyPr>
          <a:lstStyle/>
          <a:p>
            <a:pPr lvl="0"/>
            <a:r>
              <a:rPr lang="en-GB" sz="2000" b="1" dirty="0" smtClean="0"/>
              <a:t>Why is it better if he is stone? What does that allow Medusa to do? Hint: Think about how she is feeling</a:t>
            </a:r>
            <a:r>
              <a:rPr lang="en-GB" sz="2000" b="1" dirty="0" smtClean="0"/>
              <a: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1772816"/>
            <a:ext cx="6120680" cy="2123658"/>
          </a:xfrm>
          <a:prstGeom prst="rect">
            <a:avLst/>
          </a:prstGeom>
          <a:noFill/>
        </p:spPr>
        <p:txBody>
          <a:bodyPr wrap="square" rtlCol="0">
            <a:spAutoFit/>
          </a:bodyPr>
          <a:lstStyle/>
          <a:p>
            <a:r>
              <a:rPr lang="en-GB" sz="2200" u="sng" dirty="0" smtClean="0">
                <a:solidFill>
                  <a:srgbClr val="C00000"/>
                </a:solidFill>
              </a:rPr>
              <a:t>I</a:t>
            </a:r>
            <a:r>
              <a:rPr lang="en-GB" sz="2200" dirty="0" smtClean="0">
                <a:solidFill>
                  <a:srgbClr val="C00000"/>
                </a:solidFill>
              </a:rPr>
              <a:t> </a:t>
            </a:r>
            <a:r>
              <a:rPr lang="en-GB" sz="2200" b="1" dirty="0" smtClean="0">
                <a:solidFill>
                  <a:srgbClr val="C00000"/>
                </a:solidFill>
              </a:rPr>
              <a:t>glanced</a:t>
            </a:r>
            <a:r>
              <a:rPr lang="en-GB" sz="2200" dirty="0" smtClean="0">
                <a:solidFill>
                  <a:srgbClr val="C00000"/>
                </a:solidFill>
              </a:rPr>
              <a:t> at a buzzing bee,</a:t>
            </a:r>
          </a:p>
          <a:p>
            <a:r>
              <a:rPr lang="en-GB" sz="2200" dirty="0" smtClean="0">
                <a:solidFill>
                  <a:srgbClr val="C00000"/>
                </a:solidFill>
              </a:rPr>
              <a:t>a dull grey pebble fell</a:t>
            </a:r>
          </a:p>
          <a:p>
            <a:r>
              <a:rPr lang="en-GB" sz="2200" dirty="0" smtClean="0">
                <a:solidFill>
                  <a:srgbClr val="C00000"/>
                </a:solidFill>
              </a:rPr>
              <a:t>to the ground.</a:t>
            </a:r>
          </a:p>
          <a:p>
            <a:r>
              <a:rPr lang="en-GB" sz="2200" u="sng" dirty="0" smtClean="0">
                <a:solidFill>
                  <a:srgbClr val="C00000"/>
                </a:solidFill>
              </a:rPr>
              <a:t>I</a:t>
            </a:r>
            <a:r>
              <a:rPr lang="en-GB" sz="2200" dirty="0" smtClean="0">
                <a:solidFill>
                  <a:srgbClr val="C00000"/>
                </a:solidFill>
              </a:rPr>
              <a:t> </a:t>
            </a:r>
            <a:r>
              <a:rPr lang="en-GB" sz="2200" b="1" dirty="0" smtClean="0">
                <a:solidFill>
                  <a:srgbClr val="C00000"/>
                </a:solidFill>
              </a:rPr>
              <a:t>glanced</a:t>
            </a:r>
            <a:r>
              <a:rPr lang="en-GB" sz="2200" dirty="0" smtClean="0">
                <a:solidFill>
                  <a:srgbClr val="C00000"/>
                </a:solidFill>
              </a:rPr>
              <a:t> at a singing bird,</a:t>
            </a:r>
          </a:p>
          <a:p>
            <a:r>
              <a:rPr lang="en-GB" sz="2200" dirty="0" smtClean="0">
                <a:solidFill>
                  <a:srgbClr val="C00000"/>
                </a:solidFill>
              </a:rPr>
              <a:t>a handful of dusty gravel</a:t>
            </a:r>
          </a:p>
          <a:p>
            <a:r>
              <a:rPr lang="en-GB" sz="2200" dirty="0" smtClean="0">
                <a:solidFill>
                  <a:srgbClr val="C00000"/>
                </a:solidFill>
              </a:rPr>
              <a:t>spattered down.</a:t>
            </a:r>
          </a:p>
        </p:txBody>
      </p:sp>
      <p:sp>
        <p:nvSpPr>
          <p:cNvPr id="3" name="TextBox 2"/>
          <p:cNvSpPr txBox="1"/>
          <p:nvPr/>
        </p:nvSpPr>
        <p:spPr>
          <a:xfrm>
            <a:off x="323528" y="5373216"/>
            <a:ext cx="4968552" cy="400110"/>
          </a:xfrm>
          <a:prstGeom prst="rect">
            <a:avLst/>
          </a:prstGeom>
          <a:noFill/>
          <a:ln>
            <a:solidFill>
              <a:schemeClr val="tx1"/>
            </a:solidFill>
          </a:ln>
        </p:spPr>
        <p:txBody>
          <a:bodyPr wrap="square" rtlCol="0">
            <a:spAutoFit/>
          </a:bodyPr>
          <a:lstStyle/>
          <a:p>
            <a:pPr lvl="0"/>
            <a:r>
              <a:rPr lang="en-GB" sz="2000" b="1" dirty="0" smtClean="0"/>
              <a:t>Why is it significant that she </a:t>
            </a:r>
            <a:r>
              <a:rPr lang="en-GB" sz="2000" b="1" dirty="0" smtClean="0"/>
              <a:t>only ‘glanced’?</a:t>
            </a:r>
            <a:endParaRPr lang="en-GB" sz="2000" b="1" dirty="0"/>
          </a:p>
        </p:txBody>
      </p:sp>
      <p:sp>
        <p:nvSpPr>
          <p:cNvPr id="4" name="TextBox 3"/>
          <p:cNvSpPr txBox="1"/>
          <p:nvPr/>
        </p:nvSpPr>
        <p:spPr>
          <a:xfrm>
            <a:off x="179512" y="1916832"/>
            <a:ext cx="2160240" cy="1477328"/>
          </a:xfrm>
          <a:prstGeom prst="rect">
            <a:avLst/>
          </a:prstGeom>
          <a:noFill/>
        </p:spPr>
        <p:txBody>
          <a:bodyPr wrap="square" rtlCol="0">
            <a:spAutoFit/>
          </a:bodyPr>
          <a:lstStyle/>
          <a:p>
            <a:r>
              <a:rPr lang="en-GB" dirty="0" smtClean="0"/>
              <a:t>Repetition of personal pronoun ‘I’ – she is in control/ indulging in her power?</a:t>
            </a:r>
            <a:endParaRPr lang="en-GB" dirty="0"/>
          </a:p>
        </p:txBody>
      </p:sp>
      <p:cxnSp>
        <p:nvCxnSpPr>
          <p:cNvPr id="6" name="Straight Connector 5"/>
          <p:cNvCxnSpPr/>
          <p:nvPr/>
        </p:nvCxnSpPr>
        <p:spPr>
          <a:xfrm flipV="1">
            <a:off x="5220072" y="1052736"/>
            <a:ext cx="36004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80112" y="620688"/>
            <a:ext cx="2736304" cy="1200329"/>
          </a:xfrm>
          <a:prstGeom prst="rect">
            <a:avLst/>
          </a:prstGeom>
          <a:noFill/>
        </p:spPr>
        <p:txBody>
          <a:bodyPr wrap="square" rtlCol="0">
            <a:spAutoFit/>
          </a:bodyPr>
          <a:lstStyle/>
          <a:p>
            <a:r>
              <a:rPr lang="en-GB" dirty="0" smtClean="0"/>
              <a:t>Bee = symbol of carefree summer days/ happiness. It is turned into a ‘dull grey pebble’ by her jealousy</a:t>
            </a:r>
            <a:endParaRPr lang="en-GB" dirty="0"/>
          </a:p>
        </p:txBody>
      </p:sp>
      <p:sp>
        <p:nvSpPr>
          <p:cNvPr id="8" name="TextBox 7"/>
          <p:cNvSpPr txBox="1"/>
          <p:nvPr/>
        </p:nvSpPr>
        <p:spPr>
          <a:xfrm>
            <a:off x="3779912" y="4005064"/>
            <a:ext cx="5184576" cy="1015663"/>
          </a:xfrm>
          <a:prstGeom prst="rect">
            <a:avLst/>
          </a:prstGeom>
          <a:noFill/>
          <a:ln>
            <a:solidFill>
              <a:schemeClr val="tx1"/>
            </a:solidFill>
          </a:ln>
        </p:spPr>
        <p:txBody>
          <a:bodyPr wrap="square" rtlCol="0">
            <a:spAutoFit/>
          </a:bodyPr>
          <a:lstStyle/>
          <a:p>
            <a:r>
              <a:rPr lang="en-GB" sz="2000" b="1" dirty="0" smtClean="0"/>
              <a:t>What does she do to the bee and the bird? </a:t>
            </a:r>
          </a:p>
          <a:p>
            <a:r>
              <a:rPr lang="en-GB" sz="2000" b="1" dirty="0" smtClean="0"/>
              <a:t>What might this represent? </a:t>
            </a:r>
          </a:p>
          <a:p>
            <a:r>
              <a:rPr lang="en-GB" sz="2000" b="1" dirty="0" smtClean="0"/>
              <a:t>Hint: look at what they are doing.</a:t>
            </a:r>
            <a:endParaRPr lang="en-GB" sz="2000" b="1" dirty="0"/>
          </a:p>
        </p:txBody>
      </p:sp>
      <p:sp>
        <p:nvSpPr>
          <p:cNvPr id="9" name="TextBox 8"/>
          <p:cNvSpPr txBox="1"/>
          <p:nvPr/>
        </p:nvSpPr>
        <p:spPr>
          <a:xfrm>
            <a:off x="6012160" y="2636912"/>
            <a:ext cx="2664296" cy="646331"/>
          </a:xfrm>
          <a:prstGeom prst="rect">
            <a:avLst/>
          </a:prstGeom>
          <a:noFill/>
        </p:spPr>
        <p:txBody>
          <a:bodyPr wrap="square" rtlCol="0">
            <a:spAutoFit/>
          </a:bodyPr>
          <a:lstStyle/>
          <a:p>
            <a:r>
              <a:rPr lang="en-GB" dirty="0" smtClean="0"/>
              <a:t>Bird = the beauty of nature</a:t>
            </a:r>
            <a:endParaRPr lang="en-GB" dirty="0"/>
          </a:p>
        </p:txBody>
      </p:sp>
      <p:cxnSp>
        <p:nvCxnSpPr>
          <p:cNvPr id="11" name="Straight Connector 10"/>
          <p:cNvCxnSpPr>
            <a:endCxn id="9" idx="1"/>
          </p:cNvCxnSpPr>
          <p:nvPr/>
        </p:nvCxnSpPr>
        <p:spPr>
          <a:xfrm>
            <a:off x="5508104" y="2924944"/>
            <a:ext cx="504056" cy="3513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844824"/>
            <a:ext cx="6120680" cy="2123658"/>
          </a:xfrm>
          <a:prstGeom prst="rect">
            <a:avLst/>
          </a:prstGeom>
          <a:noFill/>
        </p:spPr>
        <p:txBody>
          <a:bodyPr wrap="square" rtlCol="0">
            <a:spAutoFit/>
          </a:bodyPr>
          <a:lstStyle/>
          <a:p>
            <a:r>
              <a:rPr lang="en-GB" sz="2200" dirty="0" smtClean="0">
                <a:solidFill>
                  <a:srgbClr val="C00000"/>
                </a:solidFill>
              </a:rPr>
              <a:t>I looked at a ginger cat,</a:t>
            </a:r>
          </a:p>
          <a:p>
            <a:r>
              <a:rPr lang="en-GB" sz="2200" dirty="0" smtClean="0">
                <a:solidFill>
                  <a:srgbClr val="C00000"/>
                </a:solidFill>
              </a:rPr>
              <a:t>a </a:t>
            </a:r>
            <a:r>
              <a:rPr lang="en-GB" sz="2200" dirty="0" err="1" smtClean="0">
                <a:solidFill>
                  <a:srgbClr val="C00000"/>
                </a:solidFill>
              </a:rPr>
              <a:t>housebrick</a:t>
            </a:r>
            <a:endParaRPr lang="en-GB" sz="2200" dirty="0" smtClean="0">
              <a:solidFill>
                <a:srgbClr val="C00000"/>
              </a:solidFill>
            </a:endParaRPr>
          </a:p>
          <a:p>
            <a:r>
              <a:rPr lang="en-GB" sz="2200" b="1" dirty="0" smtClean="0">
                <a:solidFill>
                  <a:srgbClr val="C00000"/>
                </a:solidFill>
              </a:rPr>
              <a:t>shattered</a:t>
            </a:r>
            <a:r>
              <a:rPr lang="en-GB" sz="2200" dirty="0" smtClean="0">
                <a:solidFill>
                  <a:srgbClr val="C00000"/>
                </a:solidFill>
              </a:rPr>
              <a:t> a bowl of milk.</a:t>
            </a:r>
          </a:p>
          <a:p>
            <a:r>
              <a:rPr lang="en-GB" sz="2200" dirty="0" smtClean="0">
                <a:solidFill>
                  <a:srgbClr val="C00000"/>
                </a:solidFill>
              </a:rPr>
              <a:t>I looked at a </a:t>
            </a:r>
            <a:r>
              <a:rPr lang="en-GB" sz="2200" u="sng" dirty="0" smtClean="0">
                <a:solidFill>
                  <a:srgbClr val="C00000"/>
                </a:solidFill>
              </a:rPr>
              <a:t>snuffling</a:t>
            </a:r>
            <a:r>
              <a:rPr lang="en-GB" sz="2200" dirty="0" smtClean="0">
                <a:solidFill>
                  <a:srgbClr val="C00000"/>
                </a:solidFill>
              </a:rPr>
              <a:t> pig,</a:t>
            </a:r>
          </a:p>
          <a:p>
            <a:r>
              <a:rPr lang="en-GB" sz="2200" dirty="0" smtClean="0">
                <a:solidFill>
                  <a:srgbClr val="C00000"/>
                </a:solidFill>
              </a:rPr>
              <a:t>a boulder rolled</a:t>
            </a:r>
          </a:p>
          <a:p>
            <a:r>
              <a:rPr lang="en-GB" sz="2200" dirty="0" smtClean="0">
                <a:solidFill>
                  <a:srgbClr val="C00000"/>
                </a:solidFill>
              </a:rPr>
              <a:t>in a heap of shit.</a:t>
            </a:r>
          </a:p>
        </p:txBody>
      </p:sp>
      <p:sp>
        <p:nvSpPr>
          <p:cNvPr id="5" name="TextBox 4"/>
          <p:cNvSpPr txBox="1"/>
          <p:nvPr/>
        </p:nvSpPr>
        <p:spPr>
          <a:xfrm>
            <a:off x="3491880" y="4089266"/>
            <a:ext cx="5256584" cy="707886"/>
          </a:xfrm>
          <a:prstGeom prst="rect">
            <a:avLst/>
          </a:prstGeom>
          <a:noFill/>
          <a:ln>
            <a:solidFill>
              <a:schemeClr val="tx1"/>
            </a:solidFill>
          </a:ln>
        </p:spPr>
        <p:txBody>
          <a:bodyPr wrap="square" rtlCol="0">
            <a:spAutoFit/>
          </a:bodyPr>
          <a:lstStyle/>
          <a:p>
            <a:pPr lvl="0"/>
            <a:r>
              <a:rPr lang="en-GB" sz="2000" b="1" dirty="0" smtClean="0"/>
              <a:t>Why is the phrase, ‘a heap of shit’ so powerful</a:t>
            </a:r>
            <a:r>
              <a:rPr lang="en-GB" sz="2000" b="1" dirty="0" smtClean="0"/>
              <a:t>? What might it represent? </a:t>
            </a:r>
            <a:endParaRPr lang="en-GB" dirty="0"/>
          </a:p>
        </p:txBody>
      </p:sp>
      <p:sp>
        <p:nvSpPr>
          <p:cNvPr id="6" name="TextBox 5"/>
          <p:cNvSpPr txBox="1"/>
          <p:nvPr/>
        </p:nvSpPr>
        <p:spPr>
          <a:xfrm>
            <a:off x="323528" y="5445224"/>
            <a:ext cx="4968552" cy="400110"/>
          </a:xfrm>
          <a:prstGeom prst="rect">
            <a:avLst/>
          </a:prstGeom>
          <a:noFill/>
          <a:ln>
            <a:solidFill>
              <a:schemeClr val="tx1"/>
            </a:solidFill>
          </a:ln>
        </p:spPr>
        <p:txBody>
          <a:bodyPr wrap="square" rtlCol="0">
            <a:spAutoFit/>
          </a:bodyPr>
          <a:lstStyle/>
          <a:p>
            <a:pPr lvl="0"/>
            <a:r>
              <a:rPr lang="en-GB" sz="2000" b="1" dirty="0" smtClean="0"/>
              <a:t>Why is it significant that she </a:t>
            </a:r>
            <a:r>
              <a:rPr lang="en-GB" sz="2000" b="1" dirty="0" smtClean="0"/>
              <a:t>now ‘looked’?</a:t>
            </a:r>
            <a:endParaRPr lang="en-GB" sz="2000" b="1" dirty="0"/>
          </a:p>
        </p:txBody>
      </p:sp>
      <p:sp>
        <p:nvSpPr>
          <p:cNvPr id="7" name="TextBox 6"/>
          <p:cNvSpPr txBox="1"/>
          <p:nvPr/>
        </p:nvSpPr>
        <p:spPr>
          <a:xfrm>
            <a:off x="179512" y="1628800"/>
            <a:ext cx="2592288" cy="1477328"/>
          </a:xfrm>
          <a:prstGeom prst="rect">
            <a:avLst/>
          </a:prstGeom>
          <a:noFill/>
        </p:spPr>
        <p:txBody>
          <a:bodyPr wrap="square" rtlCol="0">
            <a:spAutoFit/>
          </a:bodyPr>
          <a:lstStyle/>
          <a:p>
            <a:r>
              <a:rPr lang="en-GB" dirty="0" smtClean="0"/>
              <a:t>Links </a:t>
            </a:r>
            <a:r>
              <a:rPr lang="en-GB" dirty="0" smtClean="0"/>
              <a:t>with </a:t>
            </a:r>
            <a:r>
              <a:rPr lang="en-GB" dirty="0" smtClean="0"/>
              <a:t>spattered’ in previous stanza,  demonstrating the </a:t>
            </a:r>
            <a:r>
              <a:rPr lang="en-GB" dirty="0" smtClean="0"/>
              <a:t>strength of </a:t>
            </a:r>
            <a:r>
              <a:rPr lang="en-GB" dirty="0" smtClean="0"/>
              <a:t>her power </a:t>
            </a:r>
            <a:r>
              <a:rPr lang="en-GB" dirty="0" smtClean="0"/>
              <a:t>to destroy</a:t>
            </a:r>
            <a:endParaRPr lang="en-GB" dirty="0"/>
          </a:p>
        </p:txBody>
      </p:sp>
      <p:cxnSp>
        <p:nvCxnSpPr>
          <p:cNvPr id="9" name="Straight Connector 8"/>
          <p:cNvCxnSpPr/>
          <p:nvPr/>
        </p:nvCxnSpPr>
        <p:spPr>
          <a:xfrm flipH="1" flipV="1">
            <a:off x="2051720" y="2132856"/>
            <a:ext cx="864096"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08104" y="764704"/>
            <a:ext cx="3347864" cy="646331"/>
          </a:xfrm>
          <a:prstGeom prst="rect">
            <a:avLst/>
          </a:prstGeom>
          <a:noFill/>
        </p:spPr>
        <p:txBody>
          <a:bodyPr wrap="square" rtlCol="0">
            <a:spAutoFit/>
          </a:bodyPr>
          <a:lstStyle/>
          <a:p>
            <a:r>
              <a:rPr lang="en-GB" dirty="0" smtClean="0"/>
              <a:t>Cat = pets and home, symbols of domestic bliss which she has lost</a:t>
            </a:r>
            <a:endParaRPr lang="en-GB" dirty="0"/>
          </a:p>
        </p:txBody>
      </p:sp>
      <p:cxnSp>
        <p:nvCxnSpPr>
          <p:cNvPr id="12" name="Straight Connector 11"/>
          <p:cNvCxnSpPr>
            <a:endCxn id="10" idx="1"/>
          </p:cNvCxnSpPr>
          <p:nvPr/>
        </p:nvCxnSpPr>
        <p:spPr>
          <a:xfrm flipV="1">
            <a:off x="4932040" y="1087870"/>
            <a:ext cx="576064" cy="828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6096" y="3212976"/>
            <a:ext cx="1224136"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0232" y="2420888"/>
            <a:ext cx="2304256" cy="1200329"/>
          </a:xfrm>
          <a:prstGeom prst="rect">
            <a:avLst/>
          </a:prstGeom>
          <a:noFill/>
        </p:spPr>
        <p:txBody>
          <a:bodyPr wrap="square" rtlCol="0">
            <a:spAutoFit/>
          </a:bodyPr>
          <a:lstStyle/>
          <a:p>
            <a:r>
              <a:rPr lang="en-GB" dirty="0" smtClean="0"/>
              <a:t>Emphasises the innocence/ unsuspecting nature of her victim</a:t>
            </a:r>
            <a:endParaRPr lang="en-GB" dirty="0"/>
          </a:p>
        </p:txBody>
      </p:sp>
      <p:sp>
        <p:nvSpPr>
          <p:cNvPr id="16" name="TextBox 15"/>
          <p:cNvSpPr txBox="1"/>
          <p:nvPr/>
        </p:nvSpPr>
        <p:spPr>
          <a:xfrm>
            <a:off x="6012160" y="1556792"/>
            <a:ext cx="3024336" cy="369332"/>
          </a:xfrm>
          <a:prstGeom prst="rect">
            <a:avLst/>
          </a:prstGeom>
          <a:noFill/>
        </p:spPr>
        <p:txBody>
          <a:bodyPr wrap="square" rtlCol="0">
            <a:spAutoFit/>
          </a:bodyPr>
          <a:lstStyle/>
          <a:p>
            <a:r>
              <a:rPr lang="en-GB" dirty="0" smtClean="0"/>
              <a:t>Pig = symbol of fertility</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772816"/>
            <a:ext cx="6120680" cy="2123658"/>
          </a:xfrm>
          <a:prstGeom prst="rect">
            <a:avLst/>
          </a:prstGeom>
          <a:noFill/>
        </p:spPr>
        <p:txBody>
          <a:bodyPr wrap="square" rtlCol="0">
            <a:spAutoFit/>
          </a:bodyPr>
          <a:lstStyle/>
          <a:p>
            <a:r>
              <a:rPr lang="en-GB" sz="2200" dirty="0" smtClean="0">
                <a:solidFill>
                  <a:srgbClr val="C00000"/>
                </a:solidFill>
              </a:rPr>
              <a:t>I stared in the mirror.</a:t>
            </a:r>
          </a:p>
          <a:p>
            <a:r>
              <a:rPr lang="en-GB" sz="2200" dirty="0" smtClean="0">
                <a:solidFill>
                  <a:srgbClr val="C00000"/>
                </a:solidFill>
              </a:rPr>
              <a:t>Love gone bad</a:t>
            </a:r>
          </a:p>
          <a:p>
            <a:r>
              <a:rPr lang="en-GB" sz="2200" dirty="0" smtClean="0">
                <a:solidFill>
                  <a:srgbClr val="C00000"/>
                </a:solidFill>
              </a:rPr>
              <a:t>showed me a </a:t>
            </a:r>
            <a:r>
              <a:rPr lang="en-GB" sz="2200" b="1" dirty="0" smtClean="0">
                <a:solidFill>
                  <a:srgbClr val="C00000"/>
                </a:solidFill>
              </a:rPr>
              <a:t>Gorgon</a:t>
            </a:r>
            <a:r>
              <a:rPr lang="en-GB" sz="2200" dirty="0" smtClean="0">
                <a:solidFill>
                  <a:srgbClr val="C00000"/>
                </a:solidFill>
              </a:rPr>
              <a:t>.</a:t>
            </a:r>
          </a:p>
          <a:p>
            <a:r>
              <a:rPr lang="en-GB" sz="2200" dirty="0" smtClean="0">
                <a:solidFill>
                  <a:srgbClr val="C00000"/>
                </a:solidFill>
              </a:rPr>
              <a:t>I stared at a </a:t>
            </a:r>
            <a:r>
              <a:rPr lang="en-GB" sz="2200" b="1" dirty="0" smtClean="0">
                <a:solidFill>
                  <a:srgbClr val="C00000"/>
                </a:solidFill>
              </a:rPr>
              <a:t>dragon</a:t>
            </a:r>
            <a:r>
              <a:rPr lang="en-GB" sz="2200" dirty="0" smtClean="0">
                <a:solidFill>
                  <a:srgbClr val="C00000"/>
                </a:solidFill>
              </a:rPr>
              <a:t>.</a:t>
            </a:r>
          </a:p>
          <a:p>
            <a:r>
              <a:rPr lang="en-GB" sz="2200" dirty="0" smtClean="0">
                <a:solidFill>
                  <a:srgbClr val="C00000"/>
                </a:solidFill>
              </a:rPr>
              <a:t>Fire spewed</a:t>
            </a:r>
          </a:p>
          <a:p>
            <a:r>
              <a:rPr lang="en-GB" sz="2200" dirty="0" smtClean="0">
                <a:solidFill>
                  <a:srgbClr val="C00000"/>
                </a:solidFill>
              </a:rPr>
              <a:t>from the mouth of a mountain.</a:t>
            </a:r>
          </a:p>
        </p:txBody>
      </p:sp>
      <p:sp>
        <p:nvSpPr>
          <p:cNvPr id="3" name="TextBox 2"/>
          <p:cNvSpPr txBox="1"/>
          <p:nvPr/>
        </p:nvSpPr>
        <p:spPr>
          <a:xfrm>
            <a:off x="323528" y="5445224"/>
            <a:ext cx="4968552" cy="707886"/>
          </a:xfrm>
          <a:prstGeom prst="rect">
            <a:avLst/>
          </a:prstGeom>
          <a:noFill/>
          <a:ln>
            <a:solidFill>
              <a:schemeClr val="tx1"/>
            </a:solidFill>
          </a:ln>
        </p:spPr>
        <p:txBody>
          <a:bodyPr wrap="square" rtlCol="0">
            <a:spAutoFit/>
          </a:bodyPr>
          <a:lstStyle/>
          <a:p>
            <a:pPr lvl="0"/>
            <a:r>
              <a:rPr lang="en-GB" sz="2000" b="1" dirty="0" smtClean="0"/>
              <a:t>Why is it significant that she </a:t>
            </a:r>
            <a:r>
              <a:rPr lang="en-GB" sz="2000" b="1" dirty="0" smtClean="0"/>
              <a:t>now ‘stared’? (Another group of three!)</a:t>
            </a:r>
            <a:endParaRPr lang="en-GB" sz="2000" b="1" dirty="0"/>
          </a:p>
        </p:txBody>
      </p:sp>
      <p:sp>
        <p:nvSpPr>
          <p:cNvPr id="5" name="TextBox 4"/>
          <p:cNvSpPr txBox="1"/>
          <p:nvPr/>
        </p:nvSpPr>
        <p:spPr>
          <a:xfrm>
            <a:off x="755576" y="692696"/>
            <a:ext cx="4608512" cy="707886"/>
          </a:xfrm>
          <a:prstGeom prst="rect">
            <a:avLst/>
          </a:prstGeom>
          <a:noFill/>
          <a:ln>
            <a:solidFill>
              <a:schemeClr val="tx1"/>
            </a:solidFill>
          </a:ln>
        </p:spPr>
        <p:txBody>
          <a:bodyPr wrap="square" rtlCol="0">
            <a:spAutoFit/>
          </a:bodyPr>
          <a:lstStyle/>
          <a:p>
            <a:pPr lvl="0"/>
            <a:r>
              <a:rPr lang="en-GB" sz="2000" b="1" dirty="0" smtClean="0"/>
              <a:t>What does Medusa see in the mirror</a:t>
            </a:r>
            <a:r>
              <a:rPr lang="en-GB" sz="2000" b="1" dirty="0" smtClean="0"/>
              <a:t>?</a:t>
            </a:r>
          </a:p>
          <a:p>
            <a:pPr lvl="0"/>
            <a:r>
              <a:rPr lang="en-GB" sz="2000" b="1" dirty="0" smtClean="0"/>
              <a:t>What does she feel about her reflection?</a:t>
            </a:r>
          </a:p>
        </p:txBody>
      </p:sp>
      <p:cxnSp>
        <p:nvCxnSpPr>
          <p:cNvPr id="7" name="Straight Connector 6"/>
          <p:cNvCxnSpPr/>
          <p:nvPr/>
        </p:nvCxnSpPr>
        <p:spPr>
          <a:xfrm flipV="1">
            <a:off x="4211960" y="2060848"/>
            <a:ext cx="648072"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995936" y="2060848"/>
            <a:ext cx="864096"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2040" y="1628800"/>
            <a:ext cx="2664296" cy="1477328"/>
          </a:xfrm>
          <a:prstGeom prst="rect">
            <a:avLst/>
          </a:prstGeom>
          <a:noFill/>
        </p:spPr>
        <p:txBody>
          <a:bodyPr wrap="square" rtlCol="0">
            <a:spAutoFit/>
          </a:bodyPr>
          <a:lstStyle/>
          <a:p>
            <a:r>
              <a:rPr lang="en-GB" dirty="0" smtClean="0"/>
              <a:t>Both mythological creatures; she identifies with them – she is both Gorgon and dragon. Dragon = power/ anger</a:t>
            </a:r>
            <a:endParaRPr lang="en-GB" dirty="0"/>
          </a:p>
        </p:txBody>
      </p:sp>
      <p:sp>
        <p:nvSpPr>
          <p:cNvPr id="11" name="TextBox 10"/>
          <p:cNvSpPr txBox="1"/>
          <p:nvPr/>
        </p:nvSpPr>
        <p:spPr>
          <a:xfrm>
            <a:off x="5436096" y="3501008"/>
            <a:ext cx="3240360" cy="646331"/>
          </a:xfrm>
          <a:prstGeom prst="rect">
            <a:avLst/>
          </a:prstGeom>
          <a:noFill/>
        </p:spPr>
        <p:txBody>
          <a:bodyPr wrap="square" rtlCol="0">
            <a:spAutoFit/>
          </a:bodyPr>
          <a:lstStyle/>
          <a:p>
            <a:r>
              <a:rPr lang="en-GB" dirty="0" smtClean="0"/>
              <a:t>Her mouth is like a volcano ‘spewing’ fire</a:t>
            </a:r>
            <a:endParaRPr lang="en-GB" dirty="0"/>
          </a:p>
        </p:txBody>
      </p:sp>
      <p:cxnSp>
        <p:nvCxnSpPr>
          <p:cNvPr id="13" name="Straight Connector 12"/>
          <p:cNvCxnSpPr/>
          <p:nvPr/>
        </p:nvCxnSpPr>
        <p:spPr>
          <a:xfrm flipH="1" flipV="1">
            <a:off x="4211960" y="3861048"/>
            <a:ext cx="108012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67744" y="4581128"/>
            <a:ext cx="4320480" cy="400110"/>
          </a:xfrm>
          <a:prstGeom prst="rect">
            <a:avLst/>
          </a:prstGeom>
          <a:noFill/>
          <a:ln>
            <a:solidFill>
              <a:schemeClr val="tx1"/>
            </a:solidFill>
          </a:ln>
        </p:spPr>
        <p:txBody>
          <a:bodyPr wrap="square" rtlCol="0">
            <a:spAutoFit/>
          </a:bodyPr>
          <a:lstStyle/>
          <a:p>
            <a:pPr lvl="0"/>
            <a:r>
              <a:rPr lang="en-GB" sz="2000" b="1" dirty="0" smtClean="0"/>
              <a:t>What does </a:t>
            </a:r>
            <a:r>
              <a:rPr lang="en-GB" sz="2000" b="1" dirty="0" smtClean="0"/>
              <a:t>‘fire spewed’ represent?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772816"/>
            <a:ext cx="6120680" cy="2123658"/>
          </a:xfrm>
          <a:prstGeom prst="rect">
            <a:avLst/>
          </a:prstGeom>
          <a:noFill/>
        </p:spPr>
        <p:txBody>
          <a:bodyPr wrap="square" rtlCol="0">
            <a:spAutoFit/>
          </a:bodyPr>
          <a:lstStyle/>
          <a:p>
            <a:r>
              <a:rPr lang="en-GB" sz="2200" u="sng" dirty="0" smtClean="0">
                <a:solidFill>
                  <a:srgbClr val="C00000"/>
                </a:solidFill>
              </a:rPr>
              <a:t>And here you come</a:t>
            </a:r>
          </a:p>
          <a:p>
            <a:r>
              <a:rPr lang="en-GB" sz="2200" dirty="0" smtClean="0">
                <a:solidFill>
                  <a:srgbClr val="C00000"/>
                </a:solidFill>
              </a:rPr>
              <a:t>with a shield for a heart</a:t>
            </a:r>
          </a:p>
          <a:p>
            <a:r>
              <a:rPr lang="en-GB" sz="2200" dirty="0" smtClean="0">
                <a:solidFill>
                  <a:srgbClr val="C00000"/>
                </a:solidFill>
              </a:rPr>
              <a:t>and a sword for a tongue</a:t>
            </a:r>
          </a:p>
          <a:p>
            <a:r>
              <a:rPr lang="en-GB" sz="2200" dirty="0" smtClean="0">
                <a:solidFill>
                  <a:srgbClr val="C00000"/>
                </a:solidFill>
              </a:rPr>
              <a:t>and </a:t>
            </a:r>
            <a:r>
              <a:rPr lang="en-GB" sz="2200" b="1" dirty="0" smtClean="0">
                <a:solidFill>
                  <a:srgbClr val="C00000"/>
                </a:solidFill>
              </a:rPr>
              <a:t>your girls, your girls</a:t>
            </a:r>
            <a:r>
              <a:rPr lang="en-GB" sz="2200" dirty="0" smtClean="0">
                <a:solidFill>
                  <a:srgbClr val="C00000"/>
                </a:solidFill>
              </a:rPr>
              <a:t>.</a:t>
            </a:r>
          </a:p>
          <a:p>
            <a:r>
              <a:rPr lang="en-GB" sz="2200" b="1" dirty="0" smtClean="0">
                <a:solidFill>
                  <a:srgbClr val="C00000"/>
                </a:solidFill>
              </a:rPr>
              <a:t>Wasn’t I beautiful?</a:t>
            </a:r>
          </a:p>
          <a:p>
            <a:r>
              <a:rPr lang="en-GB" sz="2200" b="1" dirty="0" smtClean="0">
                <a:solidFill>
                  <a:srgbClr val="C00000"/>
                </a:solidFill>
              </a:rPr>
              <a:t>Wasn’t I fragrant and young?</a:t>
            </a:r>
          </a:p>
        </p:txBody>
      </p:sp>
      <p:sp>
        <p:nvSpPr>
          <p:cNvPr id="3" name="TextBox 2"/>
          <p:cNvSpPr txBox="1"/>
          <p:nvPr/>
        </p:nvSpPr>
        <p:spPr>
          <a:xfrm>
            <a:off x="5436096" y="3068960"/>
            <a:ext cx="2160240" cy="1477328"/>
          </a:xfrm>
          <a:prstGeom prst="rect">
            <a:avLst/>
          </a:prstGeom>
          <a:noFill/>
        </p:spPr>
        <p:txBody>
          <a:bodyPr wrap="square" rtlCol="0">
            <a:spAutoFit/>
          </a:bodyPr>
          <a:lstStyle/>
          <a:p>
            <a:r>
              <a:rPr lang="en-GB" dirty="0" smtClean="0"/>
              <a:t>Repetition of</a:t>
            </a:r>
          </a:p>
          <a:p>
            <a:r>
              <a:rPr lang="en-GB" dirty="0" smtClean="0"/>
              <a:t>question displays</a:t>
            </a:r>
          </a:p>
          <a:p>
            <a:r>
              <a:rPr lang="en-GB" dirty="0" smtClean="0"/>
              <a:t>her </a:t>
            </a:r>
            <a:r>
              <a:rPr lang="en-GB" dirty="0" smtClean="0"/>
              <a:t>insecurity</a:t>
            </a:r>
          </a:p>
          <a:p>
            <a:r>
              <a:rPr lang="en-GB" dirty="0" smtClean="0"/>
              <a:t>Fragrant = delicate, beautiful, feminine</a:t>
            </a:r>
            <a:endParaRPr lang="en-GB" dirty="0"/>
          </a:p>
        </p:txBody>
      </p:sp>
      <p:sp>
        <p:nvSpPr>
          <p:cNvPr id="4" name="Right Brace 3"/>
          <p:cNvSpPr/>
          <p:nvPr/>
        </p:nvSpPr>
        <p:spPr>
          <a:xfrm>
            <a:off x="5148064" y="3140968"/>
            <a:ext cx="216024"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2267744" y="332656"/>
            <a:ext cx="6120680" cy="1015663"/>
          </a:xfrm>
          <a:prstGeom prst="rect">
            <a:avLst/>
          </a:prstGeom>
          <a:noFill/>
          <a:ln>
            <a:solidFill>
              <a:schemeClr val="tx1"/>
            </a:solidFill>
          </a:ln>
        </p:spPr>
        <p:txBody>
          <a:bodyPr wrap="square" rtlCol="0">
            <a:spAutoFit/>
          </a:bodyPr>
          <a:lstStyle/>
          <a:p>
            <a:r>
              <a:rPr lang="en-GB" sz="2000" b="1" dirty="0" smtClean="0"/>
              <a:t>In what tone of voice is the opening line said? Anger? Threatening? Resigned? Sad? How does the speaker feel? How do we feel about her? </a:t>
            </a:r>
            <a:endParaRPr lang="en-GB" sz="2000" b="1" dirty="0"/>
          </a:p>
        </p:txBody>
      </p:sp>
      <p:cxnSp>
        <p:nvCxnSpPr>
          <p:cNvPr id="7" name="Straight Connector 6"/>
          <p:cNvCxnSpPr/>
          <p:nvPr/>
        </p:nvCxnSpPr>
        <p:spPr>
          <a:xfrm flipV="1">
            <a:off x="4572000" y="2636912"/>
            <a:ext cx="72008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92080" y="2276872"/>
            <a:ext cx="3096344" cy="646331"/>
          </a:xfrm>
          <a:prstGeom prst="rect">
            <a:avLst/>
          </a:prstGeom>
          <a:noFill/>
        </p:spPr>
        <p:txBody>
          <a:bodyPr wrap="square" rtlCol="0">
            <a:spAutoFit/>
          </a:bodyPr>
          <a:lstStyle/>
          <a:p>
            <a:r>
              <a:rPr lang="en-GB" dirty="0" smtClean="0"/>
              <a:t>Repetition of ‘your girls’ – she is no longer ‘his’ nor a ‘girl’</a:t>
            </a:r>
            <a:endParaRPr lang="en-GB" dirty="0"/>
          </a:p>
        </p:txBody>
      </p:sp>
      <p:sp>
        <p:nvSpPr>
          <p:cNvPr id="9" name="TextBox 8"/>
          <p:cNvSpPr txBox="1"/>
          <p:nvPr/>
        </p:nvSpPr>
        <p:spPr>
          <a:xfrm>
            <a:off x="323528" y="5013176"/>
            <a:ext cx="6120680" cy="1015663"/>
          </a:xfrm>
          <a:prstGeom prst="rect">
            <a:avLst/>
          </a:prstGeom>
          <a:noFill/>
          <a:ln>
            <a:solidFill>
              <a:schemeClr val="tx1"/>
            </a:solidFill>
          </a:ln>
        </p:spPr>
        <p:txBody>
          <a:bodyPr wrap="square" rtlCol="0">
            <a:spAutoFit/>
          </a:bodyPr>
          <a:lstStyle/>
          <a:p>
            <a:r>
              <a:rPr lang="en-GB" sz="2000" b="1" dirty="0" smtClean="0"/>
              <a:t>How do the ‘shield’ and ‘sword’ fit into the Medusa story? What might they represent here? </a:t>
            </a:r>
          </a:p>
          <a:p>
            <a:r>
              <a:rPr lang="en-GB" sz="2000" b="1" dirty="0" smtClean="0"/>
              <a:t>How will this end? </a:t>
            </a:r>
            <a:endParaRPr lang="en-GB"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772816"/>
            <a:ext cx="6120680" cy="430887"/>
          </a:xfrm>
          <a:prstGeom prst="rect">
            <a:avLst/>
          </a:prstGeom>
          <a:noFill/>
        </p:spPr>
        <p:txBody>
          <a:bodyPr wrap="square" rtlCol="0">
            <a:spAutoFit/>
          </a:bodyPr>
          <a:lstStyle/>
          <a:p>
            <a:r>
              <a:rPr lang="en-GB" sz="2200" dirty="0" smtClean="0">
                <a:solidFill>
                  <a:srgbClr val="C00000"/>
                </a:solidFill>
              </a:rPr>
              <a:t>Look at me now.</a:t>
            </a:r>
          </a:p>
        </p:txBody>
      </p:sp>
      <p:sp>
        <p:nvSpPr>
          <p:cNvPr id="3" name="TextBox 2"/>
          <p:cNvSpPr txBox="1"/>
          <p:nvPr/>
        </p:nvSpPr>
        <p:spPr>
          <a:xfrm>
            <a:off x="1187624" y="548680"/>
            <a:ext cx="6192688" cy="707886"/>
          </a:xfrm>
          <a:prstGeom prst="rect">
            <a:avLst/>
          </a:prstGeom>
          <a:noFill/>
          <a:ln>
            <a:solidFill>
              <a:schemeClr val="tx1"/>
            </a:solidFill>
          </a:ln>
        </p:spPr>
        <p:txBody>
          <a:bodyPr wrap="square" rtlCol="0">
            <a:spAutoFit/>
          </a:bodyPr>
          <a:lstStyle/>
          <a:p>
            <a:r>
              <a:rPr lang="en-GB" sz="2000" b="1" dirty="0" smtClean="0"/>
              <a:t>Why is this line alone?</a:t>
            </a:r>
          </a:p>
          <a:p>
            <a:r>
              <a:rPr lang="en-GB" sz="2000" b="1" dirty="0" smtClean="0"/>
              <a:t>What different meanings might it hold? </a:t>
            </a:r>
            <a:endParaRPr lang="en-GB" sz="2000" b="1" dirty="0"/>
          </a:p>
        </p:txBody>
      </p:sp>
      <p:sp>
        <p:nvSpPr>
          <p:cNvPr id="4" name="TextBox 3"/>
          <p:cNvSpPr txBox="1"/>
          <p:nvPr/>
        </p:nvSpPr>
        <p:spPr>
          <a:xfrm>
            <a:off x="1979712" y="3212976"/>
            <a:ext cx="6192688" cy="1015663"/>
          </a:xfrm>
          <a:prstGeom prst="rect">
            <a:avLst/>
          </a:prstGeom>
          <a:noFill/>
          <a:ln>
            <a:solidFill>
              <a:schemeClr val="tx1"/>
            </a:solidFill>
          </a:ln>
        </p:spPr>
        <p:txBody>
          <a:bodyPr wrap="square" rtlCol="0">
            <a:spAutoFit/>
          </a:bodyPr>
          <a:lstStyle/>
          <a:p>
            <a:r>
              <a:rPr lang="en-GB" sz="2000" b="1" dirty="0" smtClean="0"/>
              <a:t>Do the meanings change if the speaker is: </a:t>
            </a:r>
          </a:p>
          <a:p>
            <a:pPr>
              <a:buFont typeface="Arial" pitchFamily="34" charset="0"/>
              <a:buChar char="•"/>
            </a:pPr>
            <a:r>
              <a:rPr lang="en-GB" sz="2000" b="1" dirty="0" smtClean="0"/>
              <a:t> </a:t>
            </a:r>
            <a:r>
              <a:rPr lang="en-GB" sz="2000" b="1" dirty="0" smtClean="0"/>
              <a:t>the actual Medusa?</a:t>
            </a:r>
          </a:p>
          <a:p>
            <a:pPr>
              <a:buFont typeface="Arial" pitchFamily="34" charset="0"/>
              <a:buChar char="•"/>
            </a:pPr>
            <a:r>
              <a:rPr lang="en-GB" sz="2000" b="1" dirty="0" smtClean="0"/>
              <a:t> </a:t>
            </a:r>
            <a:r>
              <a:rPr lang="en-GB" sz="2000" b="1" dirty="0" smtClean="0"/>
              <a:t>a woman identifying with the mythological Medusa?</a:t>
            </a:r>
            <a:endParaRPr lang="en-GB" sz="2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7056784" cy="677108"/>
          </a:xfrm>
          <a:prstGeom prst="rect">
            <a:avLst/>
          </a:prstGeom>
          <a:noFill/>
        </p:spPr>
        <p:txBody>
          <a:bodyPr wrap="square" rtlCol="0">
            <a:spAutoFit/>
          </a:bodyPr>
          <a:lstStyle/>
          <a:p>
            <a:r>
              <a:rPr lang="en-GB" sz="2000" b="1" dirty="0" smtClean="0"/>
              <a:t>Development in the attitudes and feelings of the speaker</a:t>
            </a:r>
            <a:endParaRPr lang="en-GB" sz="2000" dirty="0" smtClean="0"/>
          </a:p>
          <a:p>
            <a:endParaRPr lang="en-GB" dirty="0"/>
          </a:p>
        </p:txBody>
      </p:sp>
      <p:pic>
        <p:nvPicPr>
          <p:cNvPr id="26626" name="Picture 2"/>
          <p:cNvPicPr>
            <a:picLocks noChangeAspect="1" noChangeArrowheads="1"/>
          </p:cNvPicPr>
          <p:nvPr/>
        </p:nvPicPr>
        <p:blipFill>
          <a:blip r:embed="rId2" cstate="print"/>
          <a:srcRect l="5607" t="20600" r="45963" b="11151"/>
          <a:stretch>
            <a:fillRect/>
          </a:stretch>
        </p:blipFill>
        <p:spPr bwMode="auto">
          <a:xfrm>
            <a:off x="1841235" y="1052736"/>
            <a:ext cx="7267269" cy="5760640"/>
          </a:xfrm>
          <a:prstGeom prst="rect">
            <a:avLst/>
          </a:prstGeom>
          <a:noFill/>
          <a:ln w="9525">
            <a:noFill/>
            <a:miter lim="800000"/>
            <a:headEnd/>
            <a:tailEnd/>
          </a:ln>
        </p:spPr>
      </p:pic>
      <p:sp>
        <p:nvSpPr>
          <p:cNvPr id="5" name="TextBox 4"/>
          <p:cNvSpPr txBox="1"/>
          <p:nvPr/>
        </p:nvSpPr>
        <p:spPr>
          <a:xfrm>
            <a:off x="107504" y="548680"/>
            <a:ext cx="5400600" cy="1061829"/>
          </a:xfrm>
          <a:prstGeom prst="rect">
            <a:avLst/>
          </a:prstGeom>
          <a:solidFill>
            <a:schemeClr val="bg1"/>
          </a:solidFill>
        </p:spPr>
        <p:txBody>
          <a:bodyPr wrap="square" rtlCol="0">
            <a:spAutoFit/>
          </a:bodyPr>
          <a:lstStyle/>
          <a:p>
            <a:r>
              <a:rPr lang="en-GB" sz="2100" dirty="0" smtClean="0"/>
              <a:t>Have a go at the task on your worksheet, tracking the attitudes and feelings of Medusa throughout the poem.</a:t>
            </a:r>
            <a:endParaRPr lang="en-GB"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7504" y="117693"/>
            <a:ext cx="8928992" cy="6924973"/>
          </a:xfrm>
          <a:prstGeom prst="rect">
            <a:avLst/>
          </a:prstGeom>
          <a:noFill/>
        </p:spPr>
        <p:txBody>
          <a:bodyPr wrap="square" rtlCol="0">
            <a:spAutoFit/>
          </a:bodyPr>
          <a:lstStyle/>
          <a:p>
            <a:r>
              <a:rPr lang="en-GB" sz="2200" b="1" dirty="0" smtClean="0"/>
              <a:t>Rhyme and near rhyme</a:t>
            </a:r>
            <a:endParaRPr lang="en-GB" sz="2200" dirty="0" smtClean="0"/>
          </a:p>
          <a:p>
            <a:r>
              <a:rPr lang="en-GB" sz="2200" b="1" dirty="0" smtClean="0"/>
              <a:t> </a:t>
            </a:r>
            <a:endParaRPr lang="en-GB" sz="2200" dirty="0" smtClean="0"/>
          </a:p>
          <a:p>
            <a:r>
              <a:rPr lang="en-GB" dirty="0" smtClean="0"/>
              <a:t>The first full rhyme comes in the fourth line of stanza 3. Unusually, Duffy uses rhyme within the line: </a:t>
            </a:r>
          </a:p>
          <a:p>
            <a:r>
              <a:rPr lang="en-GB" dirty="0" smtClean="0"/>
              <a:t> </a:t>
            </a:r>
          </a:p>
          <a:p>
            <a:pPr algn="ctr"/>
            <a:r>
              <a:rPr lang="en-GB" dirty="0" smtClean="0"/>
              <a:t>‘but I </a:t>
            </a:r>
            <a:r>
              <a:rPr lang="en-GB" b="1" dirty="0" smtClean="0"/>
              <a:t>know</a:t>
            </a:r>
            <a:r>
              <a:rPr lang="en-GB" dirty="0" smtClean="0"/>
              <a:t> you'll </a:t>
            </a:r>
            <a:r>
              <a:rPr lang="en-GB" b="1" dirty="0" smtClean="0"/>
              <a:t>go</a:t>
            </a:r>
            <a:r>
              <a:rPr lang="en-GB" dirty="0" smtClean="0"/>
              <a:t>, be</a:t>
            </a:r>
            <a:r>
              <a:rPr lang="en-GB" b="1" dirty="0" smtClean="0"/>
              <a:t>tray</a:t>
            </a:r>
            <a:r>
              <a:rPr lang="en-GB" dirty="0" smtClean="0"/>
              <a:t> me, </a:t>
            </a:r>
            <a:r>
              <a:rPr lang="en-GB" b="1" dirty="0" smtClean="0"/>
              <a:t>stray</a:t>
            </a:r>
            <a:r>
              <a:rPr lang="en-GB" dirty="0" smtClean="0"/>
              <a:t>’</a:t>
            </a:r>
          </a:p>
          <a:p>
            <a:r>
              <a:rPr lang="en-GB" dirty="0" smtClean="0"/>
              <a:t> </a:t>
            </a:r>
            <a:endParaRPr lang="en-GB" dirty="0" smtClean="0"/>
          </a:p>
          <a:p>
            <a:endParaRPr lang="en-GB" dirty="0" smtClean="0"/>
          </a:p>
          <a:p>
            <a:r>
              <a:rPr lang="en-GB" dirty="0" smtClean="0"/>
              <a:t>She </a:t>
            </a:r>
            <a:r>
              <a:rPr lang="en-GB" dirty="0" smtClean="0"/>
              <a:t>uses </a:t>
            </a:r>
            <a:r>
              <a:rPr lang="en-GB" b="1" dirty="0" smtClean="0"/>
              <a:t>near rhymes</a:t>
            </a:r>
            <a:r>
              <a:rPr lang="en-GB" dirty="0" smtClean="0"/>
              <a:t> much more often. For example, in stanza 2 she pairs 'tongued' with 'fanged'. These two words do not rhyme completely, but they are close in sound; they are near rhymes.</a:t>
            </a:r>
          </a:p>
          <a:p>
            <a:r>
              <a:rPr lang="en-GB" dirty="0" smtClean="0"/>
              <a:t> </a:t>
            </a:r>
          </a:p>
          <a:p>
            <a:r>
              <a:rPr lang="en-GB" sz="2000" b="1" dirty="0" smtClean="0"/>
              <a:t>On a copy of the poem underline all the rhymes and near rhymes. Draw lines between the words that belong together in terms of their sound.</a:t>
            </a:r>
          </a:p>
          <a:p>
            <a:r>
              <a:rPr lang="en-GB" dirty="0" smtClean="0"/>
              <a:t> </a:t>
            </a:r>
          </a:p>
          <a:p>
            <a:r>
              <a:rPr lang="en-GB" dirty="0" smtClean="0"/>
              <a:t>Here is an example for stanza 2:</a:t>
            </a:r>
          </a:p>
          <a:p>
            <a:r>
              <a:rPr lang="en-GB" dirty="0" smtClean="0"/>
              <a:t> </a:t>
            </a:r>
            <a:r>
              <a:rPr lang="en-GB" dirty="0" smtClean="0"/>
              <a:t> </a:t>
            </a:r>
          </a:p>
          <a:p>
            <a:r>
              <a:rPr lang="en-GB" dirty="0" smtClean="0"/>
              <a:t>My </a:t>
            </a:r>
            <a:r>
              <a:rPr lang="en-GB" dirty="0" smtClean="0"/>
              <a:t>bride’s breath soured, stank</a:t>
            </a:r>
          </a:p>
          <a:p>
            <a:r>
              <a:rPr lang="en-GB" dirty="0" smtClean="0"/>
              <a:t>in the grey bags of my </a:t>
            </a:r>
            <a:r>
              <a:rPr lang="en-GB" u="sng" dirty="0" smtClean="0"/>
              <a:t>lungs</a:t>
            </a:r>
            <a:r>
              <a:rPr lang="en-GB" dirty="0" smtClean="0"/>
              <a:t>.</a:t>
            </a:r>
          </a:p>
          <a:p>
            <a:r>
              <a:rPr lang="en-GB" dirty="0" smtClean="0"/>
              <a:t>I’m foul mouthed now, foul </a:t>
            </a:r>
            <a:r>
              <a:rPr lang="en-GB" u="sng" dirty="0" smtClean="0"/>
              <a:t>tongued</a:t>
            </a:r>
            <a:r>
              <a:rPr lang="en-GB" dirty="0" smtClean="0"/>
              <a:t>, </a:t>
            </a:r>
          </a:p>
          <a:p>
            <a:r>
              <a:rPr lang="en-GB" dirty="0" smtClean="0"/>
              <a:t>yellow </a:t>
            </a:r>
            <a:r>
              <a:rPr lang="en-GB" u="sng" dirty="0" smtClean="0"/>
              <a:t>fanged.</a:t>
            </a:r>
            <a:endParaRPr lang="en-GB" dirty="0" smtClean="0"/>
          </a:p>
          <a:p>
            <a:r>
              <a:rPr lang="en-GB" dirty="0" smtClean="0"/>
              <a:t>There are bullet tears in my </a:t>
            </a:r>
            <a:r>
              <a:rPr lang="en-GB" u="sng" dirty="0" smtClean="0"/>
              <a:t>eyes</a:t>
            </a:r>
            <a:r>
              <a:rPr lang="en-GB" dirty="0" smtClean="0"/>
              <a:t>.</a:t>
            </a:r>
          </a:p>
          <a:p>
            <a:r>
              <a:rPr lang="en-GB" dirty="0" smtClean="0"/>
              <a:t>Are you </a:t>
            </a:r>
            <a:r>
              <a:rPr lang="en-GB" u="sng" dirty="0" smtClean="0"/>
              <a:t>terrified</a:t>
            </a:r>
            <a:r>
              <a:rPr lang="en-GB" dirty="0" smtClean="0"/>
              <a:t>?</a:t>
            </a:r>
          </a:p>
          <a:p>
            <a:endParaRPr lang="en-GB" dirty="0"/>
          </a:p>
        </p:txBody>
      </p:sp>
      <p:sp>
        <p:nvSpPr>
          <p:cNvPr id="25615" name="Line 15"/>
          <p:cNvSpPr>
            <a:spLocks noChangeShapeType="1"/>
          </p:cNvSpPr>
          <p:nvPr/>
        </p:nvSpPr>
        <p:spPr bwMode="auto">
          <a:xfrm flipH="1" flipV="1">
            <a:off x="3753619" y="1991122"/>
            <a:ext cx="314325" cy="276225"/>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5616" name="Line 16"/>
          <p:cNvSpPr>
            <a:spLocks noChangeShapeType="1"/>
          </p:cNvSpPr>
          <p:nvPr/>
        </p:nvSpPr>
        <p:spPr bwMode="auto">
          <a:xfrm flipV="1">
            <a:off x="4067944" y="2000647"/>
            <a:ext cx="304800" cy="257175"/>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5617" name="Line 17"/>
          <p:cNvSpPr>
            <a:spLocks noChangeShapeType="1"/>
          </p:cNvSpPr>
          <p:nvPr/>
        </p:nvSpPr>
        <p:spPr bwMode="auto">
          <a:xfrm flipH="1" flipV="1">
            <a:off x="5239494" y="2000647"/>
            <a:ext cx="314325" cy="276225"/>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5618" name="Line 18"/>
          <p:cNvSpPr>
            <a:spLocks noChangeShapeType="1"/>
          </p:cNvSpPr>
          <p:nvPr/>
        </p:nvSpPr>
        <p:spPr bwMode="auto">
          <a:xfrm flipV="1">
            <a:off x="5553819" y="1991122"/>
            <a:ext cx="314325" cy="276225"/>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5619" name="Line 19"/>
          <p:cNvSpPr>
            <a:spLocks noChangeShapeType="1"/>
          </p:cNvSpPr>
          <p:nvPr/>
        </p:nvSpPr>
        <p:spPr bwMode="auto">
          <a:xfrm flipH="1">
            <a:off x="3059831" y="5434558"/>
            <a:ext cx="877441" cy="10666"/>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5620" name="Line 20"/>
          <p:cNvSpPr>
            <a:spLocks noChangeShapeType="1"/>
          </p:cNvSpPr>
          <p:nvPr/>
        </p:nvSpPr>
        <p:spPr bwMode="auto">
          <a:xfrm flipH="1">
            <a:off x="3661048" y="5434558"/>
            <a:ext cx="285750" cy="190500"/>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5621" name="Line 21"/>
          <p:cNvSpPr>
            <a:spLocks noChangeShapeType="1"/>
          </p:cNvSpPr>
          <p:nvPr/>
        </p:nvSpPr>
        <p:spPr bwMode="auto">
          <a:xfrm flipH="1">
            <a:off x="1619672" y="5445224"/>
            <a:ext cx="2304256" cy="504056"/>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5622" name="Line 22"/>
          <p:cNvSpPr>
            <a:spLocks noChangeShapeType="1"/>
          </p:cNvSpPr>
          <p:nvPr/>
        </p:nvSpPr>
        <p:spPr bwMode="auto">
          <a:xfrm flipH="1">
            <a:off x="1979711" y="6309321"/>
            <a:ext cx="2039491" cy="216024"/>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5623" name="Line 23"/>
          <p:cNvSpPr>
            <a:spLocks noChangeShapeType="1"/>
          </p:cNvSpPr>
          <p:nvPr/>
        </p:nvSpPr>
        <p:spPr bwMode="auto">
          <a:xfrm flipH="1" flipV="1">
            <a:off x="3275856" y="6212929"/>
            <a:ext cx="720080" cy="96391"/>
          </a:xfrm>
          <a:prstGeom prst="line">
            <a:avLst/>
          </a:prstGeom>
          <a:noFill/>
          <a:ln w="9525">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26" name="TextBox 25"/>
          <p:cNvSpPr txBox="1"/>
          <p:nvPr/>
        </p:nvSpPr>
        <p:spPr>
          <a:xfrm>
            <a:off x="5076056" y="4725144"/>
            <a:ext cx="3744416" cy="1015663"/>
          </a:xfrm>
          <a:prstGeom prst="rect">
            <a:avLst/>
          </a:prstGeom>
          <a:noFill/>
          <a:ln>
            <a:solidFill>
              <a:schemeClr val="tx1"/>
            </a:solidFill>
          </a:ln>
        </p:spPr>
        <p:txBody>
          <a:bodyPr wrap="square" rtlCol="0">
            <a:spAutoFit/>
          </a:bodyPr>
          <a:lstStyle/>
          <a:p>
            <a:pPr lvl="0"/>
            <a:r>
              <a:rPr lang="en-GB" sz="2000" b="1" dirty="0" smtClean="0"/>
              <a:t>How do the rhymes support the mood of the poem and the speaker</a:t>
            </a:r>
            <a:r>
              <a:rPr lang="en-GB" sz="2000" b="1" dirty="0" smtClean="0"/>
              <a:t>?</a:t>
            </a:r>
            <a:endParaRPr lang="en-GB"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GB" dirty="0" smtClean="0"/>
              <a:t>What is your overall impression of the poem?</a:t>
            </a:r>
            <a:endParaRPr lang="en-GB" b="1" dirty="0" smtClean="0"/>
          </a:p>
          <a:p>
            <a:pPr lvl="0"/>
            <a:r>
              <a:rPr lang="en-GB" dirty="0" smtClean="0"/>
              <a:t>Do you feel sympathy for Medusa? Why or why not?</a:t>
            </a:r>
            <a:endParaRPr lang="en-GB" b="1" dirty="0" smtClean="0"/>
          </a:p>
          <a:p>
            <a:pPr lvl="0"/>
            <a:r>
              <a:rPr lang="en-GB" dirty="0" smtClean="0"/>
              <a:t>What words </a:t>
            </a:r>
            <a:r>
              <a:rPr lang="en-GB" dirty="0" smtClean="0"/>
              <a:t>would </a:t>
            </a:r>
            <a:r>
              <a:rPr lang="en-GB" dirty="0" smtClean="0"/>
              <a:t>you now use to describe Medusa? Have your thoughts changed from your original perspective or could you add any more words?</a:t>
            </a:r>
            <a:endParaRPr lang="en-GB" b="1" dirty="0" smtClean="0"/>
          </a:p>
          <a:p>
            <a:pPr lvl="0"/>
            <a:r>
              <a:rPr lang="en-GB" dirty="0" smtClean="0"/>
              <a:t>Do you think men go through the same feelings of rejection when they grow older? Why or why not? What do you think Duffy’s overall message is?</a:t>
            </a:r>
            <a:endParaRPr lang="en-GB" b="1" dirty="0" smtClean="0"/>
          </a:p>
          <a:p>
            <a:pPr>
              <a:buNone/>
            </a:pPr>
            <a:endParaRPr lang="en-GB" dirty="0"/>
          </a:p>
          <a:p>
            <a:pPr>
              <a:buNone/>
            </a:pPr>
            <a:r>
              <a:rPr lang="en-GB" dirty="0" smtClean="0"/>
              <a:t>	Discuss your ideas on your tables.</a:t>
            </a:r>
            <a:endParaRPr lang="en-GB" dirty="0"/>
          </a:p>
        </p:txBody>
      </p:sp>
      <p:sp>
        <p:nvSpPr>
          <p:cNvPr id="5" name="Title 1"/>
          <p:cNvSpPr>
            <a:spLocks noGrp="1"/>
          </p:cNvSpPr>
          <p:nvPr>
            <p:ph type="title"/>
          </p:nvPr>
        </p:nvSpPr>
        <p:spPr>
          <a:xfrm>
            <a:off x="1619672" y="260648"/>
            <a:ext cx="5688632" cy="936104"/>
          </a:xfrm>
          <a:ln>
            <a:solidFill>
              <a:schemeClr val="tx1"/>
            </a:solidFill>
          </a:ln>
        </p:spPr>
        <p:txBody>
          <a:bodyPr/>
          <a:lstStyle/>
          <a:p>
            <a:r>
              <a:rPr lang="en-GB" b="1" dirty="0" smtClean="0"/>
              <a:t>Discussion Time!</a:t>
            </a:r>
            <a:endParaRPr lang="en-GB" b="1" dirty="0"/>
          </a:p>
        </p:txBody>
      </p:sp>
      <p:sp>
        <p:nvSpPr>
          <p:cNvPr id="4" name="TextBox 3"/>
          <p:cNvSpPr txBox="1"/>
          <p:nvPr/>
        </p:nvSpPr>
        <p:spPr>
          <a:xfrm>
            <a:off x="5724128" y="5229200"/>
            <a:ext cx="3312368" cy="1508105"/>
          </a:xfrm>
          <a:prstGeom prst="rect">
            <a:avLst/>
          </a:prstGeom>
          <a:noFill/>
          <a:ln>
            <a:solidFill>
              <a:schemeClr val="tx1"/>
            </a:solidFill>
          </a:ln>
        </p:spPr>
        <p:txBody>
          <a:bodyPr wrap="square" rtlCol="0">
            <a:spAutoFit/>
          </a:bodyPr>
          <a:lstStyle/>
          <a:p>
            <a:r>
              <a:rPr lang="en-GB" sz="2300" b="1" i="1" cap="small" dirty="0" smtClean="0"/>
              <a:t> lonely    </a:t>
            </a:r>
            <a:r>
              <a:rPr lang="en-GB" sz="2300" b="1" dirty="0" smtClean="0"/>
              <a:t>	vulnerable </a:t>
            </a:r>
            <a:r>
              <a:rPr lang="en-GB" sz="2300" i="1" dirty="0" smtClean="0"/>
              <a:t>man-hater </a:t>
            </a:r>
            <a:r>
              <a:rPr lang="en-GB" sz="2300" dirty="0" smtClean="0"/>
              <a:t>       EVIL</a:t>
            </a:r>
            <a:endParaRPr lang="en-GB" sz="2300" b="1" dirty="0" smtClean="0"/>
          </a:p>
          <a:p>
            <a:r>
              <a:rPr lang="en-GB" sz="2300" i="1" dirty="0" smtClean="0"/>
              <a:t>	  jealous</a:t>
            </a:r>
            <a:endParaRPr lang="en-GB" sz="2300" b="1" dirty="0" smtClean="0"/>
          </a:p>
          <a:p>
            <a:r>
              <a:rPr lang="en-GB" sz="2300" dirty="0" smtClean="0"/>
              <a:t>	            sensitive</a:t>
            </a:r>
            <a:endParaRPr lang="en-GB" sz="23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457200"/>
          </a:xfrm>
          <a:prstGeom prst="rect">
            <a:avLst/>
          </a:prstGeom>
          <a:solidFill>
            <a:srgbClr val="B2EDEC"/>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Diamond themes: </a:t>
            </a:r>
            <a:r>
              <a:rPr kumimoji="0" lang="en-GB" sz="2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‘Medusa’</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899592" y="2636912"/>
          <a:ext cx="7344815" cy="4049220"/>
        </p:xfrm>
        <a:graphic>
          <a:graphicData uri="http://schemas.openxmlformats.org/drawingml/2006/table">
            <a:tbl>
              <a:tblPr/>
              <a:tblGrid>
                <a:gridCol w="1785012"/>
                <a:gridCol w="748577"/>
                <a:gridCol w="2037258"/>
                <a:gridCol w="793093"/>
                <a:gridCol w="1980875"/>
              </a:tblGrid>
              <a:tr h="341745">
                <a:tc>
                  <a:txBody>
                    <a:bodyPr/>
                    <a:lstStyle/>
                    <a:p>
                      <a:pPr algn="ctr">
                        <a:spcBef>
                          <a:spcPts val="2400"/>
                        </a:spcBef>
                        <a:spcAft>
                          <a:spcPts val="2400"/>
                        </a:spcAft>
                      </a:pPr>
                      <a:r>
                        <a:rPr lang="en-GB" sz="2200" dirty="0">
                          <a:latin typeface="Arial"/>
                          <a:ea typeface="Times New Roman"/>
                          <a:cs typeface="Arial"/>
                        </a:rPr>
                        <a:t>Possession</a:t>
                      </a:r>
                      <a:endParaRPr lang="en-GB" sz="2200" dirty="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Bef>
                          <a:spcPts val="2400"/>
                        </a:spcBef>
                        <a:spcAft>
                          <a:spcPts val="2400"/>
                        </a:spcAft>
                      </a:pPr>
                      <a:endParaRPr lang="en-GB" sz="220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a:noFill/>
                    </a:lnT>
                    <a:lnB>
                      <a:noFill/>
                    </a:lnB>
                  </a:tcPr>
                </a:tc>
                <a:tc>
                  <a:txBody>
                    <a:bodyPr/>
                    <a:lstStyle/>
                    <a:p>
                      <a:pPr algn="ctr">
                        <a:spcBef>
                          <a:spcPts val="2400"/>
                        </a:spcBef>
                        <a:spcAft>
                          <a:spcPts val="2400"/>
                        </a:spcAft>
                      </a:pPr>
                      <a:r>
                        <a:rPr lang="en-GB" sz="2200">
                          <a:latin typeface="Arial"/>
                          <a:ea typeface="Times New Roman"/>
                          <a:cs typeface="Arial"/>
                        </a:rPr>
                        <a:t>Madness</a:t>
                      </a:r>
                      <a:endParaRPr lang="en-GB" sz="220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Bef>
                          <a:spcPts val="2400"/>
                        </a:spcBef>
                        <a:spcAft>
                          <a:spcPts val="2400"/>
                        </a:spcAft>
                      </a:pPr>
                      <a:endParaRPr lang="en-GB" sz="220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a:noFill/>
                    </a:lnT>
                    <a:lnB>
                      <a:noFill/>
                    </a:lnB>
                  </a:tcPr>
                </a:tc>
                <a:tc>
                  <a:txBody>
                    <a:bodyPr/>
                    <a:lstStyle/>
                    <a:p>
                      <a:pPr algn="ctr">
                        <a:spcBef>
                          <a:spcPts val="2400"/>
                        </a:spcBef>
                        <a:spcAft>
                          <a:spcPts val="2400"/>
                        </a:spcAft>
                      </a:pPr>
                      <a:r>
                        <a:rPr lang="en-GB" sz="2200">
                          <a:latin typeface="Arial"/>
                          <a:ea typeface="Times New Roman"/>
                          <a:cs typeface="Arial"/>
                        </a:rPr>
                        <a:t>Being funny</a:t>
                      </a:r>
                      <a:endParaRPr lang="en-GB" sz="220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r>
              <a:tr h="341745">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a:noFill/>
                    </a:lnT>
                    <a:lnB>
                      <a:noFill/>
                    </a:lnB>
                  </a:tcPr>
                </a:tc>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a:noFill/>
                    </a:lnT>
                    <a:lnB>
                      <a:noFill/>
                    </a:lnB>
                  </a:tcPr>
                </a:tc>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r>
              <a:tr h="354676">
                <a:tc>
                  <a:txBody>
                    <a:bodyPr/>
                    <a:lstStyle/>
                    <a:p>
                      <a:pPr algn="ctr">
                        <a:spcBef>
                          <a:spcPts val="1800"/>
                        </a:spcBef>
                        <a:spcAft>
                          <a:spcPts val="1800"/>
                        </a:spcAft>
                      </a:pPr>
                      <a:r>
                        <a:rPr lang="en-GB" sz="2200" dirty="0">
                          <a:latin typeface="Arial"/>
                          <a:ea typeface="Times New Roman"/>
                          <a:cs typeface="Arial"/>
                        </a:rPr>
                        <a:t>Self-loathing</a:t>
                      </a:r>
                      <a:endParaRPr lang="en-GB" sz="2200" dirty="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Bef>
                          <a:spcPts val="1800"/>
                        </a:spcBef>
                        <a:spcAft>
                          <a:spcPts val="1800"/>
                        </a:spcAft>
                      </a:pPr>
                      <a:endParaRPr lang="en-GB" sz="2200" dirty="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a:noFill/>
                    </a:lnT>
                    <a:lnB>
                      <a:noFill/>
                    </a:lnB>
                  </a:tcPr>
                </a:tc>
                <a:tc>
                  <a:txBody>
                    <a:bodyPr/>
                    <a:lstStyle/>
                    <a:p>
                      <a:pPr algn="ctr">
                        <a:spcBef>
                          <a:spcPts val="1800"/>
                        </a:spcBef>
                        <a:spcAft>
                          <a:spcPts val="1800"/>
                        </a:spcAft>
                      </a:pPr>
                      <a:r>
                        <a:rPr lang="en-GB" sz="2200">
                          <a:latin typeface="Arial"/>
                          <a:ea typeface="Times New Roman"/>
                          <a:cs typeface="Arial"/>
                        </a:rPr>
                        <a:t>Men’s unjust treatment of women</a:t>
                      </a:r>
                      <a:endParaRPr lang="en-GB" sz="220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Bef>
                          <a:spcPts val="1800"/>
                        </a:spcBef>
                        <a:spcAft>
                          <a:spcPts val="1800"/>
                        </a:spcAft>
                      </a:pPr>
                      <a:endParaRPr lang="en-GB" sz="220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a:noFill/>
                    </a:lnT>
                    <a:lnB>
                      <a:noFill/>
                    </a:lnB>
                  </a:tcPr>
                </a:tc>
                <a:tc>
                  <a:txBody>
                    <a:bodyPr/>
                    <a:lstStyle/>
                    <a:p>
                      <a:pPr algn="ctr">
                        <a:spcBef>
                          <a:spcPts val="1800"/>
                        </a:spcBef>
                        <a:spcAft>
                          <a:spcPts val="1800"/>
                        </a:spcAft>
                      </a:pPr>
                      <a:r>
                        <a:rPr lang="en-GB" sz="2200" dirty="0">
                          <a:latin typeface="Arial"/>
                          <a:ea typeface="Times New Roman"/>
                          <a:cs typeface="Arial"/>
                        </a:rPr>
                        <a:t>How love and violence combine</a:t>
                      </a:r>
                      <a:endParaRPr lang="en-GB" sz="2200" dirty="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r>
              <a:tr h="341745">
                <a:tc>
                  <a:txBody>
                    <a:bodyPr/>
                    <a:lstStyle/>
                    <a:p>
                      <a:pPr algn="ctr">
                        <a:spcAft>
                          <a:spcPts val="0"/>
                        </a:spcAft>
                      </a:pPr>
                      <a:endParaRPr lang="en-GB" sz="220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Aft>
                          <a:spcPts val="0"/>
                        </a:spcAft>
                      </a:pPr>
                      <a:endParaRPr lang="en-GB" sz="2200">
                        <a:latin typeface="Arial"/>
                        <a:ea typeface="Times New Roman"/>
                        <a:cs typeface="Arial"/>
                      </a:endParaRPr>
                    </a:p>
                  </a:txBody>
                  <a:tcPr marL="66502" marR="66502" marT="0" marB="0" anchor="ctr">
                    <a:lnL>
                      <a:noFill/>
                    </a:lnL>
                    <a:lnR>
                      <a:noFill/>
                    </a:lnR>
                    <a:lnT>
                      <a:noFill/>
                    </a:lnT>
                    <a:lnB>
                      <a:noFill/>
                    </a:lnB>
                  </a:tcPr>
                </a:tc>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Aft>
                          <a:spcPts val="0"/>
                        </a:spcAft>
                      </a:pPr>
                      <a:endParaRPr lang="en-GB" sz="2200">
                        <a:latin typeface="Arial"/>
                        <a:ea typeface="Times New Roman"/>
                        <a:cs typeface="Arial"/>
                      </a:endParaRPr>
                    </a:p>
                  </a:txBody>
                  <a:tcPr marL="66502" marR="66502" marT="0" marB="0" anchor="ctr">
                    <a:lnL>
                      <a:noFill/>
                    </a:lnL>
                    <a:lnR>
                      <a:noFill/>
                    </a:lnR>
                    <a:lnT>
                      <a:noFill/>
                    </a:lnT>
                    <a:lnB>
                      <a:noFill/>
                    </a:lnB>
                  </a:tcPr>
                </a:tc>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r>
              <a:tr h="341745">
                <a:tc>
                  <a:txBody>
                    <a:bodyPr/>
                    <a:lstStyle/>
                    <a:p>
                      <a:pPr algn="ctr">
                        <a:spcBef>
                          <a:spcPts val="2400"/>
                        </a:spcBef>
                        <a:spcAft>
                          <a:spcPts val="2400"/>
                        </a:spcAft>
                      </a:pPr>
                      <a:r>
                        <a:rPr lang="en-GB" sz="2200">
                          <a:latin typeface="Arial"/>
                          <a:ea typeface="Times New Roman"/>
                          <a:cs typeface="Arial"/>
                        </a:rPr>
                        <a:t>Hatred of men</a:t>
                      </a:r>
                      <a:endParaRPr lang="en-GB" sz="220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Bef>
                          <a:spcPts val="2400"/>
                        </a:spcBef>
                        <a:spcAft>
                          <a:spcPts val="2400"/>
                        </a:spcAft>
                      </a:pPr>
                      <a:endParaRPr lang="en-GB" sz="220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a:noFill/>
                    </a:lnT>
                    <a:lnB>
                      <a:noFill/>
                    </a:lnB>
                  </a:tcPr>
                </a:tc>
                <a:tc>
                  <a:txBody>
                    <a:bodyPr/>
                    <a:lstStyle/>
                    <a:p>
                      <a:pPr algn="ctr">
                        <a:spcBef>
                          <a:spcPts val="2400"/>
                        </a:spcBef>
                        <a:spcAft>
                          <a:spcPts val="2400"/>
                        </a:spcAft>
                      </a:pPr>
                      <a:r>
                        <a:rPr lang="en-GB" sz="2200" dirty="0">
                          <a:latin typeface="Arial"/>
                          <a:ea typeface="Times New Roman"/>
                          <a:cs typeface="Arial"/>
                        </a:rPr>
                        <a:t>Monsters</a:t>
                      </a:r>
                      <a:endParaRPr lang="en-GB" sz="2200" dirty="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Bef>
                          <a:spcPts val="2400"/>
                        </a:spcBef>
                        <a:spcAft>
                          <a:spcPts val="2400"/>
                        </a:spcAft>
                      </a:pPr>
                      <a:endParaRPr lang="en-GB" sz="220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a:noFill/>
                    </a:lnT>
                    <a:lnB>
                      <a:noFill/>
                    </a:lnB>
                  </a:tcPr>
                </a:tc>
                <a:tc>
                  <a:txBody>
                    <a:bodyPr/>
                    <a:lstStyle/>
                    <a:p>
                      <a:pPr algn="ctr">
                        <a:spcBef>
                          <a:spcPts val="2400"/>
                        </a:spcBef>
                        <a:spcAft>
                          <a:spcPts val="2400"/>
                        </a:spcAft>
                      </a:pPr>
                      <a:r>
                        <a:rPr lang="en-GB" sz="2200" dirty="0">
                          <a:latin typeface="Arial"/>
                          <a:ea typeface="Times New Roman"/>
                          <a:cs typeface="Arial"/>
                        </a:rPr>
                        <a:t>Greek mythology</a:t>
                      </a:r>
                      <a:endParaRPr lang="en-GB" sz="2200" dirty="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r>
              <a:tr h="341745">
                <a:tc>
                  <a:txBody>
                    <a:bodyPr/>
                    <a:lstStyle/>
                    <a:p>
                      <a:pPr algn="ctr">
                        <a:spcAft>
                          <a:spcPts val="0"/>
                        </a:spcAft>
                      </a:pPr>
                      <a:endParaRPr lang="en-GB" sz="220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Aft>
                          <a:spcPts val="0"/>
                        </a:spcAft>
                      </a:pPr>
                      <a:endParaRPr lang="en-GB" sz="2200">
                        <a:latin typeface="Arial"/>
                        <a:ea typeface="Times New Roman"/>
                        <a:cs typeface="Arial"/>
                      </a:endParaRPr>
                    </a:p>
                  </a:txBody>
                  <a:tcPr marL="66502" marR="66502" marT="0" marB="0" anchor="ctr">
                    <a:lnL>
                      <a:noFill/>
                    </a:lnL>
                    <a:lnR>
                      <a:noFill/>
                    </a:lnR>
                    <a:lnT>
                      <a:noFill/>
                    </a:lnT>
                    <a:lnB>
                      <a:noFill/>
                    </a:lnB>
                  </a:tcPr>
                </a:tc>
                <a:tc>
                  <a:txBody>
                    <a:bodyPr/>
                    <a:lstStyle/>
                    <a:p>
                      <a:pPr algn="ctr">
                        <a:spcAft>
                          <a:spcPts val="0"/>
                        </a:spcAft>
                      </a:pPr>
                      <a:endParaRPr lang="en-GB" sz="220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a:noFill/>
                    </a:lnT>
                    <a:lnB>
                      <a:noFill/>
                    </a:lnB>
                  </a:tcPr>
                </a:tc>
                <a:tc>
                  <a:txBody>
                    <a:bodyPr/>
                    <a:lstStyle/>
                    <a:p>
                      <a:pPr algn="ctr">
                        <a:spcAft>
                          <a:spcPts val="0"/>
                        </a:spcAft>
                      </a:pPr>
                      <a:endParaRPr lang="en-GB" sz="2200" dirty="0">
                        <a:latin typeface="Arial"/>
                        <a:ea typeface="Times New Roman"/>
                        <a:cs typeface="Arial"/>
                      </a:endParaRPr>
                    </a:p>
                  </a:txBody>
                  <a:tcPr marL="66502" marR="66502" marT="0" marB="0" anchor="ctr">
                    <a:lnL>
                      <a:noFill/>
                    </a:lnL>
                    <a:lnR>
                      <a:noFill/>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r>
              <a:tr h="354676">
                <a:tc>
                  <a:txBody>
                    <a:bodyPr/>
                    <a:lstStyle/>
                    <a:p>
                      <a:pPr algn="ctr">
                        <a:spcBef>
                          <a:spcPts val="1800"/>
                        </a:spcBef>
                        <a:spcAft>
                          <a:spcPts val="1800"/>
                        </a:spcAft>
                      </a:pPr>
                      <a:r>
                        <a:rPr lang="en-GB" sz="2200">
                          <a:latin typeface="Arial"/>
                          <a:ea typeface="Times New Roman"/>
                          <a:cs typeface="Arial"/>
                        </a:rPr>
                        <a:t>How beauty doesn't last</a:t>
                      </a:r>
                      <a:endParaRPr lang="en-GB" sz="220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Bef>
                          <a:spcPts val="1800"/>
                        </a:spcBef>
                        <a:spcAft>
                          <a:spcPts val="1800"/>
                        </a:spcAft>
                      </a:pPr>
                      <a:endParaRPr lang="en-GB" sz="220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a:noFill/>
                    </a:lnT>
                    <a:lnB>
                      <a:noFill/>
                    </a:lnB>
                  </a:tcPr>
                </a:tc>
                <a:tc>
                  <a:txBody>
                    <a:bodyPr/>
                    <a:lstStyle/>
                    <a:p>
                      <a:pPr algn="ctr">
                        <a:spcBef>
                          <a:spcPts val="1800"/>
                        </a:spcBef>
                        <a:spcAft>
                          <a:spcPts val="1800"/>
                        </a:spcAft>
                      </a:pPr>
                      <a:r>
                        <a:rPr lang="en-GB" sz="2200">
                          <a:latin typeface="Arial"/>
                          <a:ea typeface="Times New Roman"/>
                          <a:cs typeface="Arial"/>
                        </a:rPr>
                        <a:t>Men’s selfishness and vanity</a:t>
                      </a:r>
                      <a:endParaRPr lang="en-GB" sz="2200">
                        <a:latin typeface="Arial"/>
                        <a:ea typeface="Times New Roman"/>
                        <a:cs typeface="Times New Roman"/>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c>
                  <a:txBody>
                    <a:bodyPr/>
                    <a:lstStyle/>
                    <a:p>
                      <a:pPr algn="ctr">
                        <a:spcBef>
                          <a:spcPts val="1800"/>
                        </a:spcBef>
                        <a:spcAft>
                          <a:spcPts val="1800"/>
                        </a:spcAft>
                      </a:pPr>
                      <a:endParaRPr lang="en-GB" sz="2200" dirty="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a:noFill/>
                    </a:lnT>
                    <a:lnB>
                      <a:noFill/>
                    </a:lnB>
                  </a:tcPr>
                </a:tc>
                <a:tc>
                  <a:txBody>
                    <a:bodyPr/>
                    <a:lstStyle/>
                    <a:p>
                      <a:pPr algn="ctr">
                        <a:spcBef>
                          <a:spcPts val="1800"/>
                        </a:spcBef>
                        <a:spcAft>
                          <a:spcPts val="1800"/>
                        </a:spcAft>
                      </a:pPr>
                      <a:endParaRPr lang="en-GB" sz="2200" dirty="0">
                        <a:latin typeface="Arial"/>
                        <a:ea typeface="Times New Roman"/>
                        <a:cs typeface="Arial"/>
                      </a:endParaRPr>
                    </a:p>
                  </a:txBody>
                  <a:tcPr marL="66502" marR="66502" marT="0" marB="0" anchor="ctr">
                    <a:lnL w="19050" cap="flat" cmpd="sng" algn="ctr">
                      <a:solidFill>
                        <a:srgbClr val="33CCCC"/>
                      </a:solidFill>
                      <a:prstDash val="dash"/>
                      <a:round/>
                      <a:headEnd type="none" w="med" len="med"/>
                      <a:tailEnd type="none" w="med" len="med"/>
                    </a:lnL>
                    <a:lnR w="19050" cap="flat" cmpd="sng" algn="ctr">
                      <a:solidFill>
                        <a:srgbClr val="33CCCC"/>
                      </a:solidFill>
                      <a:prstDash val="dash"/>
                      <a:round/>
                      <a:headEnd type="none" w="med" len="med"/>
                      <a:tailEnd type="none" w="med" len="med"/>
                    </a:lnR>
                    <a:lnT w="19050" cap="flat" cmpd="sng" algn="ctr">
                      <a:solidFill>
                        <a:srgbClr val="33CCCC"/>
                      </a:solidFill>
                      <a:prstDash val="dash"/>
                      <a:round/>
                      <a:headEnd type="none" w="med" len="med"/>
                      <a:tailEnd type="none" w="med" len="med"/>
                    </a:lnT>
                    <a:lnB w="19050" cap="flat" cmpd="sng" algn="ctr">
                      <a:solidFill>
                        <a:srgbClr val="33CCCC"/>
                      </a:solidFill>
                      <a:prstDash val="dash"/>
                      <a:round/>
                      <a:headEnd type="none" w="med" len="med"/>
                      <a:tailEnd type="none" w="med" len="med"/>
                    </a:lnB>
                  </a:tcPr>
                </a:tc>
              </a:tr>
            </a:tbl>
          </a:graphicData>
        </a:graphic>
      </p:graphicFrame>
      <p:sp>
        <p:nvSpPr>
          <p:cNvPr id="38914" name="Rectangle 2"/>
          <p:cNvSpPr>
            <a:spLocks noChangeArrowheads="1"/>
          </p:cNvSpPr>
          <p:nvPr/>
        </p:nvSpPr>
        <p:spPr bwMode="auto">
          <a:xfrm>
            <a:off x="107504" y="548680"/>
            <a:ext cx="8928992" cy="175432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Here are various things that people have said ‘Medusa’ is about.</a:t>
            </a:r>
            <a:r>
              <a:rPr kumimoji="0" lang="en-GB"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en-GB" dirty="0" smtClean="0">
                <a:latin typeface="Arial" pitchFamily="34" charset="0"/>
                <a:cs typeface="Arial" pitchFamily="34" charset="0"/>
              </a:rPr>
              <a:t>Decide how </a:t>
            </a:r>
            <a:r>
              <a:rPr lang="en-GB" dirty="0" smtClean="0">
                <a:latin typeface="Arial" pitchFamily="34" charset="0"/>
                <a:cs typeface="Arial" pitchFamily="34" charset="0"/>
              </a:rPr>
              <a:t>much each one really is a theme of the poem. Choose nine themes and </a:t>
            </a:r>
            <a:r>
              <a:rPr lang="en-GB" dirty="0" smtClean="0">
                <a:latin typeface="Arial" pitchFamily="34" charset="0"/>
                <a:cs typeface="Arial" pitchFamily="34" charset="0"/>
              </a:rPr>
              <a:t>write </a:t>
            </a:r>
            <a:r>
              <a:rPr lang="en-GB" dirty="0" smtClean="0">
                <a:latin typeface="Arial" pitchFamily="34" charset="0"/>
                <a:cs typeface="Arial" pitchFamily="34" charset="0"/>
              </a:rPr>
              <a:t>them in appropriate positions </a:t>
            </a:r>
            <a:r>
              <a:rPr lang="en-GB" dirty="0" smtClean="0">
                <a:latin typeface="Arial" pitchFamily="34" charset="0"/>
                <a:cs typeface="Arial" pitchFamily="34" charset="0"/>
              </a:rPr>
              <a:t>in a diamond formation. </a:t>
            </a:r>
            <a:r>
              <a:rPr lang="en-GB" dirty="0" smtClean="0">
                <a:latin typeface="Arial" pitchFamily="34" charset="0"/>
                <a:cs typeface="Arial" pitchFamily="34" charset="0"/>
              </a:rPr>
              <a:t>Use the top of the diamond for the theme you feel the poem is mostly about. The lower you place a theme, the less you feel it describes what the poem is about. Feel free to use one or two themes that are not included in the list but which you think are relevant to the poem</a:t>
            </a:r>
            <a:r>
              <a:rPr lang="en-GB" dirty="0" smtClean="0">
                <a:latin typeface="Arial" pitchFamily="34" charset="0"/>
                <a:cs typeface="Arial" pitchFamily="34" charset="0"/>
              </a:rPr>
              <a: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72816"/>
            <a:ext cx="4572000" cy="923330"/>
          </a:xfrm>
          <a:prstGeom prst="rect">
            <a:avLst/>
          </a:prstGeom>
        </p:spPr>
        <p:txBody>
          <a:bodyPr>
            <a:spAutoFit/>
          </a:bodyPr>
          <a:lstStyle/>
          <a:p>
            <a:r>
              <a:rPr lang="en-GB" dirty="0" smtClean="0">
                <a:hlinkClick r:id="rId2"/>
              </a:rPr>
              <a:t>http://www.bbc.co.uk/learningzone/clips/anthony-horowitz-the-gorgon-s-head/6877.html</a:t>
            </a:r>
            <a:endParaRPr lang="en-GB" dirty="0" smtClean="0"/>
          </a:p>
          <a:p>
            <a:endParaRPr lang="en-GB" dirty="0"/>
          </a:p>
        </p:txBody>
      </p:sp>
      <p:sp>
        <p:nvSpPr>
          <p:cNvPr id="3" name="TextBox 2"/>
          <p:cNvSpPr txBox="1"/>
          <p:nvPr/>
        </p:nvSpPr>
        <p:spPr>
          <a:xfrm>
            <a:off x="323528" y="404664"/>
            <a:ext cx="6624736" cy="707886"/>
          </a:xfrm>
          <a:prstGeom prst="rect">
            <a:avLst/>
          </a:prstGeom>
          <a:noFill/>
        </p:spPr>
        <p:txBody>
          <a:bodyPr wrap="square" rtlCol="0">
            <a:spAutoFit/>
          </a:bodyPr>
          <a:lstStyle/>
          <a:p>
            <a:r>
              <a:rPr lang="en-GB" sz="4000" b="1" dirty="0" smtClean="0">
                <a:latin typeface="Arial" pitchFamily="34" charset="0"/>
                <a:cs typeface="Arial" pitchFamily="34" charset="0"/>
              </a:rPr>
              <a:t>Who is Medusa? </a:t>
            </a:r>
            <a:endParaRPr lang="en-GB" sz="4000" b="1" dirty="0">
              <a:latin typeface="Arial" pitchFamily="34" charset="0"/>
              <a:cs typeface="Arial" pitchFamily="34" charset="0"/>
            </a:endParaRPr>
          </a:p>
        </p:txBody>
      </p:sp>
      <p:sp>
        <p:nvSpPr>
          <p:cNvPr id="4" name="TextBox 3"/>
          <p:cNvSpPr txBox="1"/>
          <p:nvPr/>
        </p:nvSpPr>
        <p:spPr>
          <a:xfrm>
            <a:off x="395536" y="4005064"/>
            <a:ext cx="5256584" cy="2215991"/>
          </a:xfrm>
          <a:prstGeom prst="rect">
            <a:avLst/>
          </a:prstGeom>
          <a:noFill/>
          <a:ln>
            <a:solidFill>
              <a:schemeClr val="tx1"/>
            </a:solidFill>
          </a:ln>
        </p:spPr>
        <p:txBody>
          <a:bodyPr wrap="square" rtlCol="0">
            <a:spAutoFit/>
          </a:bodyPr>
          <a:lstStyle/>
          <a:p>
            <a:r>
              <a:rPr lang="en-GB" sz="2300" b="1" i="1" cap="small" dirty="0" smtClean="0"/>
              <a:t> lonely</a:t>
            </a:r>
            <a:endParaRPr lang="en-GB" sz="2300" b="1" dirty="0" smtClean="0"/>
          </a:p>
          <a:p>
            <a:r>
              <a:rPr lang="en-GB" sz="2300" b="1" dirty="0" smtClean="0"/>
              <a:t>		vulnerable</a:t>
            </a:r>
            <a:endParaRPr lang="en-GB" sz="2300" b="1" dirty="0" smtClean="0"/>
          </a:p>
          <a:p>
            <a:r>
              <a:rPr lang="en-GB" sz="2300" i="1" dirty="0" smtClean="0"/>
              <a:t>			man-hater</a:t>
            </a:r>
            <a:endParaRPr lang="en-GB" sz="2300" b="1" dirty="0" smtClean="0"/>
          </a:p>
          <a:p>
            <a:r>
              <a:rPr lang="en-GB" sz="2300" dirty="0" smtClean="0"/>
              <a:t>       EVIL</a:t>
            </a:r>
            <a:endParaRPr lang="en-GB" sz="2300" b="1" dirty="0" smtClean="0"/>
          </a:p>
          <a:p>
            <a:r>
              <a:rPr lang="en-GB" sz="2300" i="1" dirty="0" smtClean="0"/>
              <a:t>	      jealous</a:t>
            </a:r>
            <a:endParaRPr lang="en-GB" sz="2300" b="1" dirty="0" smtClean="0"/>
          </a:p>
          <a:p>
            <a:r>
              <a:rPr lang="en-GB" sz="2300" dirty="0" smtClean="0"/>
              <a:t>			            sensitive</a:t>
            </a:r>
            <a:endParaRPr lang="en-GB" sz="2300" b="1" dirty="0" smtClean="0"/>
          </a:p>
        </p:txBody>
      </p:sp>
      <p:sp>
        <p:nvSpPr>
          <p:cNvPr id="5" name="TextBox 4"/>
          <p:cNvSpPr txBox="1"/>
          <p:nvPr/>
        </p:nvSpPr>
        <p:spPr>
          <a:xfrm>
            <a:off x="179512" y="3429000"/>
            <a:ext cx="5904656" cy="430887"/>
          </a:xfrm>
          <a:prstGeom prst="rect">
            <a:avLst/>
          </a:prstGeom>
          <a:noFill/>
        </p:spPr>
        <p:txBody>
          <a:bodyPr wrap="square" rtlCol="0">
            <a:spAutoFit/>
          </a:bodyPr>
          <a:lstStyle/>
          <a:p>
            <a:r>
              <a:rPr lang="en-GB" sz="2200" b="1" dirty="0" smtClean="0"/>
              <a:t>What words would you pick to describe Medusa? </a:t>
            </a:r>
            <a:endParaRPr lang="en-GB" sz="2200" b="1" dirty="0"/>
          </a:p>
        </p:txBody>
      </p:sp>
      <p:pic>
        <p:nvPicPr>
          <p:cNvPr id="2050" name="Picture 2" descr="http://images.fineartamerica.com/images-medium-large-5/berninis-medusa-eric-tressler.jpg"/>
          <p:cNvPicPr>
            <a:picLocks noChangeAspect="1" noChangeArrowheads="1"/>
          </p:cNvPicPr>
          <p:nvPr/>
        </p:nvPicPr>
        <p:blipFill>
          <a:blip r:embed="rId3" cstate="print"/>
          <a:srcRect/>
          <a:stretch>
            <a:fillRect/>
          </a:stretch>
        </p:blipFill>
        <p:spPr bwMode="auto">
          <a:xfrm rot="21343113">
            <a:off x="5004048" y="476672"/>
            <a:ext cx="2232248" cy="2232248"/>
          </a:xfrm>
          <a:prstGeom prst="rect">
            <a:avLst/>
          </a:prstGeom>
          <a:noFill/>
        </p:spPr>
      </p:pic>
      <p:pic>
        <p:nvPicPr>
          <p:cNvPr id="2052" name="Picture 4" descr="http://t0.gstatic.com/images?q=tbn:ANd9GcToQdJCBPSAdhmYmdTCm40572uqEf49hiFLDyyHgMncNEY6Q0E1MQ"/>
          <p:cNvPicPr>
            <a:picLocks noChangeAspect="1" noChangeArrowheads="1"/>
          </p:cNvPicPr>
          <p:nvPr/>
        </p:nvPicPr>
        <p:blipFill>
          <a:blip r:embed="rId4" cstate="print"/>
          <a:srcRect/>
          <a:stretch>
            <a:fillRect/>
          </a:stretch>
        </p:blipFill>
        <p:spPr bwMode="auto">
          <a:xfrm rot="343406">
            <a:off x="6516216" y="2492896"/>
            <a:ext cx="2105025" cy="2171701"/>
          </a:xfrm>
          <a:prstGeom prst="rect">
            <a:avLst/>
          </a:prstGeom>
          <a:noFill/>
        </p:spPr>
      </p:pic>
      <p:pic>
        <p:nvPicPr>
          <p:cNvPr id="2054" name="Picture 6" descr="http://palestinechronicle.com/uploads/1222119449medusa_greek_goddess.JPG"/>
          <p:cNvPicPr>
            <a:picLocks noChangeAspect="1" noChangeArrowheads="1"/>
          </p:cNvPicPr>
          <p:nvPr/>
        </p:nvPicPr>
        <p:blipFill>
          <a:blip r:embed="rId5" cstate="print"/>
          <a:srcRect/>
          <a:stretch>
            <a:fillRect/>
          </a:stretch>
        </p:blipFill>
        <p:spPr bwMode="auto">
          <a:xfrm rot="21347186">
            <a:off x="6084168" y="4581128"/>
            <a:ext cx="2369840" cy="177738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575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5262979"/>
          </a:xfrm>
          <a:prstGeom prst="rect">
            <a:avLst/>
          </a:prstGeom>
          <a:noFill/>
          <a:ln>
            <a:solidFill>
              <a:schemeClr val="tx1"/>
            </a:solidFill>
          </a:ln>
        </p:spPr>
        <p:txBody>
          <a:bodyPr wrap="square" rtlCol="0">
            <a:spAutoFit/>
          </a:bodyPr>
          <a:lstStyle/>
          <a:p>
            <a:r>
              <a:rPr lang="en-GB" sz="2400" dirty="0" smtClean="0"/>
              <a:t>Medusa </a:t>
            </a:r>
            <a:r>
              <a:rPr lang="en-GB" sz="2400" dirty="0" smtClean="0"/>
              <a:t>was a gorgon – a sort of monster, but she was also a beautiful woman whose hair was her most striking feature. The goddess Athena made Medusa a priestess of her temple, but while Medusa was carrying out her duties in the temple she was either seduced or raped by the god Poseidon. (Perhaps the two of them had different stories.) Medusa became pregnant. Athena was jealous of Medusa’s beauty and outraged by her behaviour in the temple. To punish her, Athena turned Medusa’s hair into snakes and made her appearance so frightening that if anyone looked at her they turned to stone. (‘Petrified’ literally means ‘turned to stone’.) Athena was still not satisfied and told </a:t>
            </a:r>
            <a:r>
              <a:rPr lang="en-GB" sz="2400" dirty="0" err="1" smtClean="0"/>
              <a:t>Perseus</a:t>
            </a:r>
            <a:r>
              <a:rPr lang="en-GB" sz="2400" dirty="0" smtClean="0"/>
              <a:t> to bring Medusa’s head to her. Athena gave </a:t>
            </a:r>
            <a:r>
              <a:rPr lang="en-GB" sz="2400" dirty="0" err="1" smtClean="0"/>
              <a:t>Perseus</a:t>
            </a:r>
            <a:r>
              <a:rPr lang="en-GB" sz="2400" dirty="0" smtClean="0"/>
              <a:t> a mirrored shield so that he could see Medusa’s reflection and thus avoid being turned to stone. </a:t>
            </a:r>
            <a:r>
              <a:rPr lang="en-GB" sz="2400" dirty="0" err="1" smtClean="0"/>
              <a:t>Perseus</a:t>
            </a:r>
            <a:r>
              <a:rPr lang="en-GB" sz="2400" dirty="0" smtClean="0"/>
              <a:t> used his curved sword to behead Medusa.</a:t>
            </a:r>
            <a:endParaRPr lang="en-GB" sz="2400" dirty="0"/>
          </a:p>
        </p:txBody>
      </p:sp>
      <p:sp>
        <p:nvSpPr>
          <p:cNvPr id="3" name="TextBox 2"/>
          <p:cNvSpPr txBox="1"/>
          <p:nvPr/>
        </p:nvSpPr>
        <p:spPr>
          <a:xfrm>
            <a:off x="395536" y="5517232"/>
            <a:ext cx="8424936" cy="830997"/>
          </a:xfrm>
          <a:prstGeom prst="rect">
            <a:avLst/>
          </a:prstGeom>
          <a:noFill/>
        </p:spPr>
        <p:txBody>
          <a:bodyPr wrap="square" rtlCol="0">
            <a:spAutoFit/>
          </a:bodyPr>
          <a:lstStyle/>
          <a:p>
            <a:pPr algn="ctr"/>
            <a:r>
              <a:rPr lang="en-GB" sz="2400" b="1" dirty="0" smtClean="0">
                <a:latin typeface="Arial" pitchFamily="34" charset="0"/>
                <a:cs typeface="Arial" pitchFamily="34" charset="0"/>
              </a:rPr>
              <a:t>Does this version of the story add to or change your ideas about Medusa? </a:t>
            </a:r>
            <a:endParaRPr lang="en-GB" sz="2400" b="1"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27384"/>
            <a:ext cx="9144000" cy="5719611"/>
          </a:xfrm>
          <a:prstGeom prst="rect">
            <a:avLst/>
          </a:prstGeom>
          <a:noFill/>
          <a:ln w="9525">
            <a:noFill/>
            <a:miter lim="800000"/>
            <a:headEnd/>
            <a:tailEnd/>
          </a:ln>
        </p:spPr>
      </p:pic>
      <p:sp>
        <p:nvSpPr>
          <p:cNvPr id="3" name="TextBox 2"/>
          <p:cNvSpPr txBox="1"/>
          <p:nvPr/>
        </p:nvSpPr>
        <p:spPr>
          <a:xfrm>
            <a:off x="251520" y="5509681"/>
            <a:ext cx="8640960" cy="1015663"/>
          </a:xfrm>
          <a:prstGeom prst="rect">
            <a:avLst/>
          </a:prstGeom>
          <a:noFill/>
        </p:spPr>
        <p:txBody>
          <a:bodyPr wrap="square" rtlCol="0">
            <a:spAutoFit/>
          </a:bodyPr>
          <a:lstStyle/>
          <a:p>
            <a:pPr algn="ctr"/>
            <a:r>
              <a:rPr lang="en-GB" sz="2000" b="1" dirty="0" smtClean="0">
                <a:latin typeface="Arial" pitchFamily="34" charset="0"/>
                <a:cs typeface="Arial" pitchFamily="34" charset="0"/>
              </a:rPr>
              <a:t>Read and consider the words on the word </a:t>
            </a:r>
            <a:r>
              <a:rPr lang="en-GB" sz="2000" b="1" dirty="0" smtClean="0">
                <a:latin typeface="Arial" pitchFamily="34" charset="0"/>
                <a:cs typeface="Arial" pitchFamily="34" charset="0"/>
              </a:rPr>
              <a:t>cloud. </a:t>
            </a:r>
            <a:r>
              <a:rPr lang="en-GB" sz="2000" b="1" dirty="0" smtClean="0">
                <a:latin typeface="Arial" pitchFamily="34" charset="0"/>
                <a:cs typeface="Arial" pitchFamily="34" charset="0"/>
              </a:rPr>
              <a:t>What do you think the </a:t>
            </a:r>
            <a:r>
              <a:rPr lang="en-GB" sz="2000" b="1" dirty="0" smtClean="0">
                <a:latin typeface="Arial" pitchFamily="34" charset="0"/>
                <a:cs typeface="Arial" pitchFamily="34" charset="0"/>
              </a:rPr>
              <a:t>poem </a:t>
            </a:r>
            <a:r>
              <a:rPr lang="en-GB" sz="2000" b="1" dirty="0" smtClean="0">
                <a:latin typeface="Arial" pitchFamily="34" charset="0"/>
                <a:cs typeface="Arial" pitchFamily="34" charset="0"/>
              </a:rPr>
              <a:t>is going to be about? What do you think the mood or atmosphere is?</a:t>
            </a:r>
            <a:endParaRPr lang="en-GB" sz="2000" b="1"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632"/>
            <a:ext cx="5184576" cy="7017306"/>
          </a:xfrm>
          <a:prstGeom prst="rect">
            <a:avLst/>
          </a:prstGeom>
          <a:noFill/>
        </p:spPr>
        <p:txBody>
          <a:bodyPr wrap="square" rtlCol="0">
            <a:spAutoFit/>
          </a:bodyPr>
          <a:lstStyle/>
          <a:p>
            <a:r>
              <a:rPr lang="en-GB" sz="1600" dirty="0" smtClean="0"/>
              <a:t>A suspicion, a doubt, a jealousy</a:t>
            </a:r>
          </a:p>
          <a:p>
            <a:r>
              <a:rPr lang="en-GB" sz="1600" dirty="0" smtClean="0"/>
              <a:t>grew in my mind,</a:t>
            </a:r>
          </a:p>
          <a:p>
            <a:r>
              <a:rPr lang="en-GB" sz="1600" dirty="0" smtClean="0"/>
              <a:t>which turned the hairs on my head to filthy snakes,</a:t>
            </a:r>
          </a:p>
          <a:p>
            <a:r>
              <a:rPr lang="en-GB" sz="1600" dirty="0" smtClean="0"/>
              <a:t>as though my thoughts</a:t>
            </a:r>
          </a:p>
          <a:p>
            <a:r>
              <a:rPr lang="en-GB" sz="1600" dirty="0" smtClean="0"/>
              <a:t>hissed and spat on my scalp.</a:t>
            </a:r>
          </a:p>
          <a:p>
            <a:r>
              <a:rPr lang="en-GB" sz="1600" dirty="0" smtClean="0"/>
              <a:t> </a:t>
            </a:r>
          </a:p>
          <a:p>
            <a:r>
              <a:rPr lang="en-GB" sz="1600" dirty="0" smtClean="0"/>
              <a:t>My bride’s breath soured, stank</a:t>
            </a:r>
          </a:p>
          <a:p>
            <a:r>
              <a:rPr lang="en-GB" sz="1600" dirty="0" smtClean="0"/>
              <a:t>in the grey bags of my lungs.</a:t>
            </a:r>
          </a:p>
          <a:p>
            <a:r>
              <a:rPr lang="en-GB" sz="1600" dirty="0" smtClean="0"/>
              <a:t>I’m foul mouthed now, foul tongued,</a:t>
            </a:r>
          </a:p>
          <a:p>
            <a:r>
              <a:rPr lang="en-GB" sz="1600" dirty="0" smtClean="0"/>
              <a:t>yellow fanged.</a:t>
            </a:r>
          </a:p>
          <a:p>
            <a:r>
              <a:rPr lang="en-GB" sz="1600" dirty="0" smtClean="0"/>
              <a:t>There are bullet tears in my eyes.</a:t>
            </a:r>
          </a:p>
          <a:p>
            <a:r>
              <a:rPr lang="en-GB" sz="1600" dirty="0" smtClean="0"/>
              <a:t>Are you terrified?</a:t>
            </a:r>
          </a:p>
          <a:p>
            <a:r>
              <a:rPr lang="en-GB" sz="1600" dirty="0" smtClean="0"/>
              <a:t> </a:t>
            </a:r>
          </a:p>
          <a:p>
            <a:r>
              <a:rPr lang="en-GB" sz="1600" dirty="0" smtClean="0"/>
              <a:t>Be terrified.</a:t>
            </a:r>
          </a:p>
          <a:p>
            <a:r>
              <a:rPr lang="en-GB" sz="1600" dirty="0" smtClean="0"/>
              <a:t>It’s you I love,</a:t>
            </a:r>
          </a:p>
          <a:p>
            <a:r>
              <a:rPr lang="en-GB" sz="1600" dirty="0" smtClean="0"/>
              <a:t>perfect man, Greek God, my own;</a:t>
            </a:r>
          </a:p>
          <a:p>
            <a:r>
              <a:rPr lang="en-GB" sz="1600" dirty="0" smtClean="0"/>
              <a:t>but I know you’ll go, betray me, stray</a:t>
            </a:r>
          </a:p>
          <a:p>
            <a:r>
              <a:rPr lang="en-GB" sz="1600" dirty="0" smtClean="0"/>
              <a:t>from home.</a:t>
            </a:r>
          </a:p>
          <a:p>
            <a:r>
              <a:rPr lang="en-GB" sz="1600" dirty="0" smtClean="0"/>
              <a:t>So better by far for me if you were stone</a:t>
            </a:r>
            <a:r>
              <a:rPr lang="en-GB" sz="1600" dirty="0" smtClean="0"/>
              <a:t>.</a:t>
            </a:r>
          </a:p>
          <a:p>
            <a:endParaRPr lang="en-GB" sz="1600" dirty="0" smtClean="0"/>
          </a:p>
          <a:p>
            <a:r>
              <a:rPr lang="en-GB" sz="1600" dirty="0" smtClean="0"/>
              <a:t>I glanced at a buzzing bee,</a:t>
            </a:r>
          </a:p>
          <a:p>
            <a:r>
              <a:rPr lang="en-GB" sz="1600" dirty="0" smtClean="0"/>
              <a:t>a dull grey pebble fell</a:t>
            </a:r>
          </a:p>
          <a:p>
            <a:r>
              <a:rPr lang="en-GB" sz="1600" dirty="0" smtClean="0"/>
              <a:t>to the ground.</a:t>
            </a:r>
          </a:p>
          <a:p>
            <a:r>
              <a:rPr lang="en-GB" sz="1600" dirty="0" smtClean="0"/>
              <a:t>I glanced at a singing bird,</a:t>
            </a:r>
          </a:p>
          <a:p>
            <a:r>
              <a:rPr lang="en-GB" sz="1600" dirty="0" smtClean="0"/>
              <a:t>a handful of dusty gravel</a:t>
            </a:r>
          </a:p>
          <a:p>
            <a:r>
              <a:rPr lang="en-GB" sz="1600" dirty="0" smtClean="0"/>
              <a:t>spattered down.</a:t>
            </a:r>
          </a:p>
          <a:p>
            <a:endParaRPr lang="en-GB" sz="1600" dirty="0" smtClean="0"/>
          </a:p>
          <a:p>
            <a:endParaRPr lang="en-GB" dirty="0"/>
          </a:p>
        </p:txBody>
      </p:sp>
      <p:sp>
        <p:nvSpPr>
          <p:cNvPr id="4" name="TextBox 3"/>
          <p:cNvSpPr txBox="1"/>
          <p:nvPr/>
        </p:nvSpPr>
        <p:spPr>
          <a:xfrm>
            <a:off x="3779912" y="1196752"/>
            <a:ext cx="3492896" cy="5509200"/>
          </a:xfrm>
          <a:prstGeom prst="rect">
            <a:avLst/>
          </a:prstGeom>
          <a:noFill/>
        </p:spPr>
        <p:txBody>
          <a:bodyPr wrap="square" rtlCol="0">
            <a:spAutoFit/>
          </a:bodyPr>
          <a:lstStyle/>
          <a:p>
            <a:r>
              <a:rPr lang="en-GB" sz="1600" dirty="0" smtClean="0"/>
              <a:t>I </a:t>
            </a:r>
            <a:r>
              <a:rPr lang="en-GB" sz="1600" dirty="0" smtClean="0"/>
              <a:t>looked at a ginger cat,</a:t>
            </a:r>
          </a:p>
          <a:p>
            <a:r>
              <a:rPr lang="en-GB" sz="1600" dirty="0" smtClean="0"/>
              <a:t>a </a:t>
            </a:r>
            <a:r>
              <a:rPr lang="en-GB" sz="1600" dirty="0" err="1" smtClean="0"/>
              <a:t>housebrick</a:t>
            </a:r>
            <a:endParaRPr lang="en-GB" sz="1600" dirty="0" smtClean="0"/>
          </a:p>
          <a:p>
            <a:r>
              <a:rPr lang="en-GB" sz="1600" dirty="0" smtClean="0"/>
              <a:t>shattered a bowl of milk.</a:t>
            </a:r>
          </a:p>
          <a:p>
            <a:r>
              <a:rPr lang="en-GB" sz="1600" dirty="0" smtClean="0"/>
              <a:t>I looked at a snuffling pig,</a:t>
            </a:r>
          </a:p>
          <a:p>
            <a:r>
              <a:rPr lang="en-GB" sz="1600" dirty="0" smtClean="0"/>
              <a:t>a boulder rolled</a:t>
            </a:r>
          </a:p>
          <a:p>
            <a:r>
              <a:rPr lang="en-GB" sz="1600" dirty="0" smtClean="0"/>
              <a:t>in a heap of shit.</a:t>
            </a:r>
          </a:p>
          <a:p>
            <a:r>
              <a:rPr lang="en-GB" sz="1600" dirty="0" smtClean="0"/>
              <a:t> </a:t>
            </a:r>
          </a:p>
          <a:p>
            <a:r>
              <a:rPr lang="en-GB" sz="1600" dirty="0" smtClean="0"/>
              <a:t>I stared in the mirror.</a:t>
            </a:r>
          </a:p>
          <a:p>
            <a:r>
              <a:rPr lang="en-GB" sz="1600" dirty="0" smtClean="0"/>
              <a:t>Love gone bad</a:t>
            </a:r>
          </a:p>
          <a:p>
            <a:r>
              <a:rPr lang="en-GB" sz="1600" dirty="0" smtClean="0"/>
              <a:t>showed me a Gorgon.</a:t>
            </a:r>
          </a:p>
          <a:p>
            <a:r>
              <a:rPr lang="en-GB" sz="1600" dirty="0" smtClean="0"/>
              <a:t>I stared at a dragon.</a:t>
            </a:r>
          </a:p>
          <a:p>
            <a:r>
              <a:rPr lang="en-GB" sz="1600" dirty="0" smtClean="0"/>
              <a:t>Fire spewed</a:t>
            </a:r>
          </a:p>
          <a:p>
            <a:r>
              <a:rPr lang="en-GB" sz="1600" dirty="0" smtClean="0"/>
              <a:t>from the mouth of a mountain.</a:t>
            </a:r>
          </a:p>
          <a:p>
            <a:r>
              <a:rPr lang="en-GB" sz="1600" dirty="0" smtClean="0"/>
              <a:t> </a:t>
            </a:r>
          </a:p>
          <a:p>
            <a:r>
              <a:rPr lang="en-GB" sz="1600" dirty="0" smtClean="0"/>
              <a:t>And here you come</a:t>
            </a:r>
          </a:p>
          <a:p>
            <a:r>
              <a:rPr lang="en-GB" sz="1600" dirty="0" smtClean="0"/>
              <a:t>with a shield for a heart</a:t>
            </a:r>
          </a:p>
          <a:p>
            <a:r>
              <a:rPr lang="en-GB" sz="1600" dirty="0" smtClean="0"/>
              <a:t>and a sword for a tongue</a:t>
            </a:r>
          </a:p>
          <a:p>
            <a:r>
              <a:rPr lang="en-GB" sz="1600" dirty="0" smtClean="0"/>
              <a:t>and your girls, your girls.</a:t>
            </a:r>
          </a:p>
          <a:p>
            <a:r>
              <a:rPr lang="en-GB" sz="1600" dirty="0" smtClean="0"/>
              <a:t>Wasn’t I beautiful?</a:t>
            </a:r>
          </a:p>
          <a:p>
            <a:r>
              <a:rPr lang="en-GB" sz="1600" dirty="0" smtClean="0"/>
              <a:t>Wasn’t I fragrant and young?</a:t>
            </a:r>
          </a:p>
          <a:p>
            <a:r>
              <a:rPr lang="en-GB" sz="1600" dirty="0" smtClean="0"/>
              <a:t> </a:t>
            </a:r>
          </a:p>
          <a:p>
            <a:r>
              <a:rPr lang="en-GB" sz="1600" dirty="0" smtClean="0"/>
              <a:t>Look at me now</a:t>
            </a:r>
            <a:r>
              <a:rPr lang="en-GB" sz="1600" dirty="0" smtClean="0"/>
              <a:t>.</a:t>
            </a:r>
            <a:endParaRPr lang="en-GB" dirty="0"/>
          </a:p>
        </p:txBody>
      </p:sp>
      <p:pic>
        <p:nvPicPr>
          <p:cNvPr id="5" name="medusa.mp3">
            <a:hlinkClick r:id="" action="ppaction://media"/>
          </p:cNvPr>
          <p:cNvPicPr>
            <a:picLocks noRot="1" noChangeAspect="1"/>
          </p:cNvPicPr>
          <p:nvPr>
            <a:audioFile r:link="rId1"/>
          </p:nvPr>
        </p:nvPicPr>
        <p:blipFill>
          <a:blip r:embed="rId3" cstate="print"/>
          <a:stretch>
            <a:fillRect/>
          </a:stretch>
        </p:blipFill>
        <p:spPr>
          <a:xfrm>
            <a:off x="8172400" y="4941168"/>
            <a:ext cx="244475" cy="244475"/>
          </a:xfrm>
          <a:prstGeom prst="rect">
            <a:avLst/>
          </a:prstGeom>
        </p:spPr>
      </p:pic>
      <p:sp>
        <p:nvSpPr>
          <p:cNvPr id="6" name="TextBox 5"/>
          <p:cNvSpPr txBox="1"/>
          <p:nvPr/>
        </p:nvSpPr>
        <p:spPr>
          <a:xfrm>
            <a:off x="6660232" y="188640"/>
            <a:ext cx="2376264" cy="4019562"/>
          </a:xfrm>
          <a:prstGeom prst="rect">
            <a:avLst/>
          </a:prstGeom>
          <a:noFill/>
          <a:ln>
            <a:solidFill>
              <a:schemeClr val="tx1"/>
            </a:solidFill>
          </a:ln>
        </p:spPr>
        <p:txBody>
          <a:bodyPr wrap="square" rtlCol="0">
            <a:spAutoFit/>
          </a:bodyPr>
          <a:lstStyle/>
          <a:p>
            <a:r>
              <a:rPr lang="en-GB" sz="2200" b="1" dirty="0" smtClean="0"/>
              <a:t>Listen to the poem and think of something to say about:</a:t>
            </a:r>
          </a:p>
          <a:p>
            <a:pPr marL="342900" lvl="0" indent="-342900">
              <a:spcBef>
                <a:spcPct val="20000"/>
              </a:spcBef>
              <a:buFont typeface="Arial" pitchFamily="34" charset="0"/>
              <a:buChar char="•"/>
              <a:defRPr/>
            </a:pPr>
            <a:r>
              <a:rPr lang="en-GB" sz="2200" dirty="0" smtClean="0"/>
              <a:t>The tone of the poem</a:t>
            </a:r>
          </a:p>
          <a:p>
            <a:pPr marL="342900" lvl="0" indent="-342900">
              <a:spcBef>
                <a:spcPct val="20000"/>
              </a:spcBef>
              <a:buFont typeface="Arial" pitchFamily="34" charset="0"/>
              <a:buChar char="•"/>
              <a:defRPr/>
            </a:pPr>
            <a:r>
              <a:rPr lang="en-GB" sz="2200" dirty="0" smtClean="0"/>
              <a:t>The meaning of the poem</a:t>
            </a:r>
          </a:p>
          <a:p>
            <a:pPr marL="342900" lvl="0" indent="-342900">
              <a:spcBef>
                <a:spcPct val="20000"/>
              </a:spcBef>
              <a:buFont typeface="Arial" pitchFamily="34" charset="0"/>
              <a:buChar char="•"/>
              <a:defRPr/>
            </a:pPr>
            <a:r>
              <a:rPr lang="en-GB" sz="2200" dirty="0" smtClean="0"/>
              <a:t>The techniques used in the </a:t>
            </a:r>
            <a:r>
              <a:rPr lang="en-GB" sz="2200" dirty="0" smtClean="0"/>
              <a:t>poem</a:t>
            </a:r>
            <a:endParaRPr lang="en-GB" sz="22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74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1" cy="5847755"/>
          </a:xfrm>
          <a:prstGeom prst="rect">
            <a:avLst/>
          </a:prstGeom>
          <a:noFill/>
        </p:spPr>
        <p:txBody>
          <a:bodyPr wrap="square" rtlCol="0">
            <a:spAutoFit/>
          </a:bodyPr>
          <a:lstStyle/>
          <a:p>
            <a:r>
              <a:rPr lang="en-GB" sz="2200" dirty="0"/>
              <a:t>This poem is a </a:t>
            </a:r>
            <a:r>
              <a:rPr lang="en-GB" sz="2200" b="1" dirty="0"/>
              <a:t>dramatic monologue</a:t>
            </a:r>
            <a:r>
              <a:rPr lang="en-GB" sz="2200" dirty="0"/>
              <a:t>. A dramatic monologue is a piece of verse that gives the speaker a voice to EXPRESS his / her feelings to a </a:t>
            </a:r>
            <a:r>
              <a:rPr lang="en-GB" sz="2200" u="sng" dirty="0"/>
              <a:t>silent audience</a:t>
            </a:r>
            <a:r>
              <a:rPr lang="en-GB" sz="2200" dirty="0"/>
              <a:t>. </a:t>
            </a:r>
            <a:endParaRPr lang="en-GB" sz="2200" b="1" dirty="0"/>
          </a:p>
          <a:p>
            <a:r>
              <a:rPr lang="en-GB" sz="2200" dirty="0"/>
              <a:t> </a:t>
            </a:r>
            <a:endParaRPr lang="en-GB" sz="2200" b="1" dirty="0"/>
          </a:p>
          <a:p>
            <a:r>
              <a:rPr lang="en-GB" sz="2200" dirty="0" smtClean="0"/>
              <a:t>In the case of ‘Medusa’, Carol Ann Duffy is giving a voice to Medusa.  </a:t>
            </a:r>
          </a:p>
          <a:p>
            <a:r>
              <a:rPr lang="en-GB" sz="2200" dirty="0" smtClean="0"/>
              <a:t> </a:t>
            </a:r>
            <a:r>
              <a:rPr lang="en-GB" sz="2200" dirty="0" smtClean="0"/>
              <a:t>In this poem, Medusa expresses her bitter feelings about becoming old and, in a sense, unwanted. She is directing the poem </a:t>
            </a:r>
            <a:r>
              <a:rPr lang="en-GB" sz="2200" b="1" dirty="0" smtClean="0"/>
              <a:t>to her husband</a:t>
            </a:r>
            <a:r>
              <a:rPr lang="en-GB" sz="2200" dirty="0" smtClean="0"/>
              <a:t>, her Greek God.</a:t>
            </a:r>
          </a:p>
          <a:p>
            <a:endParaRPr lang="en-GB" sz="2200" dirty="0" smtClean="0"/>
          </a:p>
          <a:p>
            <a:endParaRPr lang="en-GB" sz="2200" dirty="0" smtClean="0"/>
          </a:p>
          <a:p>
            <a:pPr>
              <a:buFont typeface="Arial" pitchFamily="34" charset="0"/>
              <a:buChar char="•"/>
            </a:pPr>
            <a:r>
              <a:rPr lang="en-GB" sz="2200" dirty="0" smtClean="0"/>
              <a:t> </a:t>
            </a:r>
            <a:r>
              <a:rPr lang="en-GB" sz="2200" b="1" dirty="0" smtClean="0"/>
              <a:t>free verse </a:t>
            </a:r>
            <a:r>
              <a:rPr lang="en-GB" sz="2200" dirty="0" smtClean="0"/>
              <a:t>(lines and verses of varying lengths and compositions, often with no consistent rhyme scheme) – structured around Medusa’s transformation and the scale of the things she turns to stone (bee -&gt; dragon -&gt; her husband)</a:t>
            </a:r>
          </a:p>
          <a:p>
            <a:pPr>
              <a:buFont typeface="Arial" pitchFamily="34" charset="0"/>
              <a:buChar char="•"/>
            </a:pPr>
            <a:r>
              <a:rPr lang="en-GB" sz="2200" dirty="0" smtClean="0"/>
              <a:t> </a:t>
            </a:r>
            <a:r>
              <a:rPr lang="en-GB" sz="2200" dirty="0" smtClean="0"/>
              <a:t>despite the free verse, the </a:t>
            </a:r>
            <a:r>
              <a:rPr lang="en-GB" sz="2200" b="1" dirty="0" smtClean="0"/>
              <a:t>stanzas are of equal length </a:t>
            </a:r>
            <a:r>
              <a:rPr lang="en-GB" sz="2200" dirty="0" smtClean="0"/>
              <a:t>until the last one – a single line stanza to underline it and create a sense of menace and ambiguity</a:t>
            </a:r>
            <a:endParaRPr lang="en-GB" sz="2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712968" cy="6247864"/>
          </a:xfrm>
          <a:prstGeom prst="rect">
            <a:avLst/>
          </a:prstGeom>
          <a:noFill/>
        </p:spPr>
        <p:txBody>
          <a:bodyPr wrap="square" rtlCol="0">
            <a:spAutoFit/>
          </a:bodyPr>
          <a:lstStyle/>
          <a:p>
            <a:r>
              <a:rPr lang="en-GB" sz="2500" b="1" dirty="0" smtClean="0"/>
              <a:t>Find an </a:t>
            </a:r>
            <a:r>
              <a:rPr lang="en-GB" sz="2500" b="1" dirty="0" smtClean="0">
                <a:solidFill>
                  <a:srgbClr val="FF0000"/>
                </a:solidFill>
              </a:rPr>
              <a:t>example of each </a:t>
            </a:r>
            <a:r>
              <a:rPr lang="en-GB" sz="2500" b="1" dirty="0" smtClean="0"/>
              <a:t>of the following in the poem. What is the </a:t>
            </a:r>
            <a:r>
              <a:rPr lang="en-GB" sz="2500" b="1" dirty="0" smtClean="0">
                <a:solidFill>
                  <a:srgbClr val="FF0000"/>
                </a:solidFill>
              </a:rPr>
              <a:t>purpose and effect</a:t>
            </a:r>
            <a:r>
              <a:rPr lang="en-GB" sz="2500" b="1" dirty="0" smtClean="0"/>
              <a:t> of each?</a:t>
            </a:r>
          </a:p>
          <a:p>
            <a:endParaRPr lang="en-GB" sz="2500" b="1" dirty="0"/>
          </a:p>
          <a:p>
            <a:pPr>
              <a:buFont typeface="Arial" pitchFamily="34" charset="0"/>
              <a:buChar char="•"/>
            </a:pPr>
            <a:r>
              <a:rPr lang="en-GB" sz="2500" b="1" dirty="0" smtClean="0"/>
              <a:t> </a:t>
            </a:r>
            <a:r>
              <a:rPr lang="en-GB" sz="3000" b="1" dirty="0" smtClean="0"/>
              <a:t>alliteration</a:t>
            </a:r>
          </a:p>
          <a:p>
            <a:pPr>
              <a:buFont typeface="Arial" pitchFamily="34" charset="0"/>
              <a:buChar char="•"/>
            </a:pPr>
            <a:r>
              <a:rPr lang="en-GB" sz="3000" b="1" dirty="0"/>
              <a:t> </a:t>
            </a:r>
            <a:r>
              <a:rPr lang="en-GB" sz="3000" b="1" dirty="0" smtClean="0"/>
              <a:t>assonance</a:t>
            </a:r>
          </a:p>
          <a:p>
            <a:pPr>
              <a:buFont typeface="Arial" pitchFamily="34" charset="0"/>
              <a:buChar char="•"/>
            </a:pPr>
            <a:r>
              <a:rPr lang="en-GB" sz="3000" b="1" dirty="0"/>
              <a:t> </a:t>
            </a:r>
            <a:r>
              <a:rPr lang="en-GB" sz="3000" b="1" dirty="0" smtClean="0"/>
              <a:t>metaphor</a:t>
            </a:r>
          </a:p>
          <a:p>
            <a:pPr>
              <a:buFont typeface="Arial" pitchFamily="34" charset="0"/>
              <a:buChar char="•"/>
            </a:pPr>
            <a:r>
              <a:rPr lang="en-GB" sz="3000" b="1" dirty="0" smtClean="0"/>
              <a:t> </a:t>
            </a:r>
            <a:r>
              <a:rPr lang="en-GB" sz="3000" b="1" dirty="0" smtClean="0"/>
              <a:t>verbs </a:t>
            </a:r>
          </a:p>
          <a:p>
            <a:pPr>
              <a:buFont typeface="Arial" pitchFamily="34" charset="0"/>
              <a:buChar char="•"/>
            </a:pPr>
            <a:r>
              <a:rPr lang="en-GB" sz="3000" b="1" dirty="0" smtClean="0"/>
              <a:t> </a:t>
            </a:r>
            <a:r>
              <a:rPr lang="en-GB" sz="3000" b="1" dirty="0" smtClean="0"/>
              <a:t>repetition</a:t>
            </a:r>
          </a:p>
          <a:p>
            <a:pPr>
              <a:buFont typeface="Arial" pitchFamily="34" charset="0"/>
              <a:buChar char="•"/>
            </a:pPr>
            <a:r>
              <a:rPr lang="en-GB" sz="3000" b="1" dirty="0" smtClean="0"/>
              <a:t> </a:t>
            </a:r>
            <a:r>
              <a:rPr lang="en-GB" sz="3000" b="1" dirty="0" smtClean="0"/>
              <a:t>questions </a:t>
            </a:r>
          </a:p>
          <a:p>
            <a:pPr>
              <a:buFont typeface="Arial" pitchFamily="34" charset="0"/>
              <a:buChar char="•"/>
            </a:pPr>
            <a:r>
              <a:rPr lang="en-GB" sz="3000" b="1" dirty="0" smtClean="0"/>
              <a:t> </a:t>
            </a:r>
            <a:r>
              <a:rPr lang="en-GB" sz="3000" b="1" dirty="0" smtClean="0"/>
              <a:t>imperative sentences</a:t>
            </a:r>
          </a:p>
          <a:p>
            <a:pPr>
              <a:buFont typeface="Arial" pitchFamily="34" charset="0"/>
              <a:buChar char="•"/>
            </a:pPr>
            <a:r>
              <a:rPr lang="en-GB" sz="3000" b="1" dirty="0" smtClean="0"/>
              <a:t> </a:t>
            </a:r>
            <a:r>
              <a:rPr lang="en-GB" sz="3000" b="1" dirty="0" smtClean="0"/>
              <a:t>pleasant images</a:t>
            </a:r>
          </a:p>
          <a:p>
            <a:pPr>
              <a:buFont typeface="Arial" pitchFamily="34" charset="0"/>
              <a:buChar char="•"/>
            </a:pPr>
            <a:r>
              <a:rPr lang="en-GB" sz="3000" b="1" dirty="0" smtClean="0"/>
              <a:t> </a:t>
            </a:r>
            <a:r>
              <a:rPr lang="en-GB" sz="3000" b="1" dirty="0" smtClean="0"/>
              <a:t>ugly images</a:t>
            </a:r>
          </a:p>
          <a:p>
            <a:pPr>
              <a:buFont typeface="Arial" pitchFamily="34" charset="0"/>
              <a:buChar char="•"/>
            </a:pPr>
            <a:r>
              <a:rPr lang="en-GB" sz="3000" b="1" dirty="0" smtClean="0"/>
              <a:t> </a:t>
            </a:r>
            <a:r>
              <a:rPr lang="en-GB" sz="3000" b="1" dirty="0" smtClean="0"/>
              <a:t>one line stanza</a:t>
            </a:r>
          </a:p>
          <a:p>
            <a:endParaRPr lang="en-GB" sz="2500" b="1" dirty="0"/>
          </a:p>
        </p:txBody>
      </p:sp>
      <p:pic>
        <p:nvPicPr>
          <p:cNvPr id="1026" name="Picture 2" descr="footprints_cefa_02"/>
          <p:cNvPicPr>
            <a:picLocks noChangeAspect="1" noChangeArrowheads="1"/>
          </p:cNvPicPr>
          <p:nvPr/>
        </p:nvPicPr>
        <p:blipFill>
          <a:blip r:embed="rId2" cstate="print"/>
          <a:srcRect/>
          <a:stretch>
            <a:fillRect/>
          </a:stretch>
        </p:blipFill>
        <p:spPr bwMode="auto">
          <a:xfrm rot="20991917">
            <a:off x="4754360" y="3440477"/>
            <a:ext cx="3543300" cy="156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772816"/>
            <a:ext cx="6120680" cy="2062103"/>
          </a:xfrm>
          <a:prstGeom prst="rect">
            <a:avLst/>
          </a:prstGeom>
          <a:noFill/>
        </p:spPr>
        <p:txBody>
          <a:bodyPr wrap="square" rtlCol="0">
            <a:spAutoFit/>
          </a:bodyPr>
          <a:lstStyle/>
          <a:p>
            <a:r>
              <a:rPr lang="en-GB" sz="2200" dirty="0" smtClean="0">
                <a:solidFill>
                  <a:srgbClr val="C00000"/>
                </a:solidFill>
              </a:rPr>
              <a:t>A suspicion, a doubt, a jealousy</a:t>
            </a:r>
          </a:p>
          <a:p>
            <a:r>
              <a:rPr lang="en-GB" sz="2200" dirty="0" smtClean="0">
                <a:solidFill>
                  <a:srgbClr val="C00000"/>
                </a:solidFill>
              </a:rPr>
              <a:t>grew in my mind,</a:t>
            </a:r>
          </a:p>
          <a:p>
            <a:r>
              <a:rPr lang="en-GB" sz="2200" u="sng" dirty="0" smtClean="0">
                <a:solidFill>
                  <a:srgbClr val="C00000"/>
                </a:solidFill>
              </a:rPr>
              <a:t>which turned the </a:t>
            </a:r>
            <a:r>
              <a:rPr lang="en-GB" sz="2200" b="1" u="sng" dirty="0" smtClean="0">
                <a:solidFill>
                  <a:srgbClr val="C00000"/>
                </a:solidFill>
              </a:rPr>
              <a:t>h</a:t>
            </a:r>
            <a:r>
              <a:rPr lang="en-GB" sz="2200" u="sng" dirty="0" smtClean="0">
                <a:solidFill>
                  <a:srgbClr val="C00000"/>
                </a:solidFill>
              </a:rPr>
              <a:t>airs on my </a:t>
            </a:r>
            <a:r>
              <a:rPr lang="en-GB" sz="2200" b="1" u="sng" dirty="0" smtClean="0">
                <a:solidFill>
                  <a:srgbClr val="C00000"/>
                </a:solidFill>
              </a:rPr>
              <a:t>h</a:t>
            </a:r>
            <a:r>
              <a:rPr lang="en-GB" sz="2200" u="sng" dirty="0" smtClean="0">
                <a:solidFill>
                  <a:srgbClr val="C00000"/>
                </a:solidFill>
              </a:rPr>
              <a:t>ead to filthy </a:t>
            </a:r>
            <a:r>
              <a:rPr lang="en-GB" sz="2200" b="1" u="sng" dirty="0" smtClean="0">
                <a:solidFill>
                  <a:srgbClr val="C00000"/>
                </a:solidFill>
              </a:rPr>
              <a:t>s</a:t>
            </a:r>
            <a:r>
              <a:rPr lang="en-GB" sz="2200" u="sng" dirty="0" smtClean="0">
                <a:solidFill>
                  <a:srgbClr val="C00000"/>
                </a:solidFill>
              </a:rPr>
              <a:t>nakes</a:t>
            </a:r>
            <a:r>
              <a:rPr lang="en-GB" sz="2200" dirty="0" smtClean="0">
                <a:solidFill>
                  <a:srgbClr val="C00000"/>
                </a:solidFill>
              </a:rPr>
              <a:t>,</a:t>
            </a:r>
          </a:p>
          <a:p>
            <a:r>
              <a:rPr lang="en-GB" sz="2200" dirty="0" smtClean="0">
                <a:solidFill>
                  <a:srgbClr val="C00000"/>
                </a:solidFill>
              </a:rPr>
              <a:t>as </a:t>
            </a:r>
            <a:r>
              <a:rPr lang="en-GB" sz="2200" b="1" dirty="0" smtClean="0">
                <a:solidFill>
                  <a:srgbClr val="C00000"/>
                </a:solidFill>
              </a:rPr>
              <a:t>th</a:t>
            </a:r>
            <a:r>
              <a:rPr lang="en-GB" sz="2200" dirty="0" smtClean="0">
                <a:solidFill>
                  <a:srgbClr val="C00000"/>
                </a:solidFill>
              </a:rPr>
              <a:t>ough my </a:t>
            </a:r>
            <a:r>
              <a:rPr lang="en-GB" sz="2200" b="1" dirty="0" smtClean="0">
                <a:solidFill>
                  <a:srgbClr val="C00000"/>
                </a:solidFill>
              </a:rPr>
              <a:t>th</a:t>
            </a:r>
            <a:r>
              <a:rPr lang="en-GB" sz="2200" dirty="0" smtClean="0">
                <a:solidFill>
                  <a:srgbClr val="C00000"/>
                </a:solidFill>
              </a:rPr>
              <a:t>oughts</a:t>
            </a:r>
          </a:p>
          <a:p>
            <a:r>
              <a:rPr lang="en-GB" sz="2200" dirty="0" smtClean="0">
                <a:solidFill>
                  <a:srgbClr val="C00000"/>
                </a:solidFill>
              </a:rPr>
              <a:t>hi</a:t>
            </a:r>
            <a:r>
              <a:rPr lang="en-GB" sz="2200" b="1" dirty="0" smtClean="0">
                <a:solidFill>
                  <a:srgbClr val="C00000"/>
                </a:solidFill>
              </a:rPr>
              <a:t>ss</a:t>
            </a:r>
            <a:r>
              <a:rPr lang="en-GB" sz="2200" dirty="0" smtClean="0">
                <a:solidFill>
                  <a:srgbClr val="C00000"/>
                </a:solidFill>
              </a:rPr>
              <a:t>ed and </a:t>
            </a:r>
            <a:r>
              <a:rPr lang="en-GB" sz="2200" b="1" dirty="0" smtClean="0">
                <a:solidFill>
                  <a:srgbClr val="C00000"/>
                </a:solidFill>
              </a:rPr>
              <a:t>s</a:t>
            </a:r>
            <a:r>
              <a:rPr lang="en-GB" sz="2200" dirty="0" smtClean="0">
                <a:solidFill>
                  <a:srgbClr val="C00000"/>
                </a:solidFill>
              </a:rPr>
              <a:t>pat on my </a:t>
            </a:r>
            <a:r>
              <a:rPr lang="en-GB" sz="2200" b="1" dirty="0" smtClean="0">
                <a:solidFill>
                  <a:srgbClr val="C00000"/>
                </a:solidFill>
              </a:rPr>
              <a:t>s</a:t>
            </a:r>
            <a:r>
              <a:rPr lang="en-GB" sz="2200" dirty="0" smtClean="0">
                <a:solidFill>
                  <a:srgbClr val="C00000"/>
                </a:solidFill>
              </a:rPr>
              <a:t>calp</a:t>
            </a:r>
            <a:r>
              <a:rPr lang="en-GB" sz="2200" dirty="0" smtClean="0">
                <a:solidFill>
                  <a:srgbClr val="C00000"/>
                </a:solidFill>
              </a:rPr>
              <a:t>.</a:t>
            </a:r>
            <a:endParaRPr lang="en-GB" sz="2200" dirty="0" smtClean="0"/>
          </a:p>
          <a:p>
            <a:endParaRPr lang="en-GB" dirty="0"/>
          </a:p>
        </p:txBody>
      </p:sp>
      <p:cxnSp>
        <p:nvCxnSpPr>
          <p:cNvPr id="4" name="Straight Connector 3"/>
          <p:cNvCxnSpPr/>
          <p:nvPr/>
        </p:nvCxnSpPr>
        <p:spPr>
          <a:xfrm flipV="1">
            <a:off x="3995936" y="1268760"/>
            <a:ext cx="1584176"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0112" y="332656"/>
            <a:ext cx="2808312" cy="1477328"/>
          </a:xfrm>
          <a:prstGeom prst="rect">
            <a:avLst/>
          </a:prstGeom>
          <a:noFill/>
        </p:spPr>
        <p:txBody>
          <a:bodyPr wrap="square" rtlCol="0">
            <a:spAutoFit/>
          </a:bodyPr>
          <a:lstStyle/>
          <a:p>
            <a:r>
              <a:rPr lang="en-GB" dirty="0" smtClean="0"/>
              <a:t>A group of three: builds up rhythm; shows gradual progression of emotions and sets the tone for the poem</a:t>
            </a:r>
            <a:endParaRPr lang="en-GB" dirty="0"/>
          </a:p>
        </p:txBody>
      </p:sp>
      <p:sp>
        <p:nvSpPr>
          <p:cNvPr id="6" name="TextBox 5"/>
          <p:cNvSpPr txBox="1"/>
          <p:nvPr/>
        </p:nvSpPr>
        <p:spPr>
          <a:xfrm>
            <a:off x="6660232" y="3140968"/>
            <a:ext cx="2304256" cy="923330"/>
          </a:xfrm>
          <a:prstGeom prst="rect">
            <a:avLst/>
          </a:prstGeom>
          <a:noFill/>
        </p:spPr>
        <p:txBody>
          <a:bodyPr wrap="square" rtlCol="0">
            <a:spAutoFit/>
          </a:bodyPr>
          <a:lstStyle/>
          <a:p>
            <a:r>
              <a:rPr lang="en-GB" dirty="0" smtClean="0"/>
              <a:t>Length of line symbolises the snakes on her head</a:t>
            </a:r>
            <a:endParaRPr lang="en-GB" dirty="0"/>
          </a:p>
        </p:txBody>
      </p:sp>
      <p:cxnSp>
        <p:nvCxnSpPr>
          <p:cNvPr id="8" name="Straight Connector 7"/>
          <p:cNvCxnSpPr>
            <a:stCxn id="6" idx="0"/>
          </p:cNvCxnSpPr>
          <p:nvPr/>
        </p:nvCxnSpPr>
        <p:spPr>
          <a:xfrm flipH="1" flipV="1">
            <a:off x="7164288" y="2852936"/>
            <a:ext cx="648072"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rot="19831997">
            <a:off x="1392534" y="3199815"/>
            <a:ext cx="409680" cy="64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107504" y="3933056"/>
            <a:ext cx="2952328" cy="1754326"/>
          </a:xfrm>
          <a:prstGeom prst="rect">
            <a:avLst/>
          </a:prstGeom>
          <a:noFill/>
        </p:spPr>
        <p:txBody>
          <a:bodyPr wrap="square" rtlCol="0">
            <a:spAutoFit/>
          </a:bodyPr>
          <a:lstStyle/>
          <a:p>
            <a:r>
              <a:rPr lang="en-GB" dirty="0" smtClean="0"/>
              <a:t>Alliteration and sibilance used to suggest the sound of the snakes; also hard sounds emphasised to represent her anger – her thoughts are becoming something real</a:t>
            </a:r>
            <a:endParaRPr lang="en-GB" dirty="0"/>
          </a:p>
        </p:txBody>
      </p:sp>
      <p:sp>
        <p:nvSpPr>
          <p:cNvPr id="11" name="TextBox 10"/>
          <p:cNvSpPr txBox="1"/>
          <p:nvPr/>
        </p:nvSpPr>
        <p:spPr>
          <a:xfrm>
            <a:off x="3491880" y="5661248"/>
            <a:ext cx="5184576" cy="707886"/>
          </a:xfrm>
          <a:prstGeom prst="rect">
            <a:avLst/>
          </a:prstGeom>
          <a:noFill/>
          <a:ln>
            <a:solidFill>
              <a:schemeClr val="tx1"/>
            </a:solidFill>
          </a:ln>
        </p:spPr>
        <p:txBody>
          <a:bodyPr wrap="square" rtlCol="0">
            <a:spAutoFit/>
          </a:bodyPr>
          <a:lstStyle/>
          <a:p>
            <a:pPr lvl="0"/>
            <a:r>
              <a:rPr lang="en-GB" sz="2000" b="1" dirty="0" smtClean="0"/>
              <a:t>What can we infer about the </a:t>
            </a:r>
            <a:r>
              <a:rPr lang="en-GB" sz="2000" b="1" dirty="0" smtClean="0"/>
              <a:t>speaker</a:t>
            </a:r>
            <a:r>
              <a:rPr lang="en-GB" sz="2000" b="1" dirty="0" smtClean="0"/>
              <a:t> </a:t>
            </a:r>
            <a:r>
              <a:rPr lang="en-GB" sz="2000" b="1" dirty="0" smtClean="0"/>
              <a:t>from this opening stanza? </a:t>
            </a:r>
            <a:endParaRPr lang="en-GB" sz="20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772816"/>
            <a:ext cx="6120680" cy="2123658"/>
          </a:xfrm>
          <a:prstGeom prst="rect">
            <a:avLst/>
          </a:prstGeom>
          <a:noFill/>
        </p:spPr>
        <p:txBody>
          <a:bodyPr wrap="square" rtlCol="0">
            <a:spAutoFit/>
          </a:bodyPr>
          <a:lstStyle/>
          <a:p>
            <a:r>
              <a:rPr lang="en-GB" sz="2200" dirty="0" smtClean="0">
                <a:solidFill>
                  <a:srgbClr val="C00000"/>
                </a:solidFill>
              </a:rPr>
              <a:t>My bride’s breath </a:t>
            </a:r>
            <a:r>
              <a:rPr lang="en-GB" sz="2200" b="1" dirty="0" smtClean="0">
                <a:solidFill>
                  <a:srgbClr val="C00000"/>
                </a:solidFill>
              </a:rPr>
              <a:t>soured</a:t>
            </a:r>
            <a:r>
              <a:rPr lang="en-GB" sz="2200" dirty="0" smtClean="0">
                <a:solidFill>
                  <a:srgbClr val="C00000"/>
                </a:solidFill>
              </a:rPr>
              <a:t>, </a:t>
            </a:r>
            <a:r>
              <a:rPr lang="en-GB" sz="2200" b="1" dirty="0" smtClean="0">
                <a:solidFill>
                  <a:srgbClr val="C00000"/>
                </a:solidFill>
              </a:rPr>
              <a:t>s</a:t>
            </a:r>
            <a:r>
              <a:rPr lang="en-GB" sz="2200" dirty="0" smtClean="0">
                <a:solidFill>
                  <a:srgbClr val="C00000"/>
                </a:solidFill>
              </a:rPr>
              <a:t>tank</a:t>
            </a:r>
          </a:p>
          <a:p>
            <a:r>
              <a:rPr lang="en-GB" sz="2200" dirty="0" smtClean="0">
                <a:solidFill>
                  <a:srgbClr val="C00000"/>
                </a:solidFill>
              </a:rPr>
              <a:t>in the </a:t>
            </a:r>
            <a:r>
              <a:rPr lang="en-GB" sz="2200" b="1" dirty="0" smtClean="0">
                <a:solidFill>
                  <a:srgbClr val="C00000"/>
                </a:solidFill>
              </a:rPr>
              <a:t>grey</a:t>
            </a:r>
            <a:r>
              <a:rPr lang="en-GB" sz="2200" dirty="0" smtClean="0">
                <a:solidFill>
                  <a:srgbClr val="C00000"/>
                </a:solidFill>
              </a:rPr>
              <a:t> bags of my lungs.</a:t>
            </a:r>
          </a:p>
          <a:p>
            <a:r>
              <a:rPr lang="en-GB" sz="2200" dirty="0" smtClean="0">
                <a:solidFill>
                  <a:srgbClr val="C00000"/>
                </a:solidFill>
              </a:rPr>
              <a:t>I’m foul mouthed now, foul </a:t>
            </a:r>
            <a:r>
              <a:rPr lang="en-GB" sz="2200" u="sng" dirty="0" smtClean="0">
                <a:solidFill>
                  <a:srgbClr val="C00000"/>
                </a:solidFill>
              </a:rPr>
              <a:t>tongued</a:t>
            </a:r>
            <a:r>
              <a:rPr lang="en-GB" sz="2200" dirty="0" smtClean="0">
                <a:solidFill>
                  <a:srgbClr val="C00000"/>
                </a:solidFill>
              </a:rPr>
              <a:t>,</a:t>
            </a:r>
          </a:p>
          <a:p>
            <a:r>
              <a:rPr lang="en-GB" sz="2200" dirty="0" smtClean="0">
                <a:solidFill>
                  <a:srgbClr val="C00000"/>
                </a:solidFill>
              </a:rPr>
              <a:t>yellow </a:t>
            </a:r>
            <a:r>
              <a:rPr lang="en-GB" sz="2200" u="sng" dirty="0" smtClean="0">
                <a:solidFill>
                  <a:srgbClr val="C00000"/>
                </a:solidFill>
              </a:rPr>
              <a:t>fanged</a:t>
            </a:r>
            <a:r>
              <a:rPr lang="en-GB" sz="2200" dirty="0" smtClean="0">
                <a:solidFill>
                  <a:srgbClr val="C00000"/>
                </a:solidFill>
              </a:rPr>
              <a:t>.</a:t>
            </a:r>
          </a:p>
          <a:p>
            <a:r>
              <a:rPr lang="en-GB" sz="2200" dirty="0" smtClean="0">
                <a:solidFill>
                  <a:srgbClr val="C00000"/>
                </a:solidFill>
              </a:rPr>
              <a:t>There are </a:t>
            </a:r>
            <a:r>
              <a:rPr lang="en-GB" sz="2200" b="1" dirty="0" smtClean="0">
                <a:solidFill>
                  <a:srgbClr val="C00000"/>
                </a:solidFill>
              </a:rPr>
              <a:t>bullet tears </a:t>
            </a:r>
            <a:r>
              <a:rPr lang="en-GB" sz="2200" dirty="0" smtClean="0">
                <a:solidFill>
                  <a:srgbClr val="C00000"/>
                </a:solidFill>
              </a:rPr>
              <a:t>in my eyes.</a:t>
            </a:r>
          </a:p>
          <a:p>
            <a:r>
              <a:rPr lang="en-GB" sz="2200" dirty="0" smtClean="0">
                <a:solidFill>
                  <a:srgbClr val="C00000"/>
                </a:solidFill>
              </a:rPr>
              <a:t>Are you terrified</a:t>
            </a:r>
            <a:r>
              <a:rPr lang="en-GB" sz="2200" dirty="0" smtClean="0">
                <a:solidFill>
                  <a:srgbClr val="C00000"/>
                </a:solidFill>
              </a:rPr>
              <a:t>?</a:t>
            </a:r>
            <a:endParaRPr lang="en-GB" dirty="0"/>
          </a:p>
        </p:txBody>
      </p:sp>
      <p:sp>
        <p:nvSpPr>
          <p:cNvPr id="3" name="TextBox 2"/>
          <p:cNvSpPr txBox="1"/>
          <p:nvPr/>
        </p:nvSpPr>
        <p:spPr>
          <a:xfrm>
            <a:off x="5076056" y="548680"/>
            <a:ext cx="3528392" cy="369332"/>
          </a:xfrm>
          <a:prstGeom prst="rect">
            <a:avLst/>
          </a:prstGeom>
          <a:noFill/>
        </p:spPr>
        <p:txBody>
          <a:bodyPr wrap="square" rtlCol="0">
            <a:spAutoFit/>
          </a:bodyPr>
          <a:lstStyle/>
          <a:p>
            <a:r>
              <a:rPr lang="en-GB" dirty="0" smtClean="0"/>
              <a:t>Images of old age? </a:t>
            </a:r>
            <a:endParaRPr lang="en-GB" dirty="0"/>
          </a:p>
        </p:txBody>
      </p:sp>
      <p:cxnSp>
        <p:nvCxnSpPr>
          <p:cNvPr id="5" name="Straight Connector 4"/>
          <p:cNvCxnSpPr/>
          <p:nvPr/>
        </p:nvCxnSpPr>
        <p:spPr>
          <a:xfrm flipV="1">
            <a:off x="4139952" y="980728"/>
            <a:ext cx="1296144"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915816" y="980728"/>
            <a:ext cx="252028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08104" y="1484784"/>
            <a:ext cx="3096344" cy="369332"/>
          </a:xfrm>
          <a:prstGeom prst="rect">
            <a:avLst/>
          </a:prstGeom>
          <a:noFill/>
        </p:spPr>
        <p:txBody>
          <a:bodyPr wrap="square" rtlCol="0">
            <a:spAutoFit/>
          </a:bodyPr>
          <a:lstStyle/>
          <a:p>
            <a:r>
              <a:rPr lang="en-GB" dirty="0" smtClean="0"/>
              <a:t>More sibilance</a:t>
            </a:r>
            <a:endParaRPr lang="en-GB" dirty="0"/>
          </a:p>
        </p:txBody>
      </p:sp>
      <p:sp>
        <p:nvSpPr>
          <p:cNvPr id="9" name="TextBox 8"/>
          <p:cNvSpPr txBox="1"/>
          <p:nvPr/>
        </p:nvSpPr>
        <p:spPr>
          <a:xfrm>
            <a:off x="4139952" y="4437112"/>
            <a:ext cx="4824536" cy="923330"/>
          </a:xfrm>
          <a:prstGeom prst="rect">
            <a:avLst/>
          </a:prstGeom>
          <a:noFill/>
          <a:ln>
            <a:solidFill>
              <a:schemeClr val="tx1"/>
            </a:solidFill>
          </a:ln>
        </p:spPr>
        <p:txBody>
          <a:bodyPr wrap="square" rtlCol="0">
            <a:spAutoFit/>
          </a:bodyPr>
          <a:lstStyle/>
          <a:p>
            <a:pPr lvl="0"/>
            <a:r>
              <a:rPr lang="en-GB" b="1" dirty="0" smtClean="0"/>
              <a:t>How do ‘sour’, ‘grey’ and ‘foul’ contrast with the more traditional image of a bride? What might this suggest about the speaker?</a:t>
            </a:r>
            <a:endParaRPr lang="en-GB" dirty="0"/>
          </a:p>
        </p:txBody>
      </p:sp>
      <p:sp>
        <p:nvSpPr>
          <p:cNvPr id="14" name="Text Box 9"/>
          <p:cNvSpPr txBox="1">
            <a:spLocks noChangeArrowheads="1"/>
          </p:cNvSpPr>
          <p:nvPr/>
        </p:nvSpPr>
        <p:spPr bwMode="auto">
          <a:xfrm>
            <a:off x="6156176" y="2060848"/>
            <a:ext cx="2808312" cy="646331"/>
          </a:xfrm>
          <a:prstGeom prst="rect">
            <a:avLst/>
          </a:prstGeom>
          <a:noFill/>
          <a:ln w="9525">
            <a:solidFill>
              <a:schemeClr val="tx1"/>
            </a:solidFill>
            <a:miter lim="800000"/>
            <a:headEnd/>
            <a:tailEnd/>
          </a:ln>
        </p:spPr>
        <p:txBody>
          <a:bodyPr wrap="square">
            <a:spAutoFit/>
          </a:bodyPr>
          <a:lstStyle/>
          <a:p>
            <a:r>
              <a:rPr lang="en-GB" b="1" dirty="0"/>
              <a:t>What </a:t>
            </a:r>
            <a:r>
              <a:rPr lang="en-GB" b="1" dirty="0" smtClean="0"/>
              <a:t>two meanings are </a:t>
            </a:r>
            <a:r>
              <a:rPr lang="en-GB" b="1" dirty="0"/>
              <a:t>there for ‘</a:t>
            </a:r>
            <a:r>
              <a:rPr lang="en-GB" b="1" dirty="0" smtClean="0"/>
              <a:t>foul mouthed</a:t>
            </a:r>
            <a:r>
              <a:rPr lang="en-GB" b="1" dirty="0"/>
              <a:t>’?</a:t>
            </a:r>
          </a:p>
        </p:txBody>
      </p:sp>
      <p:sp>
        <p:nvSpPr>
          <p:cNvPr id="15" name="TextBox 14"/>
          <p:cNvSpPr txBox="1"/>
          <p:nvPr/>
        </p:nvSpPr>
        <p:spPr>
          <a:xfrm>
            <a:off x="179512" y="4005064"/>
            <a:ext cx="2483768" cy="1754326"/>
          </a:xfrm>
          <a:prstGeom prst="rect">
            <a:avLst/>
          </a:prstGeom>
          <a:noFill/>
        </p:spPr>
        <p:txBody>
          <a:bodyPr wrap="square" rtlCol="0">
            <a:spAutoFit/>
          </a:bodyPr>
          <a:lstStyle/>
          <a:p>
            <a:r>
              <a:rPr lang="en-GB" dirty="0" smtClean="0"/>
              <a:t>1. Bullets could represent war; danger; death; revenge</a:t>
            </a:r>
          </a:p>
          <a:p>
            <a:r>
              <a:rPr lang="en-GB" dirty="0" smtClean="0"/>
              <a:t>2. Her tears are literally turning to stone as they fall from her eyes</a:t>
            </a:r>
            <a:endParaRPr lang="en-GB" dirty="0"/>
          </a:p>
        </p:txBody>
      </p:sp>
      <p:cxnSp>
        <p:nvCxnSpPr>
          <p:cNvPr id="17" name="Straight Connector 16"/>
          <p:cNvCxnSpPr/>
          <p:nvPr/>
        </p:nvCxnSpPr>
        <p:spPr>
          <a:xfrm flipH="1">
            <a:off x="1259632" y="3429000"/>
            <a:ext cx="1512168"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59832" y="5733256"/>
            <a:ext cx="4320480" cy="646331"/>
          </a:xfrm>
          <a:prstGeom prst="rect">
            <a:avLst/>
          </a:prstGeom>
          <a:noFill/>
          <a:ln>
            <a:solidFill>
              <a:schemeClr val="tx1"/>
            </a:solidFill>
          </a:ln>
        </p:spPr>
        <p:txBody>
          <a:bodyPr wrap="square" rtlCol="0">
            <a:spAutoFit/>
          </a:bodyPr>
          <a:lstStyle/>
          <a:p>
            <a:pPr lvl="0"/>
            <a:r>
              <a:rPr lang="en-GB" b="1" dirty="0" smtClean="0"/>
              <a:t>Why should Medusa’s husband be terrified</a:t>
            </a:r>
            <a:r>
              <a:rPr lang="en-GB" b="1" dirty="0" smtClean="0"/>
              <a:t>?</a:t>
            </a:r>
            <a:endParaRPr lang="en-GB" dirty="0"/>
          </a:p>
        </p:txBody>
      </p:sp>
      <p:sp>
        <p:nvSpPr>
          <p:cNvPr id="19" name="TextBox 18"/>
          <p:cNvSpPr txBox="1"/>
          <p:nvPr/>
        </p:nvSpPr>
        <p:spPr>
          <a:xfrm>
            <a:off x="6012160" y="3140968"/>
            <a:ext cx="2592288" cy="923330"/>
          </a:xfrm>
          <a:prstGeom prst="rect">
            <a:avLst/>
          </a:prstGeom>
          <a:noFill/>
        </p:spPr>
        <p:txBody>
          <a:bodyPr wrap="square" rtlCol="0">
            <a:spAutoFit/>
          </a:bodyPr>
          <a:lstStyle/>
          <a:p>
            <a:r>
              <a:rPr lang="en-GB" dirty="0" smtClean="0"/>
              <a:t>‘tongued’ and ‘fanged’ also refer to the snakes in her hair</a:t>
            </a:r>
            <a:endParaRPr lang="en-GB" dirty="0"/>
          </a:p>
        </p:txBody>
      </p:sp>
      <p:cxnSp>
        <p:nvCxnSpPr>
          <p:cNvPr id="21" name="Straight Connector 20"/>
          <p:cNvCxnSpPr/>
          <p:nvPr/>
        </p:nvCxnSpPr>
        <p:spPr>
          <a:xfrm flipH="1" flipV="1">
            <a:off x="5436096" y="2780928"/>
            <a:ext cx="504056"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19872" y="2996952"/>
            <a:ext cx="2520280" cy="21602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1577</Words>
  <Application>Microsoft Office PowerPoint</Application>
  <PresentationFormat>On-screen Show (4:3)</PresentationFormat>
  <Paragraphs>242</Paragraphs>
  <Slides>21</Slides>
  <Notes>2</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Medusa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Discussion Time!</vt:lpstr>
      <vt:lpstr>Slide 19</vt:lpstr>
      <vt:lpstr>Slide 20</vt:lpstr>
      <vt:lpstr>Poetry VITALS…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Medusa</dc:title>
  <dc:creator>Vicki</dc:creator>
  <cp:lastModifiedBy>Vicki</cp:lastModifiedBy>
  <cp:revision>31</cp:revision>
  <dcterms:created xsi:type="dcterms:W3CDTF">2014-08-16T22:30:40Z</dcterms:created>
  <dcterms:modified xsi:type="dcterms:W3CDTF">2014-08-17T14:35:56Z</dcterms:modified>
</cp:coreProperties>
</file>