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83" r:id="rId3"/>
    <p:sldId id="28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2" r:id="rId13"/>
    <p:sldId id="312" r:id="rId14"/>
    <p:sldId id="290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60032"/>
    <a:srgbClr val="D0004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2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2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6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0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5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2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7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4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 userDrawn="1"/>
        </p:nvPicPr>
        <p:blipFill rotWithShape="1">
          <a:blip r:embed="rId14"/>
          <a:srcRect l="11203" t="60830" r="48363" b="28553"/>
          <a:stretch/>
        </p:blipFill>
        <p:spPr>
          <a:xfrm>
            <a:off x="237994" y="6176963"/>
            <a:ext cx="3504939" cy="517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2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3.xml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12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51.xml"/><Relationship Id="rId5" Type="http://schemas.openxmlformats.org/officeDocument/2006/relationships/slide" Target="slide3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27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Callout 7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Callout 8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5067300" y="1102843"/>
            <a:ext cx="37528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You need to know key micro-quotations from the whole text to support your answer</a:t>
            </a:r>
            <a:endParaRPr lang="en-GB" sz="21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152" t="61111" r="73816" b="28993"/>
          <a:stretch/>
        </p:blipFill>
        <p:spPr>
          <a:xfrm>
            <a:off x="2140560" y="2595282"/>
            <a:ext cx="4803165" cy="17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67170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65132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43338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‘_____ Macbeth--well he ______ that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‘too full o' the ­­­­­­­­­­­­____ of h­­­­_____ k______’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‘It is the b______ b_______ which informs/ Thus to my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am ____ to ____ what I have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____ they placed a f______ c_____’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‘It will have ______; they say, _____ will have 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‘Now does he f____ / His s____ m_____ sticking on his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h___s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my ___ /I throw my _____  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____ cries, 'H___,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e____h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!'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71368"/>
              </p:ext>
            </p:extLst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64772"/>
              </p:ext>
            </p:extLst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64924" y="2506382"/>
            <a:ext cx="1685108" cy="2239743"/>
            <a:chOff x="1974124" y="1058582"/>
            <a:chExt cx="1685108" cy="22397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45636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16094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4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40611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513536" y="405761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24612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3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58226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8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 rot="21306039">
            <a:off x="204888" y="1102920"/>
            <a:ext cx="1701509" cy="165882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Click revision focus by character or theme…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57325" y="3476625"/>
            <a:ext cx="2333625" cy="1826125"/>
            <a:chOff x="1457325" y="3476625"/>
            <a:chExt cx="2333625" cy="1826125"/>
          </a:xfrm>
        </p:grpSpPr>
        <p:pic>
          <p:nvPicPr>
            <p:cNvPr id="8" name="Picture 7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23845" t="51815" r="32868" b="5329"/>
            <a:stretch/>
          </p:blipFill>
          <p:spPr>
            <a:xfrm>
              <a:off x="1457325" y="3476625"/>
              <a:ext cx="2333625" cy="1647825"/>
            </a:xfrm>
            <a:prstGeom prst="rect">
              <a:avLst/>
            </a:prstGeom>
          </p:spPr>
        </p:pic>
        <p:pic>
          <p:nvPicPr>
            <p:cNvPr id="10" name="Picture 9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4"/>
            <a:srcRect l="10956" t="60764" r="63470" b="28819"/>
            <a:stretch/>
          </p:blipFill>
          <p:spPr>
            <a:xfrm>
              <a:off x="1589043" y="4798497"/>
              <a:ext cx="2201907" cy="504253"/>
            </a:xfrm>
            <a:prstGeom prst="rect">
              <a:avLst/>
            </a:prstGeom>
          </p:spPr>
        </p:pic>
      </p:grp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25637" t="3610" r="50986" b="52976"/>
          <a:stretch/>
        </p:blipFill>
        <p:spPr>
          <a:xfrm>
            <a:off x="1974124" y="1066296"/>
            <a:ext cx="1685108" cy="2232029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1152" t="61111" r="73816" b="28993"/>
          <a:stretch/>
        </p:blipFill>
        <p:spPr>
          <a:xfrm>
            <a:off x="2080235" y="1058582"/>
            <a:ext cx="1210658" cy="4481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16276" y="1058581"/>
            <a:ext cx="1838261" cy="2239744"/>
            <a:chOff x="3916276" y="1058581"/>
            <a:chExt cx="1838261" cy="2239744"/>
          </a:xfrm>
        </p:grpSpPr>
        <p:pic>
          <p:nvPicPr>
            <p:cNvPr id="2" name="Picture 1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8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905489" y="1236885"/>
            <a:ext cx="1885961" cy="2239740"/>
            <a:chOff x="5905489" y="1236885"/>
            <a:chExt cx="1885961" cy="2239740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66778" t="50823"/>
            <a:stretch/>
          </p:blipFill>
          <p:spPr>
            <a:xfrm>
              <a:off x="6000723" y="1236885"/>
              <a:ext cx="1790727" cy="20614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905489" y="17689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3" name="Picture 12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10"/>
            <a:srcRect l="11054" t="60764" r="73035" b="28993"/>
            <a:stretch/>
          </p:blipFill>
          <p:spPr>
            <a:xfrm>
              <a:off x="6000723" y="2922689"/>
              <a:ext cx="1530365" cy="55393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054715" y="3690168"/>
            <a:ext cx="1561381" cy="1612582"/>
            <a:chOff x="4054715" y="3690168"/>
            <a:chExt cx="1561381" cy="1612582"/>
          </a:xfrm>
        </p:grpSpPr>
        <p:pic>
          <p:nvPicPr>
            <p:cNvPr id="14" name="Picture 13">
              <a:hlinkClick r:id="rId11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75966" r="8251" b="90298"/>
            <a:stretch/>
          </p:blipFill>
          <p:spPr>
            <a:xfrm>
              <a:off x="4054715" y="36901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>
              <a:hlinkClick r:id="rId11" action="ppaction://hlinksldjump"/>
            </p:cNvPr>
            <p:cNvPicPr>
              <a:picLocks noChangeAspect="1"/>
            </p:cNvPicPr>
            <p:nvPr/>
          </p:nvPicPr>
          <p:blipFill rotWithShape="1">
            <a:blip r:embed="rId12"/>
            <a:srcRect l="11347" t="60764" r="72645" b="29166"/>
            <a:stretch/>
          </p:blipFill>
          <p:spPr>
            <a:xfrm>
              <a:off x="4054715" y="4756134"/>
              <a:ext cx="1545605" cy="54661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905489" y="3618467"/>
            <a:ext cx="1920380" cy="1899963"/>
            <a:chOff x="5905489" y="3618467"/>
            <a:chExt cx="1920380" cy="1899963"/>
          </a:xfrm>
        </p:grpSpPr>
        <p:pic>
          <p:nvPicPr>
            <p:cNvPr id="17" name="Picture 16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05489" y="3796768"/>
              <a:ext cx="1530365" cy="1721662"/>
            </a:xfrm>
            <a:prstGeom prst="rect">
              <a:avLst/>
            </a:prstGeom>
          </p:spPr>
        </p:pic>
        <p:pic>
          <p:nvPicPr>
            <p:cNvPr id="16" name="Picture 15">
              <a:hlinkClick r:id="rId13" action="ppaction://hlinksldjump"/>
            </p:cNvPr>
            <p:cNvPicPr>
              <a:picLocks noChangeAspect="1"/>
            </p:cNvPicPr>
            <p:nvPr/>
          </p:nvPicPr>
          <p:blipFill rotWithShape="1">
            <a:blip r:embed="rId15"/>
            <a:srcRect l="11542" t="60938" r="73817" b="28993"/>
            <a:stretch/>
          </p:blipFill>
          <p:spPr>
            <a:xfrm>
              <a:off x="6320887" y="36184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8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98639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9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34599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1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87807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33442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‘unsex me here’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thick my blood’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‘Stop up the access and passage to remorse’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‘Leave all the rest to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shame/ To wear a heart so white’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keep alone?’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innocent of the knowledge, dearest chuck’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hands ne’er be clean?’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‘Out, out, brief candle’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41527"/>
              </p:ext>
            </p:extLst>
          </p:nvPr>
        </p:nvGraphicFramePr>
        <p:xfrm>
          <a:off x="2415754" y="1173080"/>
          <a:ext cx="6096000" cy="44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‘____ me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‘make ____ my b_____’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‘Stop up the a_____ and p______ to r_______’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0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‘L_____ all the ____ to me’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s_____/ To wear a h____ so w_____’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‘Why do you k____ a_____?’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 of the k_______, dearest c_____’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‘What, will these ______ ne’er be c_____?’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‘___, ___, brief c____’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1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9476" y="1757081"/>
            <a:ext cx="1838261" cy="2239744"/>
            <a:chOff x="3916276" y="1058581"/>
            <a:chExt cx="1838261" cy="22397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2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425411" y="2269006"/>
            <a:ext cx="1838261" cy="2239744"/>
            <a:chOff x="3916276" y="1058581"/>
            <a:chExt cx="1838261" cy="22397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8404" t="3905" r="30042" b="49275"/>
            <a:stretch/>
          </p:blipFill>
          <p:spPr>
            <a:xfrm>
              <a:off x="4077511" y="1114446"/>
              <a:ext cx="1409700" cy="21838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152" t="60590" r="63665" b="28820"/>
            <a:stretch/>
          </p:blipFill>
          <p:spPr>
            <a:xfrm>
              <a:off x="3916276" y="1058581"/>
              <a:ext cx="1838261" cy="43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88715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51105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42633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470045" y="53830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0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6316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12678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7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72950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7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69441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6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38723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4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58977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8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84883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eldest, Malcolm, whom we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some desolate shade and there / Weep our sad bosoms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safest way/ Is to avoid the aim’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‘black Macbeth will seem as pure as snow’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‘Justice, verity, temperance’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‘Devotion, patience, courage’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dead butcher and his fiend-like queen’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grace of Grace’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invite to see us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Scone’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1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27839"/>
              </p:ext>
            </p:extLst>
          </p:nvPr>
        </p:nvGraphicFramePr>
        <p:xfrm>
          <a:off x="2400300" y="1138991"/>
          <a:ext cx="6096000" cy="45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 e_____, Malcolm, whom we 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‘Let us seek out ___ ______  shade and there / Weep our sad ______ empty’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‘our _____ way/ Is to ____ the 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‘b____ Macbeth will seem as p___ as s____’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‘J____, v____, t_______’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‘D______, p_____, c____’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‘this _____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b_____and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 f____-l____ q_____’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g____ of G____’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‘we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 to see us c____ at S____’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0" y="2062385"/>
            <a:ext cx="1885961" cy="2239740"/>
            <a:chOff x="0" y="2062385"/>
            <a:chExt cx="1885961" cy="22397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419600" y="2388704"/>
            <a:ext cx="1885961" cy="2239740"/>
            <a:chOff x="0" y="2062385"/>
            <a:chExt cx="1885961" cy="22397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66778" t="50823"/>
            <a:stretch/>
          </p:blipFill>
          <p:spPr>
            <a:xfrm>
              <a:off x="95234" y="2062385"/>
              <a:ext cx="1790727" cy="206143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594410"/>
              <a:ext cx="314272" cy="101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1054" t="60764" r="73035" b="28993"/>
            <a:stretch/>
          </p:blipFill>
          <p:spPr>
            <a:xfrm>
              <a:off x="95234" y="3748189"/>
              <a:ext cx="1530365" cy="55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7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07179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18631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7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38570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3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4961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470045" y="53830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8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26204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54701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1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07198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33820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7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08589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2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25133"/>
              </p:ext>
            </p:extLst>
          </p:nvPr>
        </p:nvGraphicFramePr>
        <p:xfrm>
          <a:off x="2400300" y="1173080"/>
          <a:ext cx="6096000" cy="44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‘In thunder, lightning or in rain?’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‘So foul and fair a day I have not seen’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instruments of darkness tell us truths / Win us with honest trifles, to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betray’s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pricking of my thumbs / Something wicked this way comes’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dagger which I see before me?’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blood-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bolter'd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Banquo smiles upon 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‘Angels are bright still, though the brightness fell’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hell hound, turn!’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juggling fiends no more believed’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3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70543"/>
              </p:ext>
            </p:extLst>
          </p:nvPr>
        </p:nvGraphicFramePr>
        <p:xfrm>
          <a:off x="2400300" y="1173080"/>
          <a:ext cx="6096000" cy="463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 t____, l_______ or in r____?’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 f____ and f_____ a day I have not seen’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instruments of d______ tell us truths / Win us with honest t_____, to b_______’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‘By the _______ of my _______ / Something _____ this ___ comes’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‘Is this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d____r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which I see b______ me?’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b____-b_____ B_____ smiles upon me’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‘A____ are b_____ still, though the b_______ fell’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‘Turn, ___ ______, turn!’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‘these j_____ f_____ no more b_____’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11125" y="2130425"/>
            <a:ext cx="1971675" cy="1654175"/>
            <a:chOff x="111125" y="2130425"/>
            <a:chExt cx="1971675" cy="1654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7298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470045" y="53830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1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89425" y="2511425"/>
            <a:ext cx="1971675" cy="1654175"/>
            <a:chOff x="111125" y="2130425"/>
            <a:chExt cx="1971675" cy="16541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3845" t="51815" r="32868" b="5329"/>
            <a:stretch/>
          </p:blipFill>
          <p:spPr>
            <a:xfrm>
              <a:off x="111125" y="2130425"/>
              <a:ext cx="1971675" cy="14926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0956" t="60764" r="63470" b="28819"/>
            <a:stretch/>
          </p:blipFill>
          <p:spPr>
            <a:xfrm>
              <a:off x="222413" y="3327828"/>
              <a:ext cx="1860387" cy="45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9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74751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2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07898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6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57894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470045" y="53830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7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01218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7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29795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8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24248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9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08946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80337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6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14506"/>
              </p:ext>
            </p:extLst>
          </p:nvPr>
        </p:nvGraphicFramePr>
        <p:xfrm>
          <a:off x="2433009" y="1149350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‘Stay, you imperfect speakers! Tell me more!’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hide your fires; / Let not light see my black and deep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innocent flower, but be the serpent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‘screw your courage to the sticking-place / And we'll not fail’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falcon, towering in her pride of place, / Was by a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mousing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owl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heart throbs to know one thing’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charmed life, which must not yield /To one of woman born’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I will try the last’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9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79931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115" y="2204268"/>
            <a:ext cx="1561381" cy="1612582"/>
            <a:chOff x="143115" y="2204268"/>
            <a:chExt cx="1561381" cy="16125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78483"/>
              </p:ext>
            </p:extLst>
          </p:nvPr>
        </p:nvGraphicFramePr>
        <p:xfrm>
          <a:off x="2433009" y="813862"/>
          <a:ext cx="6096000" cy="450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07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‘Stay, you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 s_______! Tell me m______!’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Stars, ____ your _____; / Let not _____ see my _____ and _____ desires’</a:t>
                      </a: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‘Look like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 f______, but be the s______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under’t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8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‘s____ your c_____ to the s______-place / And we'll not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h_____ they placed a f_____ c_____’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f____, towering in her p___ of place, / Was by a m_____ o___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hawk'd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and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83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‘Yet my h____ t____ to know one thing’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bear a c______ l____, which must not yield /To one of w_____ b____’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‘___ I will ___ the 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3115" y="2204268"/>
            <a:ext cx="1561381" cy="1612582"/>
            <a:chOff x="4054715" y="3690168"/>
            <a:chExt cx="1561381" cy="1612582"/>
          </a:xfrm>
        </p:grpSpPr>
        <p:pic>
          <p:nvPicPr>
            <p:cNvPr id="12" name="Picture 11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75966" r="8251" b="90298"/>
            <a:stretch/>
          </p:blipFill>
          <p:spPr>
            <a:xfrm>
              <a:off x="4054715" y="3690168"/>
              <a:ext cx="1561381" cy="684466"/>
            </a:xfrm>
            <a:prstGeom prst="rect">
              <a:avLst/>
            </a:prstGeom>
          </p:spPr>
        </p:pic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4"/>
            <a:srcRect l="11347" t="60764" r="72645" b="29166"/>
            <a:stretch/>
          </p:blipFill>
          <p:spPr>
            <a:xfrm>
              <a:off x="4054715" y="47561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651615" y="2585268"/>
            <a:ext cx="1561381" cy="1612582"/>
            <a:chOff x="143115" y="2204268"/>
            <a:chExt cx="1561381" cy="16125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75966" r="8251" b="90298"/>
            <a:stretch/>
          </p:blipFill>
          <p:spPr>
            <a:xfrm>
              <a:off x="143115" y="2204268"/>
              <a:ext cx="1561381" cy="6844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1347" t="60764" r="72645" b="29166"/>
            <a:stretch/>
          </p:blipFill>
          <p:spPr>
            <a:xfrm>
              <a:off x="143115" y="3270234"/>
              <a:ext cx="1545605" cy="546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2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69243"/>
              </p:ext>
            </p:extLst>
          </p:nvPr>
        </p:nvGraphicFramePr>
        <p:xfrm>
          <a:off x="24348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11705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442945" y="431942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2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862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470045" y="53830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7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20702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4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91114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0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78375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5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49170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37475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40619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lded Corner 8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32758"/>
              </p:ext>
            </p:extLst>
          </p:nvPr>
        </p:nvGraphicFramePr>
        <p:xfrm>
          <a:off x="2396703" y="1173080"/>
          <a:ext cx="6096000" cy="443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‘Chance may crown me / Without my stir’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scorpions is my mind, dear wife!’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tyrant’s feast’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heart I bear/ Shall never sag with doubt nor shake with fear’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forgot the taste of fears’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tied me to a stake; I cannot fly’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bear-like, I must fight the course’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will not yield’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lded Corner 9"/>
          <p:cNvSpPr/>
          <p:nvPr/>
        </p:nvSpPr>
        <p:spPr>
          <a:xfrm rot="21306039">
            <a:off x="491331" y="5486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442946" y="4470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68185"/>
              </p:ext>
            </p:extLst>
          </p:nvPr>
        </p:nvGraphicFramePr>
        <p:xfrm>
          <a:off x="2396703" y="1173080"/>
          <a:ext cx="6096000" cy="434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‘b____ Macbeth--well he d______ that n_____’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‘C_____ may c____ me / Without my s___’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‘O, full of s______ is my m____, dear w___!’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t____’s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h____ I bear/ Shall never sag with d_____ nor s_____ with f____’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almost f_____ the t____ of f_____’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2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‘They have _____ me to a _____; I cannot 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‘But, b____-l____, I must fight the c_____’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w____ not y_____’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336834" y="4358633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6989" y="2272267"/>
            <a:ext cx="1920380" cy="1899963"/>
            <a:chOff x="126989" y="2272267"/>
            <a:chExt cx="1920380" cy="18999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6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343292" y="2388704"/>
            <a:ext cx="1920380" cy="1899963"/>
            <a:chOff x="126989" y="2272267"/>
            <a:chExt cx="1920380" cy="18999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" y="2450568"/>
              <a:ext cx="1530365" cy="17216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1542" t="60938" r="73817" b="28993"/>
            <a:stretch/>
          </p:blipFill>
          <p:spPr>
            <a:xfrm>
              <a:off x="542387" y="2272267"/>
              <a:ext cx="1504982" cy="5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9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46722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23365"/>
              </p:ext>
            </p:extLst>
          </p:nvPr>
        </p:nvGraphicFramePr>
        <p:xfrm>
          <a:off x="2400300" y="1166061"/>
          <a:ext cx="6096000" cy="44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‘brave Macbeth--well he deserves that name’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‘too full o' the milk of human kindness’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is the bloody business which informs/ Thus to my eyes’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am afraid to think what I have done’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‘Upon my head they placed a fruitless crown’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 will have blood; they say, blood will have blood’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does he feel / His secret murders sticking on his hands’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‘Before my body /I throw my warlike shield’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damn'd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him that first cries, 'Hold, enough!'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285024" y="1934882"/>
            <a:ext cx="1685108" cy="2239743"/>
            <a:chOff x="1974124" y="1058582"/>
            <a:chExt cx="1685108" cy="2239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37" t="3610" r="50986" b="52976"/>
            <a:stretch/>
          </p:blipFill>
          <p:spPr>
            <a:xfrm>
              <a:off x="1974124" y="1066296"/>
              <a:ext cx="1685108" cy="22320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1111" r="73816" b="28993"/>
            <a:stretch/>
          </p:blipFill>
          <p:spPr>
            <a:xfrm>
              <a:off x="2080235" y="1058582"/>
              <a:ext cx="1210658" cy="448100"/>
            </a:xfrm>
            <a:prstGeom prst="rect">
              <a:avLst/>
            </a:prstGeom>
          </p:spPr>
        </p:pic>
      </p:grpSp>
      <p:sp>
        <p:nvSpPr>
          <p:cNvPr id="9" name="Folded Corner 8"/>
          <p:cNvSpPr/>
          <p:nvPr/>
        </p:nvSpPr>
        <p:spPr>
          <a:xfrm rot="21306039">
            <a:off x="338931" y="3962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8750</TotalTime>
  <Words>6685</Words>
  <Application>Microsoft Office PowerPoint</Application>
  <PresentationFormat>On-screen Show (4:3)</PresentationFormat>
  <Paragraphs>845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2017-04-06T23:11:54Z</dcterms:created>
  <dcterms:modified xsi:type="dcterms:W3CDTF">2017-05-13T19:28:08Z</dcterms:modified>
</cp:coreProperties>
</file>