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58" r:id="rId5"/>
    <p:sldId id="289" r:id="rId6"/>
    <p:sldId id="290" r:id="rId7"/>
    <p:sldId id="259" r:id="rId8"/>
    <p:sldId id="286" r:id="rId9"/>
    <p:sldId id="268" r:id="rId10"/>
    <p:sldId id="260" r:id="rId11"/>
    <p:sldId id="264" r:id="rId12"/>
    <p:sldId id="261" r:id="rId13"/>
    <p:sldId id="263" r:id="rId14"/>
    <p:sldId id="287" r:id="rId15"/>
    <p:sldId id="265" r:id="rId16"/>
    <p:sldId id="288" r:id="rId17"/>
    <p:sldId id="296" r:id="rId18"/>
    <p:sldId id="291" r:id="rId19"/>
    <p:sldId id="269" r:id="rId20"/>
    <p:sldId id="292" r:id="rId21"/>
    <p:sldId id="270" r:id="rId22"/>
    <p:sldId id="271" r:id="rId23"/>
    <p:sldId id="293" r:id="rId24"/>
    <p:sldId id="294" r:id="rId25"/>
    <p:sldId id="295" r:id="rId26"/>
    <p:sldId id="275" r:id="rId27"/>
    <p:sldId id="298" r:id="rId28"/>
    <p:sldId id="297" r:id="rId29"/>
    <p:sldId id="299" r:id="rId30"/>
    <p:sldId id="276" r:id="rId31"/>
    <p:sldId id="300" r:id="rId32"/>
    <p:sldId id="277" r:id="rId33"/>
    <p:sldId id="301" r:id="rId34"/>
    <p:sldId id="302" r:id="rId35"/>
    <p:sldId id="278" r:id="rId36"/>
    <p:sldId id="303" r:id="rId37"/>
    <p:sldId id="304" r:id="rId38"/>
    <p:sldId id="280" r:id="rId39"/>
    <p:sldId id="305" r:id="rId40"/>
    <p:sldId id="283"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8B0E4043-EF5E-4017-8889-B9EA904103C5}" type="presOf" srcId="{16BAEED0-8F8A-49BC-852D-894AABA684CC}" destId="{826B14C1-C07D-438A-970A-CEFE03D15998}" srcOrd="0" destOrd="0" presId="urn:microsoft.com/office/officeart/2005/8/layout/radial6"/>
    <dgm:cxn modelId="{FDC4088C-739F-4C49-A8C9-EB6C86CEED19}" type="presOf" srcId="{90F8D338-8CAF-4722-96CD-3F96464B54DC}" destId="{C3B0FF90-C998-435B-9F26-00F39F3F4B58}"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886F522C-844A-481C-BB8C-986CA0DB4030}" srcId="{DE8B712F-7B90-49B5-9B6B-3C4805738061}" destId="{CD62BA9A-5911-420C-AC6B-3EBB3326367A}" srcOrd="0" destOrd="0" parTransId="{2E5423CD-E97E-4A19-9255-FF5B7D42D064}" sibTransId="{A6AE2642-A5B2-4F8C-9CAA-DAAC8B7FDE99}"/>
    <dgm:cxn modelId="{F963DEF6-C2FD-448B-9896-696DB8B2AB2D}" srcId="{DE8B712F-7B90-49B5-9B6B-3C4805738061}" destId="{16BAEED0-8F8A-49BC-852D-894AABA684CC}" srcOrd="2" destOrd="0" parTransId="{03C54F6A-8FBC-4E6D-AA4F-4C6DA35DFDB9}" sibTransId="{90F8D338-8CAF-4722-96CD-3F96464B54DC}"/>
    <dgm:cxn modelId="{EF7EE825-0B26-4B82-AF74-6823E5084A40}" type="presOf" srcId="{A2B2BB39-7AA6-459A-AE2B-4D8CB8C72485}" destId="{1C028C66-641F-41C3-B33D-254FCF1357F6}" srcOrd="0" destOrd="0" presId="urn:microsoft.com/office/officeart/2005/8/layout/radial6"/>
    <dgm:cxn modelId="{24E26928-B9BD-44F7-98C3-B3A9BAFC4A4B}" type="presOf" srcId="{34844100-A6F6-4599-BA49-780F28896AF3}" destId="{2264679C-5888-409B-A4BF-D5D52F9940D5}" srcOrd="0" destOrd="0" presId="urn:microsoft.com/office/officeart/2005/8/layout/radial6"/>
    <dgm:cxn modelId="{7ACC1A97-F364-49CB-8F3B-B9B2AAF46CEB}" type="presOf" srcId="{45A8D25E-2DD5-42E1-8DED-FDCCFB3CCE6C}" destId="{4913E591-A0BA-41AC-AA7B-5C3C958917E5}" srcOrd="0" destOrd="0" presId="urn:microsoft.com/office/officeart/2005/8/layout/radial6"/>
    <dgm:cxn modelId="{46A57FE1-B346-43D3-81A3-76E722505FBD}" type="presOf" srcId="{CD62BA9A-5911-420C-AC6B-3EBB3326367A}" destId="{1C2E7AF9-BAD1-4928-85FD-4CA17B687896}" srcOrd="0" destOrd="0" presId="urn:microsoft.com/office/officeart/2005/8/layout/radial6"/>
    <dgm:cxn modelId="{1642CD32-04F4-4BE7-966A-BDA8DFDBEEA4}" type="presOf" srcId="{1849544B-B3E8-4CAF-8DFF-00D39A14A86E}" destId="{AA54509E-0081-4CD1-BB01-FA5276A4F447}" srcOrd="0" destOrd="0" presId="urn:microsoft.com/office/officeart/2005/8/layout/radial6"/>
    <dgm:cxn modelId="{80924383-F946-4A79-8308-37DAA279FDDC}" type="presOf" srcId="{DE8B712F-7B90-49B5-9B6B-3C4805738061}" destId="{0878D345-B666-478F-AC4C-ECEB9569C9E9}" srcOrd="0" destOrd="0" presId="urn:microsoft.com/office/officeart/2005/8/layout/radial6"/>
    <dgm:cxn modelId="{905F4325-ABD7-43AD-8EF0-129C9F873AF7}" type="presOf" srcId="{FFEAA7E7-32E7-4C7F-9832-80E61F569188}" destId="{A9E90471-9550-4911-A577-2EE7694B9700}"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B569C935-B716-45BC-AC67-3C0C9C5EE52F}" type="presOf" srcId="{A6AE2642-A5B2-4F8C-9CAA-DAAC8B7FDE99}" destId="{9DAA6A12-6291-4697-98C1-0683A48D7403}" srcOrd="0" destOrd="0" presId="urn:microsoft.com/office/officeart/2005/8/layout/radial6"/>
    <dgm:cxn modelId="{CC733849-496B-4922-80E5-B7BCE5624BD6}" type="presParOf" srcId="{1C028C66-641F-41C3-B33D-254FCF1357F6}" destId="{0878D345-B666-478F-AC4C-ECEB9569C9E9}" srcOrd="0" destOrd="0" presId="urn:microsoft.com/office/officeart/2005/8/layout/radial6"/>
    <dgm:cxn modelId="{9E979B36-E25E-4C87-883A-3FAED4CD1D2A}" type="presParOf" srcId="{1C028C66-641F-41C3-B33D-254FCF1357F6}" destId="{1C2E7AF9-BAD1-4928-85FD-4CA17B687896}" srcOrd="1" destOrd="0" presId="urn:microsoft.com/office/officeart/2005/8/layout/radial6"/>
    <dgm:cxn modelId="{B14E2C6E-7812-4A82-80FF-4E251718DB4A}" type="presParOf" srcId="{1C028C66-641F-41C3-B33D-254FCF1357F6}" destId="{7A0C74F6-0B88-4BDF-AF42-650AA6A3EBAA}" srcOrd="2" destOrd="0" presId="urn:microsoft.com/office/officeart/2005/8/layout/radial6"/>
    <dgm:cxn modelId="{FAC1635A-EC77-4BCF-AD52-7DC36C161142}" type="presParOf" srcId="{1C028C66-641F-41C3-B33D-254FCF1357F6}" destId="{9DAA6A12-6291-4697-98C1-0683A48D7403}" srcOrd="3" destOrd="0" presId="urn:microsoft.com/office/officeart/2005/8/layout/radial6"/>
    <dgm:cxn modelId="{52E75C1C-AE5D-4F31-A5C7-F2A094553BBE}" type="presParOf" srcId="{1C028C66-641F-41C3-B33D-254FCF1357F6}" destId="{A9E90471-9550-4911-A577-2EE7694B9700}" srcOrd="4" destOrd="0" presId="urn:microsoft.com/office/officeart/2005/8/layout/radial6"/>
    <dgm:cxn modelId="{AF626ABC-B2AD-4A26-864D-FF54E39613C2}" type="presParOf" srcId="{1C028C66-641F-41C3-B33D-254FCF1357F6}" destId="{28570FF1-9081-4102-9CC3-25F73AAC607A}" srcOrd="5" destOrd="0" presId="urn:microsoft.com/office/officeart/2005/8/layout/radial6"/>
    <dgm:cxn modelId="{97AC5963-632B-410F-A3FF-AAA13B91776D}" type="presParOf" srcId="{1C028C66-641F-41C3-B33D-254FCF1357F6}" destId="{AA54509E-0081-4CD1-BB01-FA5276A4F447}" srcOrd="6" destOrd="0" presId="urn:microsoft.com/office/officeart/2005/8/layout/radial6"/>
    <dgm:cxn modelId="{FFF427F3-7CFC-47A9-AEF6-D01B4059F00A}" type="presParOf" srcId="{1C028C66-641F-41C3-B33D-254FCF1357F6}" destId="{826B14C1-C07D-438A-970A-CEFE03D15998}" srcOrd="7" destOrd="0" presId="urn:microsoft.com/office/officeart/2005/8/layout/radial6"/>
    <dgm:cxn modelId="{A6A6AEFC-4FC4-45DA-A9D9-FD7E706FC0FB}" type="presParOf" srcId="{1C028C66-641F-41C3-B33D-254FCF1357F6}" destId="{48B02E7F-BA20-4214-AD69-386F245C02A1}" srcOrd="8" destOrd="0" presId="urn:microsoft.com/office/officeart/2005/8/layout/radial6"/>
    <dgm:cxn modelId="{B17DD72B-BD04-4CA7-B2DE-7BFA2A7E64B0}" type="presParOf" srcId="{1C028C66-641F-41C3-B33D-254FCF1357F6}" destId="{C3B0FF90-C998-435B-9F26-00F39F3F4B58}" srcOrd="9" destOrd="0" presId="urn:microsoft.com/office/officeart/2005/8/layout/radial6"/>
    <dgm:cxn modelId="{252CE0EB-E29C-466E-9FDF-D12638CD78B6}" type="presParOf" srcId="{1C028C66-641F-41C3-B33D-254FCF1357F6}" destId="{4913E591-A0BA-41AC-AA7B-5C3C958917E5}" srcOrd="10" destOrd="0" presId="urn:microsoft.com/office/officeart/2005/8/layout/radial6"/>
    <dgm:cxn modelId="{036A69CB-FFEF-4160-ACFD-BF84249A7937}" type="presParOf" srcId="{1C028C66-641F-41C3-B33D-254FCF1357F6}" destId="{0715E494-3ADB-4DE5-8E37-E1DF8BC09FB2}" srcOrd="11" destOrd="0" presId="urn:microsoft.com/office/officeart/2005/8/layout/radial6"/>
    <dgm:cxn modelId="{EBCF959C-9BA7-4BD7-9B28-C55742B655CD}"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07EF9A61-662A-44D4-8E87-BE9CB5A8AC1B}" type="presOf" srcId="{34844100-A6F6-4599-BA49-780F28896AF3}" destId="{2264679C-5888-409B-A4BF-D5D52F9940D5}" srcOrd="0" destOrd="0" presId="urn:microsoft.com/office/officeart/2005/8/layout/radial6"/>
    <dgm:cxn modelId="{2B696EBE-F7C8-41B3-A382-335FEA250EA8}" type="presOf" srcId="{A2B2BB39-7AA6-459A-AE2B-4D8CB8C72485}" destId="{1C028C66-641F-41C3-B33D-254FCF1357F6}" srcOrd="0" destOrd="0" presId="urn:microsoft.com/office/officeart/2005/8/layout/radial6"/>
    <dgm:cxn modelId="{0A275308-BCA7-45BA-A709-20BD8A00F947}" type="presOf" srcId="{1849544B-B3E8-4CAF-8DFF-00D39A14A86E}" destId="{AA54509E-0081-4CD1-BB01-FA5276A4F447}" srcOrd="0" destOrd="0" presId="urn:microsoft.com/office/officeart/2005/8/layout/radial6"/>
    <dgm:cxn modelId="{48E51ABF-665C-4A48-B927-99201A8B2439}" type="presOf" srcId="{90F8D338-8CAF-4722-96CD-3F96464B54DC}" destId="{C3B0FF90-C998-435B-9F26-00F39F3F4B58}"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886F522C-844A-481C-BB8C-986CA0DB4030}" srcId="{DE8B712F-7B90-49B5-9B6B-3C4805738061}" destId="{CD62BA9A-5911-420C-AC6B-3EBB3326367A}" srcOrd="0" destOrd="0" parTransId="{2E5423CD-E97E-4A19-9255-FF5B7D42D064}" sibTransId="{A6AE2642-A5B2-4F8C-9CAA-DAAC8B7FDE99}"/>
    <dgm:cxn modelId="{DAC10300-6EF5-4BD8-9824-D2C64AA5EEFD}" type="presOf" srcId="{A6AE2642-A5B2-4F8C-9CAA-DAAC8B7FDE99}" destId="{9DAA6A12-6291-4697-98C1-0683A48D7403}" srcOrd="0" destOrd="0" presId="urn:microsoft.com/office/officeart/2005/8/layout/radial6"/>
    <dgm:cxn modelId="{F963DEF6-C2FD-448B-9896-696DB8B2AB2D}" srcId="{DE8B712F-7B90-49B5-9B6B-3C4805738061}" destId="{16BAEED0-8F8A-49BC-852D-894AABA684CC}" srcOrd="2" destOrd="0" parTransId="{03C54F6A-8FBC-4E6D-AA4F-4C6DA35DFDB9}" sibTransId="{90F8D338-8CAF-4722-96CD-3F96464B54DC}"/>
    <dgm:cxn modelId="{1E706CF9-4655-4DEF-A44B-E8D05F08A4CC}" type="presOf" srcId="{DE8B712F-7B90-49B5-9B6B-3C4805738061}" destId="{0878D345-B666-478F-AC4C-ECEB9569C9E9}" srcOrd="0" destOrd="0" presId="urn:microsoft.com/office/officeart/2005/8/layout/radial6"/>
    <dgm:cxn modelId="{3333A763-8165-44F8-9F90-9A31701C6316}" type="presOf" srcId="{CD62BA9A-5911-420C-AC6B-3EBB3326367A}" destId="{1C2E7AF9-BAD1-4928-85FD-4CA17B687896}"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F1718A72-D4C0-4421-B785-602086D6B3EA}" type="presOf" srcId="{45A8D25E-2DD5-42E1-8DED-FDCCFB3CCE6C}" destId="{4913E591-A0BA-41AC-AA7B-5C3C958917E5}" srcOrd="0" destOrd="0" presId="urn:microsoft.com/office/officeart/2005/8/layout/radial6"/>
    <dgm:cxn modelId="{3F04F0BF-B158-495F-9103-4EDAB71AD423}" type="presOf" srcId="{16BAEED0-8F8A-49BC-852D-894AABA684CC}" destId="{826B14C1-C07D-438A-970A-CEFE03D15998}" srcOrd="0" destOrd="0" presId="urn:microsoft.com/office/officeart/2005/8/layout/radial6"/>
    <dgm:cxn modelId="{44157861-E342-418C-9E38-945C917A04FE}" type="presOf" srcId="{FFEAA7E7-32E7-4C7F-9832-80E61F569188}" destId="{A9E90471-9550-4911-A577-2EE7694B9700}" srcOrd="0" destOrd="0" presId="urn:microsoft.com/office/officeart/2005/8/layout/radial6"/>
    <dgm:cxn modelId="{4E361F7E-CC67-4E15-9B5D-EF52E2CFC410}" type="presParOf" srcId="{1C028C66-641F-41C3-B33D-254FCF1357F6}" destId="{0878D345-B666-478F-AC4C-ECEB9569C9E9}" srcOrd="0" destOrd="0" presId="urn:microsoft.com/office/officeart/2005/8/layout/radial6"/>
    <dgm:cxn modelId="{430D4A74-62EF-421A-AF03-19BC3F9150C5}" type="presParOf" srcId="{1C028C66-641F-41C3-B33D-254FCF1357F6}" destId="{1C2E7AF9-BAD1-4928-85FD-4CA17B687896}" srcOrd="1" destOrd="0" presId="urn:microsoft.com/office/officeart/2005/8/layout/radial6"/>
    <dgm:cxn modelId="{3A4C1676-8515-448E-8A60-585359EBF2BD}" type="presParOf" srcId="{1C028C66-641F-41C3-B33D-254FCF1357F6}" destId="{7A0C74F6-0B88-4BDF-AF42-650AA6A3EBAA}" srcOrd="2" destOrd="0" presId="urn:microsoft.com/office/officeart/2005/8/layout/radial6"/>
    <dgm:cxn modelId="{4F7DCBCC-6038-4EB5-B13D-5703318FA76C}" type="presParOf" srcId="{1C028C66-641F-41C3-B33D-254FCF1357F6}" destId="{9DAA6A12-6291-4697-98C1-0683A48D7403}" srcOrd="3" destOrd="0" presId="urn:microsoft.com/office/officeart/2005/8/layout/radial6"/>
    <dgm:cxn modelId="{1AB77A05-B98D-4470-B4CE-3B7FA3522A9F}" type="presParOf" srcId="{1C028C66-641F-41C3-B33D-254FCF1357F6}" destId="{A9E90471-9550-4911-A577-2EE7694B9700}" srcOrd="4" destOrd="0" presId="urn:microsoft.com/office/officeart/2005/8/layout/radial6"/>
    <dgm:cxn modelId="{3F40461A-836A-4CAD-BD04-FD71A8551EFA}" type="presParOf" srcId="{1C028C66-641F-41C3-B33D-254FCF1357F6}" destId="{28570FF1-9081-4102-9CC3-25F73AAC607A}" srcOrd="5" destOrd="0" presId="urn:microsoft.com/office/officeart/2005/8/layout/radial6"/>
    <dgm:cxn modelId="{F8F48599-67B4-4A1F-B5EB-67F29D0F1F22}" type="presParOf" srcId="{1C028C66-641F-41C3-B33D-254FCF1357F6}" destId="{AA54509E-0081-4CD1-BB01-FA5276A4F447}" srcOrd="6" destOrd="0" presId="urn:microsoft.com/office/officeart/2005/8/layout/radial6"/>
    <dgm:cxn modelId="{72154716-4258-4545-BBC7-C349DDA73F8E}" type="presParOf" srcId="{1C028C66-641F-41C3-B33D-254FCF1357F6}" destId="{826B14C1-C07D-438A-970A-CEFE03D15998}" srcOrd="7" destOrd="0" presId="urn:microsoft.com/office/officeart/2005/8/layout/radial6"/>
    <dgm:cxn modelId="{3B584F01-A8E0-4342-982D-85E75FE11E86}" type="presParOf" srcId="{1C028C66-641F-41C3-B33D-254FCF1357F6}" destId="{48B02E7F-BA20-4214-AD69-386F245C02A1}" srcOrd="8" destOrd="0" presId="urn:microsoft.com/office/officeart/2005/8/layout/radial6"/>
    <dgm:cxn modelId="{D49038EC-AE8C-4923-8D53-5207FE711C30}" type="presParOf" srcId="{1C028C66-641F-41C3-B33D-254FCF1357F6}" destId="{C3B0FF90-C998-435B-9F26-00F39F3F4B58}" srcOrd="9" destOrd="0" presId="urn:microsoft.com/office/officeart/2005/8/layout/radial6"/>
    <dgm:cxn modelId="{CA2F22AD-B3FA-492A-B524-5CD01A8DE2D0}" type="presParOf" srcId="{1C028C66-641F-41C3-B33D-254FCF1357F6}" destId="{4913E591-A0BA-41AC-AA7B-5C3C958917E5}" srcOrd="10" destOrd="0" presId="urn:microsoft.com/office/officeart/2005/8/layout/radial6"/>
    <dgm:cxn modelId="{9FFADC63-7B7F-4758-938C-E36B3852D836}" type="presParOf" srcId="{1C028C66-641F-41C3-B33D-254FCF1357F6}" destId="{0715E494-3ADB-4DE5-8E37-E1DF8BC09FB2}" srcOrd="11" destOrd="0" presId="urn:microsoft.com/office/officeart/2005/8/layout/radial6"/>
    <dgm:cxn modelId="{EE6C693B-5BE8-40DD-BDA5-D07A4BC9851A}"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111C23-8F77-4809-B4C2-92F1ED57FE51}" type="datetimeFigureOut">
              <a:rPr lang="en-GB" smtClean="0"/>
              <a:t>29/02/2016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44004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111C23-8F77-4809-B4C2-92F1ED57FE51}" type="datetimeFigureOut">
              <a:rPr lang="en-GB" smtClean="0"/>
              <a:t>29/02/2016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201695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111C23-8F77-4809-B4C2-92F1ED57FE51}" type="datetimeFigureOut">
              <a:rPr lang="en-GB" smtClean="0"/>
              <a:t>29/02/2016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386872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111C23-8F77-4809-B4C2-92F1ED57FE51}" type="datetimeFigureOut">
              <a:rPr lang="en-GB" smtClean="0"/>
              <a:t>29/02/2016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255355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11C23-8F77-4809-B4C2-92F1ED57FE51}" type="datetimeFigureOut">
              <a:rPr lang="en-GB" smtClean="0"/>
              <a:t>29/02/2016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234813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111C23-8F77-4809-B4C2-92F1ED57FE51}" type="datetimeFigureOut">
              <a:rPr lang="en-GB" smtClean="0"/>
              <a:t>29/02/2016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202176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111C23-8F77-4809-B4C2-92F1ED57FE51}" type="datetimeFigureOut">
              <a:rPr lang="en-GB" smtClean="0"/>
              <a:t>29/02/2016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210541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111C23-8F77-4809-B4C2-92F1ED57FE51}" type="datetimeFigureOut">
              <a:rPr lang="en-GB" smtClean="0"/>
              <a:t>29/02/2016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417463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11C23-8F77-4809-B4C2-92F1ED57FE51}" type="datetimeFigureOut">
              <a:rPr lang="en-GB" smtClean="0"/>
              <a:t>29/02/2016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142230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11C23-8F77-4809-B4C2-92F1ED57FE51}" type="datetimeFigureOut">
              <a:rPr lang="en-GB" smtClean="0"/>
              <a:t>29/02/2016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30119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11C23-8F77-4809-B4C2-92F1ED57FE51}" type="datetimeFigureOut">
              <a:rPr lang="en-GB" smtClean="0"/>
              <a:t>29/02/2016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86946-B492-4F75-BA1D-6A0BA44DB1C0}" type="slidenum">
              <a:rPr lang="en-GB" smtClean="0"/>
              <a:t>‹#›</a:t>
            </a:fld>
            <a:endParaRPr lang="en-GB"/>
          </a:p>
        </p:txBody>
      </p:sp>
    </p:spTree>
    <p:extLst>
      <p:ext uri="{BB962C8B-B14F-4D97-AF65-F5344CB8AC3E}">
        <p14:creationId xmlns:p14="http://schemas.microsoft.com/office/powerpoint/2010/main" val="162745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11C23-8F77-4809-B4C2-92F1ED57FE51}" type="datetimeFigureOut">
              <a:rPr lang="en-GB" smtClean="0"/>
              <a:t>29/02/2016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86946-B492-4F75-BA1D-6A0BA44DB1C0}" type="slidenum">
              <a:rPr lang="en-GB" smtClean="0"/>
              <a:t>‹#›</a:t>
            </a:fld>
            <a:endParaRPr lang="en-GB"/>
          </a:p>
        </p:txBody>
      </p:sp>
    </p:spTree>
    <p:extLst>
      <p:ext uri="{BB962C8B-B14F-4D97-AF65-F5344CB8AC3E}">
        <p14:creationId xmlns:p14="http://schemas.microsoft.com/office/powerpoint/2010/main" val="1685398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l_e7ChevKAhXIThQKHYEdBroQjRwIBw&amp;url=http://www.playbuzz.com/michaelcheeks10/who-are-you-in-lord-of-the-flies&amp;psig=AFQjCNGCzd32OQmZ5JH2BkutQTNInXrRAg&amp;ust=145511971497240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glish.edusites.co.uk/warehouse/images/aqa-language-paper-1/paper1reading2-1000w.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jKnNC_qZ_LAhVsCpoKHcfIDcAQjRwIBw&amp;url=http%3A%2F%2Fjill-fleming.com%2Fburn-the-box-overcoming-limiting-beliefs%2F&amp;psig=AFQjCNHoRoS4w3A35kk4hlbTaFH9fyHbjA&amp;ust=145691607349161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9f1780.medialib.glogster.com/media/f672f52013a6c59be9f1ab0c1b5c9a957f2f7a9c59b2f27d58e2f50797c7fe37/lord-of-the-flies-by-thegregcapullo.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97" b="25845"/>
          <a:stretch/>
        </p:blipFill>
        <p:spPr bwMode="auto">
          <a:xfrm>
            <a:off x="-19116" y="-1"/>
            <a:ext cx="9271635" cy="71348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1412776"/>
            <a:ext cx="5904656" cy="1107996"/>
          </a:xfrm>
          <a:prstGeom prst="rect">
            <a:avLst/>
          </a:prstGeom>
          <a:noFill/>
        </p:spPr>
        <p:txBody>
          <a:bodyPr wrap="square" rtlCol="0">
            <a:spAutoFit/>
          </a:bodyPr>
          <a:lstStyle/>
          <a:p>
            <a:r>
              <a:rPr lang="en-GB" sz="6600" b="1" dirty="0" smtClean="0">
                <a:solidFill>
                  <a:schemeClr val="bg1"/>
                </a:solidFill>
              </a:rPr>
              <a:t>Lord of the Flies</a:t>
            </a:r>
            <a:endParaRPr lang="en-GB" sz="6600" b="1" dirty="0">
              <a:solidFill>
                <a:schemeClr val="bg1"/>
              </a:solidFill>
            </a:endParaRPr>
          </a:p>
        </p:txBody>
      </p:sp>
    </p:spTree>
    <p:extLst>
      <p:ext uri="{BB962C8B-B14F-4D97-AF65-F5344CB8AC3E}">
        <p14:creationId xmlns:p14="http://schemas.microsoft.com/office/powerpoint/2010/main" val="2566038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260648"/>
            <a:ext cx="8640960" cy="3416320"/>
          </a:xfrm>
          <a:prstGeom prst="rect">
            <a:avLst/>
          </a:prstGeom>
        </p:spPr>
        <p:txBody>
          <a:bodyPr wrap="square">
            <a:spAutoFit/>
          </a:bodyPr>
          <a:lstStyle/>
          <a:p>
            <a:pPr marL="342900" indent="-342900">
              <a:buFont typeface="Arial" panose="020B0604020202020204" pitchFamily="34" charset="0"/>
              <a:buChar char="•"/>
            </a:pPr>
            <a:r>
              <a:rPr lang="en-GB" sz="2400" b="1" dirty="0" smtClean="0">
                <a:effectLst/>
              </a:rPr>
              <a:t>Responses can include but are not restricted to: </a:t>
            </a:r>
          </a:p>
          <a:p>
            <a:pPr marL="342900" indent="-342900">
              <a:buFont typeface="Arial" panose="020B0604020202020204" pitchFamily="34" charset="0"/>
              <a:buChar char="•"/>
            </a:pPr>
            <a:r>
              <a:rPr lang="en-GB" sz="2400" b="1" dirty="0" smtClean="0">
                <a:effectLst/>
              </a:rPr>
              <a:t>The fire is described as ‘small’ – a ‘flash’ to start off</a:t>
            </a:r>
          </a:p>
          <a:p>
            <a:pPr marL="342900" indent="-342900">
              <a:buFont typeface="Arial" panose="020B0604020202020204" pitchFamily="34" charset="0"/>
              <a:buChar char="•"/>
            </a:pPr>
            <a:r>
              <a:rPr lang="en-GB" sz="2400" b="1" dirty="0" smtClean="0">
                <a:effectLst/>
              </a:rPr>
              <a:t>The fire generates ‘smoke’</a:t>
            </a:r>
          </a:p>
          <a:p>
            <a:pPr marL="342900" indent="-342900">
              <a:buFont typeface="Arial" panose="020B0604020202020204" pitchFamily="34" charset="0"/>
              <a:buChar char="•"/>
            </a:pPr>
            <a:r>
              <a:rPr lang="en-GB" sz="2400" b="1" dirty="0" smtClean="0">
                <a:effectLst/>
              </a:rPr>
              <a:t>It started to become powerful and spread across the forest as ‘smoke increased’ and it ‘laid hold of the forest’</a:t>
            </a:r>
          </a:p>
          <a:p>
            <a:pPr marL="342900" indent="-342900">
              <a:buFont typeface="Arial" panose="020B0604020202020204" pitchFamily="34" charset="0"/>
              <a:buChar char="•"/>
            </a:pPr>
            <a:r>
              <a:rPr lang="en-GB" sz="2400" b="1" dirty="0" smtClean="0">
                <a:effectLst/>
              </a:rPr>
              <a:t>The fire is quick- it’s described as a ‘squirrel’ leaping on the ‘wings of the wind’ from tree to tree</a:t>
            </a:r>
          </a:p>
          <a:p>
            <a:pPr marL="342900" indent="-342900">
              <a:buFont typeface="Arial" panose="020B0604020202020204" pitchFamily="34" charset="0"/>
              <a:buChar char="•"/>
            </a:pPr>
            <a:r>
              <a:rPr lang="en-GB" sz="2400" b="1" dirty="0" smtClean="0">
                <a:effectLst/>
              </a:rPr>
              <a:t>It spreads through the forest- ‘crawls’ on the forest floor</a:t>
            </a:r>
          </a:p>
          <a:p>
            <a:pPr marL="342900" indent="-342900">
              <a:buFont typeface="Arial" panose="020B0604020202020204" pitchFamily="34" charset="0"/>
              <a:buChar char="•"/>
            </a:pPr>
            <a:r>
              <a:rPr lang="en-GB" sz="2400" b="1" dirty="0" smtClean="0">
                <a:effectLst/>
              </a:rPr>
              <a:t>It is destructive ‘gnaws’.</a:t>
            </a:r>
            <a:endParaRPr lang="en-GB" sz="2400" b="1" dirty="0">
              <a:effectLst/>
            </a:endParaRPr>
          </a:p>
        </p:txBody>
      </p:sp>
    </p:spTree>
    <p:extLst>
      <p:ext uri="{BB962C8B-B14F-4D97-AF65-F5344CB8AC3E}">
        <p14:creationId xmlns:p14="http://schemas.microsoft.com/office/powerpoint/2010/main" val="3745413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332656"/>
            <a:ext cx="8712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Look in detail at this extract from lines 7 to 19 of the </a:t>
            </a:r>
            <a:r>
              <a:rPr kumimoji="0" lang="en-US" altLang="en-US" sz="2800" b="1" i="0" u="none" strike="noStrike" cap="none" normalizeH="0" baseline="0" dirty="0" smtClean="0">
                <a:ln>
                  <a:noFill/>
                </a:ln>
                <a:solidFill>
                  <a:srgbClr val="000000"/>
                </a:solidFill>
                <a:effectLst/>
                <a:latin typeface="Myriad Pro"/>
                <a:cs typeface="Arial" pitchFamily="34" charset="0"/>
              </a:rPr>
              <a:t>source. How </a:t>
            </a:r>
            <a:r>
              <a:rPr kumimoji="0" lang="en-US" altLang="en-US" sz="2800" b="1" i="0" u="none" strike="noStrike" cap="none" normalizeH="0" baseline="0" dirty="0" smtClean="0">
                <a:ln>
                  <a:noFill/>
                </a:ln>
                <a:solidFill>
                  <a:srgbClr val="000000"/>
                </a:solidFill>
                <a:effectLst/>
                <a:latin typeface="Myriad Pro"/>
                <a:cs typeface="Arial" pitchFamily="34" charset="0"/>
              </a:rPr>
              <a:t>does the writer use language here to describe the effects of the fire?</a:t>
            </a:r>
            <a:endParaRPr kumimoji="0" lang="en-US" altLang="en-US" sz="2800" b="0" i="0" u="none" strike="noStrike" cap="none" normalizeH="0" baseline="0" dirty="0" smtClean="0">
              <a:ln>
                <a:noFill/>
              </a:ln>
              <a:solidFill>
                <a:srgbClr val="000000"/>
              </a:solidFill>
              <a:effectLst/>
              <a:latin typeface="Myriad Pro"/>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					[</a:t>
            </a:r>
            <a:r>
              <a:rPr kumimoji="0" lang="en-US" altLang="en-US" sz="2800" b="1" i="0" u="none" strike="noStrike" cap="none" normalizeH="0" baseline="0" dirty="0" smtClean="0">
                <a:ln>
                  <a:noFill/>
                </a:ln>
                <a:solidFill>
                  <a:srgbClr val="000000"/>
                </a:solidFill>
                <a:effectLst/>
                <a:latin typeface="Myriad Pro"/>
                <a:cs typeface="Arial" pitchFamily="34" charset="0"/>
              </a:rPr>
              <a:t>8 marks]</a:t>
            </a:r>
            <a:endParaRPr kumimoji="0" lang="en-US" altLang="en-US" sz="1400" b="0" i="0" u="none" strike="noStrike" cap="none" normalizeH="0" baseline="0" dirty="0" smtClean="0">
              <a:ln>
                <a:noFill/>
              </a:ln>
              <a:solidFill>
                <a:srgbClr val="000000"/>
              </a:solidFill>
              <a:effectLst/>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rgbClr val="000000"/>
              </a:solidFill>
              <a:effectLst/>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You </a:t>
            </a:r>
            <a:r>
              <a:rPr kumimoji="0" lang="en-US" altLang="en-US" sz="2800" b="1" i="0" u="none" strike="noStrike" cap="none" normalizeH="0" baseline="0" dirty="0" smtClean="0">
                <a:ln>
                  <a:noFill/>
                </a:ln>
                <a:solidFill>
                  <a:srgbClr val="000000"/>
                </a:solidFill>
                <a:effectLst/>
                <a:latin typeface="Myriad Pro"/>
                <a:cs typeface="Arial" pitchFamily="34" charset="0"/>
              </a:rPr>
              <a:t>could include the writer’s choice of: </a:t>
            </a:r>
            <a:endParaRPr kumimoji="0" lang="en-US" altLang="en-US" sz="2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smtClean="0">
                <a:ln>
                  <a:noFill/>
                </a:ln>
                <a:solidFill>
                  <a:schemeClr val="tx1"/>
                </a:solidFill>
                <a:effectLst/>
                <a:latin typeface="Myriad Pro"/>
                <a:cs typeface="Arial" pitchFamily="34" charset="0"/>
              </a:rPr>
              <a:t>words </a:t>
            </a:r>
            <a:r>
              <a:rPr kumimoji="0" lang="en-US" altLang="en-US" sz="2800" b="1" i="0" u="none" strike="noStrike" cap="none" normalizeH="0" baseline="0" dirty="0" smtClean="0">
                <a:ln>
                  <a:noFill/>
                </a:ln>
                <a:solidFill>
                  <a:schemeClr val="tx1"/>
                </a:solidFill>
                <a:effectLst/>
                <a:latin typeface="Myriad Pro"/>
                <a:cs typeface="Arial" pitchFamily="34" charset="0"/>
              </a:rPr>
              <a:t>and phrases </a:t>
            </a:r>
            <a:endParaRPr kumimoji="0" lang="en-US" altLang="en-US" sz="2800" b="1" i="0" u="none" strike="noStrike" cap="none" normalizeH="0" baseline="0" dirty="0" smtClean="0">
              <a:ln>
                <a:noFill/>
              </a:ln>
              <a:solidFill>
                <a:schemeClr val="tx1"/>
              </a:solidFill>
              <a:effectLst/>
              <a:latin typeface="Myriad Pro"/>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b="1" dirty="0">
                <a:latin typeface="Myriad Pro"/>
                <a:cs typeface="Arial" pitchFamily="34" charset="0"/>
              </a:rPr>
              <a:t> </a:t>
            </a:r>
            <a:r>
              <a:rPr kumimoji="0" lang="en-US" altLang="en-US" sz="2800" b="1" i="0" u="none" strike="noStrike" cap="none" normalizeH="0" baseline="0" dirty="0" smtClean="0">
                <a:ln>
                  <a:noFill/>
                </a:ln>
                <a:solidFill>
                  <a:schemeClr val="tx1"/>
                </a:solidFill>
                <a:effectLst/>
                <a:latin typeface="Myriad Pro"/>
                <a:cs typeface="Arial" pitchFamily="34" charset="0"/>
              </a:rPr>
              <a:t>language </a:t>
            </a:r>
            <a:r>
              <a:rPr kumimoji="0" lang="en-US" altLang="en-US" sz="2800" b="1" i="0" u="none" strike="noStrike" cap="none" normalizeH="0" baseline="0" dirty="0" smtClean="0">
                <a:ln>
                  <a:noFill/>
                </a:ln>
                <a:solidFill>
                  <a:schemeClr val="tx1"/>
                </a:solidFill>
                <a:effectLst/>
                <a:latin typeface="Myriad Pro"/>
                <a:cs typeface="Arial" pitchFamily="34" charset="0"/>
              </a:rPr>
              <a:t>features and techniques </a:t>
            </a:r>
            <a:endParaRPr lang="en-US" altLang="en-US" sz="2800" b="1" dirty="0">
              <a:latin typeface="Myriad Pro"/>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dirty="0" smtClean="0">
                <a:ln>
                  <a:noFill/>
                </a:ln>
                <a:solidFill>
                  <a:schemeClr val="tx1"/>
                </a:solidFill>
                <a:effectLst/>
                <a:latin typeface="Myriad Pro"/>
                <a:cs typeface="Arial" pitchFamily="34" charset="0"/>
              </a:rPr>
              <a:t> </a:t>
            </a:r>
            <a:r>
              <a:rPr kumimoji="0" lang="en-US" altLang="en-US" sz="2800" b="1" i="0" u="none" strike="noStrike" cap="none" normalizeH="0" baseline="0" dirty="0" smtClean="0">
                <a:ln>
                  <a:noFill/>
                </a:ln>
                <a:solidFill>
                  <a:schemeClr val="tx1"/>
                </a:solidFill>
                <a:effectLst/>
                <a:latin typeface="Myriad Pro"/>
                <a:cs typeface="Arial" pitchFamily="34" charset="0"/>
              </a:rPr>
              <a:t>sentence forms</a:t>
            </a:r>
          </a:p>
        </p:txBody>
      </p:sp>
    </p:spTree>
    <p:extLst>
      <p:ext uri="{BB962C8B-B14F-4D97-AF65-F5344CB8AC3E}">
        <p14:creationId xmlns:p14="http://schemas.microsoft.com/office/powerpoint/2010/main" val="73688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856984" cy="4524315"/>
          </a:xfrm>
          <a:prstGeom prst="rect">
            <a:avLst/>
          </a:prstGeom>
        </p:spPr>
        <p:txBody>
          <a:bodyPr wrap="square">
            <a:spAutoFit/>
          </a:bodyPr>
          <a:lstStyle/>
          <a:p>
            <a:pPr algn="ctr"/>
            <a:r>
              <a:rPr lang="en-GB" sz="3200" b="1" dirty="0" smtClean="0"/>
              <a:t>Can you identify the language devices used below</a:t>
            </a:r>
            <a:r>
              <a:rPr lang="en-GB" sz="3200" b="1" dirty="0" smtClean="0">
                <a:effectLst/>
              </a:rPr>
              <a:t>? </a:t>
            </a:r>
            <a:endParaRPr lang="en-GB" sz="3200" b="1" dirty="0" smtClean="0">
              <a:effectLst/>
            </a:endParaRPr>
          </a:p>
          <a:p>
            <a:endParaRPr lang="en-GB" sz="3200" b="1" dirty="0" smtClean="0">
              <a:effectLst/>
            </a:endParaRPr>
          </a:p>
          <a:p>
            <a:pPr algn="ctr"/>
            <a:r>
              <a:rPr lang="en-GB" sz="3200" dirty="0" smtClean="0">
                <a:effectLst/>
              </a:rPr>
              <a:t>The </a:t>
            </a:r>
            <a:r>
              <a:rPr lang="en-GB" sz="3200" dirty="0" smtClean="0">
                <a:effectLst/>
              </a:rPr>
              <a:t>cotton wool clouds floated </a:t>
            </a:r>
            <a:r>
              <a:rPr lang="en-GB" sz="3200" dirty="0" smtClean="0">
                <a:effectLst/>
              </a:rPr>
              <a:t>carelessly</a:t>
            </a:r>
          </a:p>
          <a:p>
            <a:pPr algn="ctr"/>
            <a:endParaRPr lang="en-GB" sz="3200" dirty="0" smtClean="0">
              <a:effectLst/>
            </a:endParaRPr>
          </a:p>
          <a:p>
            <a:pPr algn="ctr"/>
            <a:r>
              <a:rPr lang="en-GB" sz="3200" dirty="0" smtClean="0">
                <a:effectLst/>
              </a:rPr>
              <a:t>The teacher was as angry as a bear</a:t>
            </a:r>
          </a:p>
          <a:p>
            <a:pPr algn="ctr"/>
            <a:endParaRPr lang="en-GB" sz="3200" dirty="0" smtClean="0">
              <a:effectLst/>
            </a:endParaRPr>
          </a:p>
          <a:p>
            <a:pPr algn="ctr"/>
            <a:r>
              <a:rPr lang="en-GB" sz="3200" dirty="0" smtClean="0">
                <a:effectLst/>
              </a:rPr>
              <a:t>He </a:t>
            </a:r>
            <a:r>
              <a:rPr lang="en-GB" sz="3200" dirty="0" smtClean="0">
                <a:effectLst/>
              </a:rPr>
              <a:t>wore his heart on his sleeve</a:t>
            </a:r>
          </a:p>
          <a:p>
            <a:pPr algn="ctr"/>
            <a:endParaRPr lang="en-GB" sz="3200" dirty="0" smtClean="0">
              <a:effectLst/>
            </a:endParaRPr>
          </a:p>
          <a:p>
            <a:pPr algn="ctr"/>
            <a:r>
              <a:rPr lang="en-GB" sz="3200" dirty="0" smtClean="0">
                <a:effectLst/>
              </a:rPr>
              <a:t>The </a:t>
            </a:r>
            <a:r>
              <a:rPr lang="en-GB" sz="3200" dirty="0" smtClean="0">
                <a:effectLst/>
              </a:rPr>
              <a:t>wind screamed through the trees</a:t>
            </a:r>
            <a:endParaRPr lang="en-GB" sz="3200" dirty="0">
              <a:effectLst/>
            </a:endParaRPr>
          </a:p>
        </p:txBody>
      </p:sp>
      <p:sp>
        <p:nvSpPr>
          <p:cNvPr id="3" name="TextBox 2"/>
          <p:cNvSpPr txBox="1"/>
          <p:nvPr/>
        </p:nvSpPr>
        <p:spPr>
          <a:xfrm>
            <a:off x="179512" y="5085184"/>
            <a:ext cx="8856984" cy="1569660"/>
          </a:xfrm>
          <a:prstGeom prst="rect">
            <a:avLst/>
          </a:prstGeom>
          <a:noFill/>
          <a:ln>
            <a:solidFill>
              <a:srgbClr val="FF0000"/>
            </a:solidFill>
          </a:ln>
        </p:spPr>
        <p:txBody>
          <a:bodyPr wrap="square" rtlCol="0">
            <a:spAutoFit/>
          </a:bodyPr>
          <a:lstStyle/>
          <a:p>
            <a:pPr marL="457200" indent="-457200">
              <a:buFont typeface="+mj-lt"/>
              <a:buAutoNum type="arabicPeriod"/>
            </a:pPr>
            <a:r>
              <a:rPr lang="en-GB" sz="2400" dirty="0" smtClean="0"/>
              <a:t>Write each example in your book. </a:t>
            </a:r>
          </a:p>
          <a:p>
            <a:pPr marL="457200" indent="-457200">
              <a:buFont typeface="+mj-lt"/>
              <a:buAutoNum type="arabicPeriod"/>
            </a:pPr>
            <a:r>
              <a:rPr lang="en-GB" sz="2400" dirty="0" smtClean="0"/>
              <a:t>Underline and identify the technique used.</a:t>
            </a:r>
          </a:p>
          <a:p>
            <a:pPr marL="457200" indent="-457200">
              <a:buFont typeface="+mj-lt"/>
              <a:buAutoNum type="arabicPeriod"/>
            </a:pPr>
            <a:r>
              <a:rPr lang="en-GB" sz="2400" dirty="0" smtClean="0"/>
              <a:t>Annotate each example with an idea about the </a:t>
            </a:r>
            <a:r>
              <a:rPr lang="en-GB" sz="2400" b="1" dirty="0" smtClean="0"/>
              <a:t>effect</a:t>
            </a:r>
            <a:r>
              <a:rPr lang="en-GB" sz="2400" dirty="0" smtClean="0"/>
              <a:t> of each technique.</a:t>
            </a:r>
            <a:endParaRPr lang="en-GB" sz="2400" dirty="0"/>
          </a:p>
        </p:txBody>
      </p:sp>
    </p:spTree>
    <p:extLst>
      <p:ext uri="{BB962C8B-B14F-4D97-AF65-F5344CB8AC3E}">
        <p14:creationId xmlns:p14="http://schemas.microsoft.com/office/powerpoint/2010/main" val="52201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nglish.edusites.co.uk/warehouse/images/aqa-language-paper-1/paper1reading2-495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24" y="476672"/>
            <a:ext cx="8720389" cy="2730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024" y="4005064"/>
            <a:ext cx="8896472" cy="1754326"/>
          </a:xfrm>
          <a:prstGeom prst="rect">
            <a:avLst/>
          </a:prstGeom>
          <a:noFill/>
        </p:spPr>
        <p:txBody>
          <a:bodyPr wrap="square" rtlCol="0">
            <a:spAutoFit/>
          </a:bodyPr>
          <a:lstStyle/>
          <a:p>
            <a:r>
              <a:rPr lang="en-GB" sz="3600" dirty="0" smtClean="0"/>
              <a:t>Now read the text again. Identify and annotate any language techniques you find, making sure you comment on the </a:t>
            </a:r>
            <a:r>
              <a:rPr lang="en-GB" sz="3600" b="1" dirty="0" smtClean="0"/>
              <a:t>effect</a:t>
            </a:r>
            <a:r>
              <a:rPr lang="en-GB" sz="3600" dirty="0" smtClean="0"/>
              <a:t> of each one.</a:t>
            </a:r>
            <a:endParaRPr lang="en-GB" sz="3600" dirty="0"/>
          </a:p>
        </p:txBody>
      </p:sp>
    </p:spTree>
    <p:extLst>
      <p:ext uri="{BB962C8B-B14F-4D97-AF65-F5344CB8AC3E}">
        <p14:creationId xmlns:p14="http://schemas.microsoft.com/office/powerpoint/2010/main" val="372760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16" y="620688"/>
            <a:ext cx="8712968" cy="5909310"/>
          </a:xfrm>
          <a:prstGeom prst="rect">
            <a:avLst/>
          </a:prstGeom>
        </p:spPr>
        <p:txBody>
          <a:bodyPr wrap="square">
            <a:spAutoFit/>
          </a:bodyPr>
          <a:lstStyle/>
          <a:p>
            <a:r>
              <a:rPr lang="en-GB" sz="2100" dirty="0"/>
              <a:t>Smoke was rising here and there among the creepers that festooned the dead or dying trees. As they watched, a </a:t>
            </a:r>
            <a:r>
              <a:rPr lang="en-GB" sz="2100" b="1" dirty="0"/>
              <a:t>flash of fire </a:t>
            </a:r>
            <a:r>
              <a:rPr lang="en-GB" sz="2100" dirty="0"/>
              <a:t>appeared at the root of one wisp, and then the smoke thickened. </a:t>
            </a:r>
            <a:r>
              <a:rPr lang="en-GB" sz="2100" b="1" dirty="0"/>
              <a:t>Small flames stirred </a:t>
            </a:r>
            <a:r>
              <a:rPr lang="en-GB" sz="2100" dirty="0"/>
              <a:t>at the trunk of a tree and </a:t>
            </a:r>
            <a:r>
              <a:rPr lang="en-GB" sz="2100" b="1" dirty="0"/>
              <a:t>crawled</a:t>
            </a:r>
            <a:r>
              <a:rPr lang="en-GB" sz="2100" dirty="0"/>
              <a:t> away through leaves and brushwood, dividing and increasing. One patch touched a tree trunk and scrambled up </a:t>
            </a:r>
            <a:r>
              <a:rPr lang="en-GB" sz="2100" b="1" dirty="0"/>
              <a:t>like a bright squirrel</a:t>
            </a:r>
            <a:r>
              <a:rPr lang="en-GB" sz="2100" dirty="0"/>
              <a:t>. The smoke increased, sifted, rolled outwards. </a:t>
            </a:r>
            <a:r>
              <a:rPr lang="en-GB" sz="2100" b="1" dirty="0"/>
              <a:t>The squirrel leapt </a:t>
            </a:r>
            <a:r>
              <a:rPr lang="en-GB" sz="2100" dirty="0"/>
              <a:t>on the </a:t>
            </a:r>
            <a:r>
              <a:rPr lang="en-GB" sz="2100" b="1" dirty="0"/>
              <a:t>wings of the wind </a:t>
            </a:r>
            <a:r>
              <a:rPr lang="en-GB" sz="2100" dirty="0"/>
              <a:t>and </a:t>
            </a:r>
            <a:r>
              <a:rPr lang="en-GB" sz="2100" b="1" dirty="0"/>
              <a:t>clung</a:t>
            </a:r>
            <a:r>
              <a:rPr lang="en-GB" sz="2100" dirty="0"/>
              <a:t> to another standing tree, </a:t>
            </a:r>
            <a:r>
              <a:rPr lang="en-GB" sz="2100" b="1" dirty="0"/>
              <a:t>eating downwards</a:t>
            </a:r>
            <a:r>
              <a:rPr lang="en-GB" sz="2100" dirty="0"/>
              <a:t>. Beneath the dark canopy of leaves and smoke the </a:t>
            </a:r>
            <a:r>
              <a:rPr lang="en-GB" sz="2100" b="1" dirty="0"/>
              <a:t>fire laid hold on the forest </a:t>
            </a:r>
            <a:r>
              <a:rPr lang="en-GB" sz="2100" dirty="0"/>
              <a:t>and began to </a:t>
            </a:r>
            <a:r>
              <a:rPr lang="en-GB" sz="2100" b="1" dirty="0"/>
              <a:t>gnaw</a:t>
            </a:r>
            <a:r>
              <a:rPr lang="en-GB" sz="2100" dirty="0"/>
              <a:t>. Acres of black and yellow smoke rolled steadily toward the sea. At the sight of the flames and the irresistible course of the fire, the boys broke into shrill, excited cheering. The flames, as though they were </a:t>
            </a:r>
            <a:r>
              <a:rPr lang="en-GB" sz="2100" b="1" dirty="0"/>
              <a:t>a kind of wild life, crept as a jaguar creeps </a:t>
            </a:r>
            <a:r>
              <a:rPr lang="en-GB" sz="2100" dirty="0"/>
              <a:t>on its belly toward a line </a:t>
            </a:r>
            <a:r>
              <a:rPr lang="en-GB" sz="2100" b="1" dirty="0"/>
              <a:t>of birch-like saplings </a:t>
            </a:r>
            <a:r>
              <a:rPr lang="en-GB" sz="2100" dirty="0"/>
              <a:t>that fledged an outcrop of the pink rock. They flapped at the first of the trees, and the branches grew a brief foliage of fire. The heart of flame </a:t>
            </a:r>
            <a:r>
              <a:rPr lang="en-GB" sz="2100" b="1" dirty="0"/>
              <a:t>leapt nimbly </a:t>
            </a:r>
            <a:r>
              <a:rPr lang="en-GB" sz="2100" dirty="0"/>
              <a:t>across the gap between the trees and then went swinging and flaring along the whole row of them. Beneath the capering boys a quarter of a mile square of forest was </a:t>
            </a:r>
            <a:r>
              <a:rPr lang="en-GB" sz="2100" b="1" dirty="0"/>
              <a:t>savage</a:t>
            </a:r>
            <a:r>
              <a:rPr lang="en-GB" sz="2100" dirty="0"/>
              <a:t> with smoke and flame. The separate noises of the fire merged into a </a:t>
            </a:r>
            <a:r>
              <a:rPr lang="en-GB" sz="2100" b="1" dirty="0"/>
              <a:t>drum-roll</a:t>
            </a:r>
            <a:r>
              <a:rPr lang="en-GB" sz="2100" dirty="0"/>
              <a:t> that seemed to shake the mountain.</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Q2: </a:t>
            </a:r>
            <a:r>
              <a:rPr lang="en-GB" dirty="0" smtClean="0"/>
              <a:t>How does the writer use language here to describe the effects of the fire?</a:t>
            </a:r>
            <a:endParaRPr lang="en-GB" dirty="0"/>
          </a:p>
        </p:txBody>
      </p:sp>
    </p:spTree>
    <p:extLst>
      <p:ext uri="{BB962C8B-B14F-4D97-AF65-F5344CB8AC3E}">
        <p14:creationId xmlns:p14="http://schemas.microsoft.com/office/powerpoint/2010/main" val="248053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986" y="1916832"/>
            <a:ext cx="8640960" cy="4401205"/>
          </a:xfrm>
          <a:prstGeom prst="rect">
            <a:avLst/>
          </a:prstGeom>
        </p:spPr>
        <p:txBody>
          <a:bodyPr wrap="square">
            <a:spAutoFit/>
          </a:bodyPr>
          <a:lstStyle/>
          <a:p>
            <a:r>
              <a:rPr lang="en-GB" sz="2800" dirty="0">
                <a:solidFill>
                  <a:srgbClr val="92D050"/>
                </a:solidFill>
              </a:rPr>
              <a:t>Golding</a:t>
            </a:r>
            <a:r>
              <a:rPr lang="en-GB" sz="2800" dirty="0"/>
              <a:t> </a:t>
            </a:r>
            <a:r>
              <a:rPr lang="en-GB" sz="2800" dirty="0" smtClean="0"/>
              <a:t>employs </a:t>
            </a:r>
            <a:r>
              <a:rPr lang="en-GB" sz="2800" dirty="0"/>
              <a:t>a range of </a:t>
            </a:r>
            <a:r>
              <a:rPr lang="en-GB" sz="2800" b="1" dirty="0">
                <a:solidFill>
                  <a:srgbClr val="FF0000"/>
                </a:solidFill>
              </a:rPr>
              <a:t>language devices </a:t>
            </a:r>
            <a:r>
              <a:rPr lang="en-GB" sz="2800" dirty="0"/>
              <a:t>to engage the reader. At the start of the piece the fire is described as a </a:t>
            </a:r>
            <a:r>
              <a:rPr lang="en-GB" sz="2800" dirty="0">
                <a:solidFill>
                  <a:srgbClr val="FFC000"/>
                </a:solidFill>
              </a:rPr>
              <a:t>‘flash of fire’ </a:t>
            </a:r>
            <a:r>
              <a:rPr lang="en-GB" sz="2800" dirty="0"/>
              <a:t>which </a:t>
            </a:r>
            <a:r>
              <a:rPr lang="en-GB" sz="2800" dirty="0">
                <a:solidFill>
                  <a:srgbClr val="C00000"/>
                </a:solidFill>
              </a:rPr>
              <a:t>suggests that it is small and insignificant</a:t>
            </a:r>
            <a:r>
              <a:rPr lang="en-GB" sz="2800" dirty="0"/>
              <a:t>. However, as the paragraph develops the fire </a:t>
            </a:r>
            <a:r>
              <a:rPr lang="en-GB" sz="2800" dirty="0">
                <a:solidFill>
                  <a:srgbClr val="FFC000"/>
                </a:solidFill>
              </a:rPr>
              <a:t>‘scramble[s] up like a bright squirrel’. </a:t>
            </a:r>
            <a:r>
              <a:rPr lang="en-GB" sz="2800" dirty="0"/>
              <a:t>The </a:t>
            </a:r>
            <a:r>
              <a:rPr lang="en-GB" sz="2800" dirty="0">
                <a:solidFill>
                  <a:srgbClr val="00B0F0"/>
                </a:solidFill>
              </a:rPr>
              <a:t>simile</a:t>
            </a:r>
            <a:r>
              <a:rPr lang="en-GB" sz="2800" dirty="0"/>
              <a:t> use is effective as the </a:t>
            </a:r>
            <a:r>
              <a:rPr lang="en-GB" sz="2800" dirty="0">
                <a:solidFill>
                  <a:srgbClr val="7030A0"/>
                </a:solidFill>
              </a:rPr>
              <a:t>reader</a:t>
            </a:r>
            <a:r>
              <a:rPr lang="en-GB" sz="2800" dirty="0"/>
              <a:t> is able to visualise how </a:t>
            </a:r>
            <a:r>
              <a:rPr lang="en-GB" sz="2800" dirty="0">
                <a:solidFill>
                  <a:srgbClr val="C00000"/>
                </a:solidFill>
              </a:rPr>
              <a:t>the fire is moving rapidly</a:t>
            </a:r>
            <a:r>
              <a:rPr lang="en-GB" sz="2800" dirty="0"/>
              <a:t> from tree to tree on the </a:t>
            </a:r>
            <a:r>
              <a:rPr lang="en-GB" sz="2800" dirty="0">
                <a:solidFill>
                  <a:srgbClr val="FFC000"/>
                </a:solidFill>
              </a:rPr>
              <a:t>‘wings of the wind’</a:t>
            </a:r>
            <a:r>
              <a:rPr lang="en-GB" sz="2800" dirty="0"/>
              <a:t> the use of </a:t>
            </a:r>
            <a:r>
              <a:rPr lang="en-GB" sz="2800" dirty="0">
                <a:solidFill>
                  <a:srgbClr val="00B0F0"/>
                </a:solidFill>
              </a:rPr>
              <a:t>personification</a:t>
            </a:r>
            <a:r>
              <a:rPr lang="en-GB" sz="2800" dirty="0"/>
              <a:t> also allows the </a:t>
            </a:r>
            <a:r>
              <a:rPr lang="en-GB" sz="2800" dirty="0">
                <a:solidFill>
                  <a:srgbClr val="7030A0"/>
                </a:solidFill>
              </a:rPr>
              <a:t>reader</a:t>
            </a:r>
            <a:r>
              <a:rPr lang="en-GB" sz="2800" dirty="0"/>
              <a:t> to create mental images of how </a:t>
            </a:r>
            <a:r>
              <a:rPr lang="en-GB" sz="2800" dirty="0">
                <a:solidFill>
                  <a:srgbClr val="C00000"/>
                </a:solidFill>
              </a:rPr>
              <a:t>the fire is almost flying across the air and gains </a:t>
            </a:r>
            <a:r>
              <a:rPr lang="en-GB" sz="2800" dirty="0" smtClean="0">
                <a:solidFill>
                  <a:srgbClr val="C00000"/>
                </a:solidFill>
              </a:rPr>
              <a:t>ground, becoming </a:t>
            </a:r>
            <a:r>
              <a:rPr lang="en-GB" sz="2800" dirty="0">
                <a:solidFill>
                  <a:srgbClr val="C00000"/>
                </a:solidFill>
              </a:rPr>
              <a:t>more powerful</a:t>
            </a:r>
            <a:r>
              <a:rPr lang="en-GB" sz="2800" dirty="0"/>
              <a:t>. </a:t>
            </a:r>
          </a:p>
        </p:txBody>
      </p:sp>
      <p:sp>
        <p:nvSpPr>
          <p:cNvPr id="3" name="Bevel 2"/>
          <p:cNvSpPr/>
          <p:nvPr/>
        </p:nvSpPr>
        <p:spPr>
          <a:xfrm>
            <a:off x="785786"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FF0000"/>
                </a:solidFill>
              </a:rPr>
              <a:t>Q</a:t>
            </a:r>
            <a:endParaRPr lang="en-US" sz="4800" b="1" dirty="0">
              <a:solidFill>
                <a:srgbClr val="FF0000"/>
              </a:solidFill>
            </a:endParaRPr>
          </a:p>
        </p:txBody>
      </p:sp>
      <p:sp>
        <p:nvSpPr>
          <p:cNvPr id="4" name="Bevel 3"/>
          <p:cNvSpPr/>
          <p:nvPr/>
        </p:nvSpPr>
        <p:spPr>
          <a:xfrm>
            <a:off x="2071670"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2D050"/>
                </a:solidFill>
              </a:rPr>
              <a:t>W</a:t>
            </a:r>
            <a:endParaRPr lang="en-US" sz="4800" dirty="0">
              <a:solidFill>
                <a:srgbClr val="92D050"/>
              </a:solidFill>
            </a:endParaRPr>
          </a:p>
        </p:txBody>
      </p:sp>
      <p:sp>
        <p:nvSpPr>
          <p:cNvPr id="5" name="Bevel 4"/>
          <p:cNvSpPr/>
          <p:nvPr/>
        </p:nvSpPr>
        <p:spPr>
          <a:xfrm>
            <a:off x="3357554"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rPr>
              <a:t>E</a:t>
            </a:r>
            <a:endParaRPr lang="en-US" sz="4800" dirty="0">
              <a:solidFill>
                <a:srgbClr val="FFC000"/>
              </a:solidFill>
            </a:endParaRPr>
          </a:p>
        </p:txBody>
      </p:sp>
      <p:sp>
        <p:nvSpPr>
          <p:cNvPr id="6" name="Bevel 5"/>
          <p:cNvSpPr/>
          <p:nvPr/>
        </p:nvSpPr>
        <p:spPr>
          <a:xfrm>
            <a:off x="4643438"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rPr>
              <a:t>R</a:t>
            </a:r>
            <a:endParaRPr lang="en-US" sz="4800" dirty="0">
              <a:solidFill>
                <a:srgbClr val="7030A0"/>
              </a:solidFill>
            </a:endParaRPr>
          </a:p>
        </p:txBody>
      </p:sp>
      <p:sp>
        <p:nvSpPr>
          <p:cNvPr id="7" name="Bevel 6"/>
          <p:cNvSpPr/>
          <p:nvPr/>
        </p:nvSpPr>
        <p:spPr>
          <a:xfrm>
            <a:off x="5929322"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F0"/>
                </a:solidFill>
              </a:rPr>
              <a:t>T</a:t>
            </a:r>
            <a:endParaRPr lang="en-US" sz="4800" dirty="0">
              <a:solidFill>
                <a:srgbClr val="00B0F0"/>
              </a:solidFill>
            </a:endParaRPr>
          </a:p>
        </p:txBody>
      </p:sp>
      <p:sp>
        <p:nvSpPr>
          <p:cNvPr id="8" name="Bevel 7"/>
          <p:cNvSpPr/>
          <p:nvPr/>
        </p:nvSpPr>
        <p:spPr>
          <a:xfrm>
            <a:off x="7215206" y="620688"/>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C00000"/>
                </a:solidFill>
              </a:rPr>
              <a:t>Y</a:t>
            </a:r>
            <a:endParaRPr lang="en-US" sz="4800" dirty="0">
              <a:solidFill>
                <a:srgbClr val="C00000"/>
              </a:solidFill>
            </a:endParaRPr>
          </a:p>
        </p:txBody>
      </p:sp>
      <p:sp>
        <p:nvSpPr>
          <p:cNvPr id="9" name="TextBox 8"/>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Q2: </a:t>
            </a:r>
            <a:r>
              <a:rPr lang="en-GB" dirty="0" smtClean="0"/>
              <a:t>How does the writer use language here to describe the effects of the fire?</a:t>
            </a:r>
            <a:endParaRPr lang="en-GB" dirty="0"/>
          </a:p>
        </p:txBody>
      </p:sp>
    </p:spTree>
    <p:extLst>
      <p:ext uri="{BB962C8B-B14F-4D97-AF65-F5344CB8AC3E}">
        <p14:creationId xmlns:p14="http://schemas.microsoft.com/office/powerpoint/2010/main" val="57065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332656"/>
            <a:ext cx="8712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Look in detail at this extract from lines 7 to 19 of the </a:t>
            </a:r>
            <a:r>
              <a:rPr kumimoji="0" lang="en-US" altLang="en-US" sz="2800" b="1" i="0" u="none" strike="noStrike" cap="none" normalizeH="0" baseline="0" dirty="0" smtClean="0">
                <a:ln>
                  <a:noFill/>
                </a:ln>
                <a:solidFill>
                  <a:srgbClr val="000000"/>
                </a:solidFill>
                <a:effectLst/>
                <a:latin typeface="Myriad Pro"/>
                <a:cs typeface="Arial" pitchFamily="34" charset="0"/>
              </a:rPr>
              <a:t>source. How </a:t>
            </a:r>
            <a:r>
              <a:rPr kumimoji="0" lang="en-US" altLang="en-US" sz="2800" b="1" i="0" u="none" strike="noStrike" cap="none" normalizeH="0" baseline="0" dirty="0" smtClean="0">
                <a:ln>
                  <a:noFill/>
                </a:ln>
                <a:solidFill>
                  <a:srgbClr val="000000"/>
                </a:solidFill>
                <a:effectLst/>
                <a:latin typeface="Myriad Pro"/>
                <a:cs typeface="Arial" pitchFamily="34" charset="0"/>
              </a:rPr>
              <a:t>does the writer use language here to describe the effects of the fire?</a:t>
            </a:r>
            <a:endParaRPr kumimoji="0" lang="en-US" altLang="en-US" sz="2800" b="0" i="0" u="none" strike="noStrike" cap="none" normalizeH="0" baseline="0" dirty="0" smtClean="0">
              <a:ln>
                <a:noFill/>
              </a:ln>
              <a:solidFill>
                <a:srgbClr val="000000"/>
              </a:solidFill>
              <a:effectLst/>
              <a:latin typeface="Myriad Pro"/>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					[</a:t>
            </a:r>
            <a:r>
              <a:rPr kumimoji="0" lang="en-US" altLang="en-US" sz="2800" b="1" i="0" u="none" strike="noStrike" cap="none" normalizeH="0" baseline="0" dirty="0" smtClean="0">
                <a:ln>
                  <a:noFill/>
                </a:ln>
                <a:solidFill>
                  <a:srgbClr val="000000"/>
                </a:solidFill>
                <a:effectLst/>
                <a:latin typeface="Myriad Pro"/>
                <a:cs typeface="Arial" pitchFamily="34" charset="0"/>
              </a:rPr>
              <a:t>8 marks]</a:t>
            </a:r>
            <a:endParaRPr kumimoji="0" lang="en-US" altLang="en-US" sz="1400" b="0" i="0" u="none" strike="noStrike" cap="none" normalizeH="0" baseline="0" dirty="0" smtClean="0">
              <a:ln>
                <a:noFill/>
              </a:ln>
              <a:solidFill>
                <a:srgbClr val="000000"/>
              </a:solidFill>
              <a:effectLst/>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rgbClr val="000000"/>
              </a:solidFill>
              <a:effectLst/>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yriad Pro"/>
                <a:cs typeface="Arial" pitchFamily="34" charset="0"/>
              </a:rPr>
              <a:t>You </a:t>
            </a:r>
            <a:r>
              <a:rPr kumimoji="0" lang="en-US" altLang="en-US" sz="2800" b="1" i="0" u="none" strike="noStrike" cap="none" normalizeH="0" baseline="0" dirty="0" smtClean="0">
                <a:ln>
                  <a:noFill/>
                </a:ln>
                <a:solidFill>
                  <a:srgbClr val="000000"/>
                </a:solidFill>
                <a:effectLst/>
                <a:latin typeface="Myriad Pro"/>
                <a:cs typeface="Arial" pitchFamily="34" charset="0"/>
              </a:rPr>
              <a:t>could include the writer’s choice of: </a:t>
            </a:r>
            <a:endParaRPr kumimoji="0" lang="en-US" altLang="en-US" sz="2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smtClean="0">
                <a:ln>
                  <a:noFill/>
                </a:ln>
                <a:solidFill>
                  <a:schemeClr val="tx1"/>
                </a:solidFill>
                <a:effectLst/>
                <a:latin typeface="Myriad Pro"/>
                <a:cs typeface="Arial" pitchFamily="34" charset="0"/>
              </a:rPr>
              <a:t>words </a:t>
            </a:r>
            <a:r>
              <a:rPr kumimoji="0" lang="en-US" altLang="en-US" sz="2800" b="1" i="0" u="none" strike="noStrike" cap="none" normalizeH="0" baseline="0" dirty="0" smtClean="0">
                <a:ln>
                  <a:noFill/>
                </a:ln>
                <a:solidFill>
                  <a:schemeClr val="tx1"/>
                </a:solidFill>
                <a:effectLst/>
                <a:latin typeface="Myriad Pro"/>
                <a:cs typeface="Arial" pitchFamily="34" charset="0"/>
              </a:rPr>
              <a:t>and phrases </a:t>
            </a:r>
            <a:endParaRPr kumimoji="0" lang="en-US" altLang="en-US" sz="2800" b="1" i="0" u="none" strike="noStrike" cap="none" normalizeH="0" baseline="0" dirty="0" smtClean="0">
              <a:ln>
                <a:noFill/>
              </a:ln>
              <a:solidFill>
                <a:schemeClr val="tx1"/>
              </a:solidFill>
              <a:effectLst/>
              <a:latin typeface="Myriad Pro"/>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b="1" dirty="0">
                <a:latin typeface="Myriad Pro"/>
                <a:cs typeface="Arial" pitchFamily="34" charset="0"/>
              </a:rPr>
              <a:t> </a:t>
            </a:r>
            <a:r>
              <a:rPr kumimoji="0" lang="en-US" altLang="en-US" sz="2800" b="1" i="0" u="none" strike="noStrike" cap="none" normalizeH="0" baseline="0" dirty="0" smtClean="0">
                <a:ln>
                  <a:noFill/>
                </a:ln>
                <a:solidFill>
                  <a:schemeClr val="tx1"/>
                </a:solidFill>
                <a:effectLst/>
                <a:latin typeface="Myriad Pro"/>
                <a:cs typeface="Arial" pitchFamily="34" charset="0"/>
              </a:rPr>
              <a:t>language </a:t>
            </a:r>
            <a:r>
              <a:rPr kumimoji="0" lang="en-US" altLang="en-US" sz="2800" b="1" i="0" u="none" strike="noStrike" cap="none" normalizeH="0" baseline="0" dirty="0" smtClean="0">
                <a:ln>
                  <a:noFill/>
                </a:ln>
                <a:solidFill>
                  <a:schemeClr val="tx1"/>
                </a:solidFill>
                <a:effectLst/>
                <a:latin typeface="Myriad Pro"/>
                <a:cs typeface="Arial" pitchFamily="34" charset="0"/>
              </a:rPr>
              <a:t>features and techniques </a:t>
            </a:r>
            <a:endParaRPr lang="en-US" altLang="en-US" sz="2800" b="1" dirty="0">
              <a:latin typeface="Myriad Pro"/>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dirty="0" smtClean="0">
                <a:ln>
                  <a:noFill/>
                </a:ln>
                <a:solidFill>
                  <a:schemeClr val="tx1"/>
                </a:solidFill>
                <a:effectLst/>
                <a:latin typeface="Myriad Pro"/>
                <a:cs typeface="Arial" pitchFamily="34" charset="0"/>
              </a:rPr>
              <a:t> </a:t>
            </a:r>
            <a:r>
              <a:rPr kumimoji="0" lang="en-US" altLang="en-US" sz="2800" b="1" i="0" u="none" strike="noStrike" cap="none" normalizeH="0" baseline="0" dirty="0" smtClean="0">
                <a:ln>
                  <a:noFill/>
                </a:ln>
                <a:solidFill>
                  <a:schemeClr val="tx1"/>
                </a:solidFill>
                <a:effectLst/>
                <a:latin typeface="Myriad Pro"/>
                <a:cs typeface="Arial" pitchFamily="34" charset="0"/>
              </a:rPr>
              <a:t>sentence forms</a:t>
            </a:r>
          </a:p>
        </p:txBody>
      </p:sp>
    </p:spTree>
    <p:extLst>
      <p:ext uri="{BB962C8B-B14F-4D97-AF65-F5344CB8AC3E}">
        <p14:creationId xmlns:p14="http://schemas.microsoft.com/office/powerpoint/2010/main" val="233056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8104" y="1631377"/>
            <a:ext cx="3456384" cy="3323987"/>
          </a:xfrm>
          <a:prstGeom prst="rect">
            <a:avLst/>
          </a:prstGeom>
        </p:spPr>
        <p:txBody>
          <a:bodyPr wrap="square">
            <a:spAutoFit/>
          </a:bodyPr>
          <a:lstStyle/>
          <a:p>
            <a:r>
              <a:rPr lang="en-GB" sz="4800" dirty="0" smtClean="0">
                <a:solidFill>
                  <a:srgbClr val="00B050"/>
                </a:solidFill>
                <a:latin typeface="Impact" panose="020B0806030902050204" pitchFamily="34" charset="0"/>
              </a:rPr>
              <a:t>WWW/EBI</a:t>
            </a:r>
          </a:p>
          <a:p>
            <a:endParaRPr lang="en-GB" b="1" dirty="0">
              <a:effectLst/>
            </a:endParaRPr>
          </a:p>
          <a:p>
            <a:r>
              <a:rPr lang="en-GB" sz="2400" b="1" dirty="0" smtClean="0"/>
              <a:t>Peer assess each other’s work, marking WWW/EBI onto the text as you read. </a:t>
            </a:r>
          </a:p>
          <a:p>
            <a:endParaRPr lang="en-GB" sz="2400" b="1" dirty="0">
              <a:effectLst/>
            </a:endParaRPr>
          </a:p>
          <a:p>
            <a:r>
              <a:rPr lang="en-GB" sz="2400" b="1" dirty="0" smtClean="0"/>
              <a:t>What band would you award for this answer? </a:t>
            </a:r>
            <a:endParaRPr lang="en-GB" sz="2400" dirty="0">
              <a:effectLst/>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25" y="188640"/>
            <a:ext cx="4753639" cy="27245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10650"/>
            <a:ext cx="4744112" cy="3505690"/>
          </a:xfrm>
          <a:prstGeom prst="rect">
            <a:avLst/>
          </a:prstGeom>
        </p:spPr>
      </p:pic>
    </p:spTree>
    <p:extLst>
      <p:ext uri="{BB962C8B-B14F-4D97-AF65-F5344CB8AC3E}">
        <p14:creationId xmlns:p14="http://schemas.microsoft.com/office/powerpoint/2010/main" val="1563919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109076"/>
            <a:ext cx="871296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You now need to think about the whole of the source. This text is from Chapter Two in Lord of the Flies.</a:t>
            </a:r>
            <a:endParaRPr lang="en-GB" sz="2800" dirty="0"/>
          </a:p>
          <a:p>
            <a:r>
              <a:rPr lang="en-GB" sz="2800" b="1" dirty="0"/>
              <a:t>How has the writer structured the text to interest you as a reader</a:t>
            </a:r>
            <a:r>
              <a:rPr lang="en-GB" sz="2800" b="1" dirty="0" smtClean="0"/>
              <a:t>?						</a:t>
            </a:r>
            <a:r>
              <a:rPr lang="en-GB" sz="2800" b="1" dirty="0"/>
              <a:t>[8 marks]</a:t>
            </a:r>
            <a:endParaRPr lang="en-GB" sz="2800" dirty="0"/>
          </a:p>
          <a:p>
            <a:endParaRPr lang="en-GB" sz="2800" b="1" dirty="0"/>
          </a:p>
          <a:p>
            <a:r>
              <a:rPr lang="en-GB" sz="2800" b="1" dirty="0"/>
              <a:t>You could write about: </a:t>
            </a:r>
          </a:p>
          <a:p>
            <a:pPr marL="457200" indent="-457200">
              <a:buFont typeface="Arial" panose="020B0604020202020204" pitchFamily="34" charset="0"/>
              <a:buChar char="•"/>
            </a:pPr>
            <a:r>
              <a:rPr lang="en-GB" sz="2800" b="1" dirty="0"/>
              <a:t>what the writer focuses your attention on at the beginning</a:t>
            </a:r>
          </a:p>
          <a:p>
            <a:pPr marL="457200" indent="-457200">
              <a:buFont typeface="Arial" panose="020B0604020202020204" pitchFamily="34" charset="0"/>
              <a:buChar char="•"/>
            </a:pPr>
            <a:r>
              <a:rPr lang="en-GB" sz="2800" b="1" dirty="0"/>
              <a:t>how and why the writer changes this focus as the extract develops</a:t>
            </a:r>
          </a:p>
          <a:p>
            <a:pPr marL="457200" indent="-457200">
              <a:buFont typeface="Arial" panose="020B0604020202020204" pitchFamily="34" charset="0"/>
              <a:buChar char="•"/>
            </a:pPr>
            <a:r>
              <a:rPr lang="en-GB" sz="2800" b="1" dirty="0"/>
              <a:t>any other structural features that interest you</a:t>
            </a:r>
            <a:r>
              <a:rPr lang="en-GB" sz="2800" b="1" dirty="0" smtClean="0"/>
              <a:t>.</a:t>
            </a:r>
            <a:endParaRPr lang="en-GB" sz="2800" b="1" dirty="0"/>
          </a:p>
        </p:txBody>
      </p:sp>
    </p:spTree>
    <p:extLst>
      <p:ext uri="{BB962C8B-B14F-4D97-AF65-F5344CB8AC3E}">
        <p14:creationId xmlns:p14="http://schemas.microsoft.com/office/powerpoint/2010/main" val="128838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928992" cy="6494085"/>
          </a:xfrm>
          <a:prstGeom prst="rect">
            <a:avLst/>
          </a:prstGeom>
        </p:spPr>
        <p:txBody>
          <a:bodyPr wrap="square">
            <a:spAutoFit/>
          </a:bodyPr>
          <a:lstStyle/>
          <a:p>
            <a:r>
              <a:rPr lang="en-GB" sz="2300" dirty="0" smtClean="0"/>
              <a:t>In pairs, re-read the text and highlight </a:t>
            </a:r>
            <a:r>
              <a:rPr lang="en-GB" sz="2300" dirty="0"/>
              <a:t>all the </a:t>
            </a:r>
            <a:r>
              <a:rPr lang="en-GB" sz="2800" b="1" dirty="0">
                <a:solidFill>
                  <a:srgbClr val="FF0000"/>
                </a:solidFill>
              </a:rPr>
              <a:t>short snappy sentences </a:t>
            </a:r>
            <a:r>
              <a:rPr lang="en-GB" sz="2300" dirty="0"/>
              <a:t>the writer uses when describing the fire</a:t>
            </a:r>
            <a:r>
              <a:rPr lang="en-GB" sz="2300" dirty="0" smtClean="0"/>
              <a:t>.</a:t>
            </a:r>
          </a:p>
          <a:p>
            <a:endParaRPr lang="en-GB" sz="2300" dirty="0"/>
          </a:p>
          <a:p>
            <a:r>
              <a:rPr lang="en-GB" sz="2300" dirty="0" smtClean="0"/>
              <a:t>Look at </a:t>
            </a:r>
            <a:r>
              <a:rPr lang="en-GB" sz="2800" b="1" dirty="0" smtClean="0">
                <a:solidFill>
                  <a:srgbClr val="FF0000"/>
                </a:solidFill>
              </a:rPr>
              <a:t>when and where</a:t>
            </a:r>
            <a:r>
              <a:rPr lang="en-GB" sz="2800" dirty="0" smtClean="0">
                <a:solidFill>
                  <a:srgbClr val="FF0000"/>
                </a:solidFill>
              </a:rPr>
              <a:t> </a:t>
            </a:r>
            <a:r>
              <a:rPr lang="en-GB" sz="2300" dirty="0"/>
              <a:t>these short sentences are used and what the effect of these sentences is. </a:t>
            </a:r>
            <a:r>
              <a:rPr lang="en-GB" sz="2300" dirty="0" smtClean="0"/>
              <a:t>Now look around them: are there any </a:t>
            </a:r>
            <a:r>
              <a:rPr lang="en-GB" sz="2800" b="1" dirty="0" smtClean="0">
                <a:solidFill>
                  <a:srgbClr val="FF0000"/>
                </a:solidFill>
              </a:rPr>
              <a:t>longer, more complex sentences </a:t>
            </a:r>
            <a:r>
              <a:rPr lang="en-GB" sz="2300" dirty="0" smtClean="0"/>
              <a:t>nearby? How is the text </a:t>
            </a:r>
            <a:r>
              <a:rPr lang="en-GB" sz="2800" b="1" dirty="0" smtClean="0">
                <a:solidFill>
                  <a:srgbClr val="FF0000"/>
                </a:solidFill>
              </a:rPr>
              <a:t>structured</a:t>
            </a:r>
            <a:r>
              <a:rPr lang="en-GB" sz="2300" dirty="0" smtClean="0"/>
              <a:t>? </a:t>
            </a:r>
          </a:p>
          <a:p>
            <a:endParaRPr lang="en-GB" sz="2300" dirty="0"/>
          </a:p>
          <a:p>
            <a:r>
              <a:rPr lang="en-GB" sz="2300" dirty="0" smtClean="0"/>
              <a:t>What might these sentences suggest about the fire? How does this interest us as a reader? </a:t>
            </a:r>
          </a:p>
          <a:p>
            <a:endParaRPr lang="en-GB" sz="2300" dirty="0"/>
          </a:p>
          <a:p>
            <a:r>
              <a:rPr lang="en-GB" sz="2300" dirty="0" smtClean="0"/>
              <a:t>See if you can identify: </a:t>
            </a:r>
            <a:endParaRPr lang="en-GB" sz="2300" dirty="0"/>
          </a:p>
          <a:p>
            <a:pPr marL="342900" indent="-342900">
              <a:buFont typeface="Arial" panose="020B0604020202020204" pitchFamily="34" charset="0"/>
              <a:buChar char="•"/>
            </a:pPr>
            <a:r>
              <a:rPr lang="en-GB" sz="2300" b="1" dirty="0" smtClean="0">
                <a:solidFill>
                  <a:srgbClr val="FF0000"/>
                </a:solidFill>
              </a:rPr>
              <a:t>Complex sentences </a:t>
            </a:r>
            <a:r>
              <a:rPr lang="en-GB" sz="2300" dirty="0" smtClean="0"/>
              <a:t>which </a:t>
            </a:r>
            <a:r>
              <a:rPr lang="en-GB" sz="2300" dirty="0"/>
              <a:t>create pace and reflect the speed of the fire</a:t>
            </a:r>
          </a:p>
          <a:p>
            <a:pPr marL="342900" indent="-342900">
              <a:buFont typeface="Arial" panose="020B0604020202020204" pitchFamily="34" charset="0"/>
              <a:buChar char="•"/>
            </a:pPr>
            <a:r>
              <a:rPr lang="en-GB" sz="2300" b="1" dirty="0" smtClean="0">
                <a:solidFill>
                  <a:srgbClr val="FF0000"/>
                </a:solidFill>
              </a:rPr>
              <a:t>Short, simple sentences </a:t>
            </a:r>
            <a:r>
              <a:rPr lang="en-GB" sz="2300" dirty="0"/>
              <a:t>to reflect the cracking, sudden movements of the fire</a:t>
            </a:r>
          </a:p>
          <a:p>
            <a:pPr marL="342900" indent="-342900">
              <a:buFont typeface="Arial" panose="020B0604020202020204" pitchFamily="34" charset="0"/>
              <a:buChar char="•"/>
            </a:pPr>
            <a:r>
              <a:rPr lang="en-GB" sz="2300" b="1" dirty="0">
                <a:solidFill>
                  <a:srgbClr val="FF0000"/>
                </a:solidFill>
              </a:rPr>
              <a:t>Compound sentences </a:t>
            </a:r>
            <a:r>
              <a:rPr lang="en-GB" sz="2300" dirty="0"/>
              <a:t>to highlight the fire’s longevity and </a:t>
            </a:r>
            <a:r>
              <a:rPr lang="en-GB" sz="2300" dirty="0" smtClean="0"/>
              <a:t>perseverance</a:t>
            </a:r>
            <a:endParaRPr lang="en-GB" sz="23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spTree>
    <p:extLst>
      <p:ext uri="{BB962C8B-B14F-4D97-AF65-F5344CB8AC3E}">
        <p14:creationId xmlns:p14="http://schemas.microsoft.com/office/powerpoint/2010/main" val="1741621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71" y="1269443"/>
            <a:ext cx="8872942" cy="1646605"/>
          </a:xfrm>
          <a:prstGeom prst="rect">
            <a:avLst/>
          </a:prstGeom>
        </p:spPr>
        <p:txBody>
          <a:bodyPr wrap="none">
            <a:spAutoFit/>
          </a:bodyPr>
          <a:lstStyle/>
          <a:p>
            <a:r>
              <a:rPr lang="en-GB" sz="10100" b="1" dirty="0" smtClean="0"/>
              <a:t>S  M  P  </a:t>
            </a:r>
            <a:r>
              <a:rPr lang="en-GB" sz="10100" b="1" dirty="0"/>
              <a:t>A </a:t>
            </a:r>
            <a:r>
              <a:rPr lang="en-GB" sz="10100" b="1" dirty="0" smtClean="0"/>
              <a:t> O  I  R</a:t>
            </a:r>
            <a:endParaRPr lang="en-GB" sz="10100" b="1" dirty="0"/>
          </a:p>
        </p:txBody>
      </p:sp>
      <p:sp>
        <p:nvSpPr>
          <p:cNvPr id="3" name="TextBox 2"/>
          <p:cNvSpPr txBox="1"/>
          <p:nvPr/>
        </p:nvSpPr>
        <p:spPr>
          <a:xfrm>
            <a:off x="467544" y="3789040"/>
            <a:ext cx="8064896" cy="2554545"/>
          </a:xfrm>
          <a:prstGeom prst="rect">
            <a:avLst/>
          </a:prstGeom>
          <a:noFill/>
        </p:spPr>
        <p:txBody>
          <a:bodyPr wrap="square" rtlCol="0">
            <a:spAutoFit/>
          </a:bodyPr>
          <a:lstStyle/>
          <a:p>
            <a:r>
              <a:rPr lang="en-GB" sz="3200" dirty="0" smtClean="0"/>
              <a:t>Write these letters in your book. Next to each, write down as many language techniques as you can that begin with this letter. </a:t>
            </a:r>
          </a:p>
          <a:p>
            <a:endParaRPr lang="en-GB" sz="3200" dirty="0"/>
          </a:p>
          <a:p>
            <a:r>
              <a:rPr lang="en-GB" sz="3200" dirty="0" smtClean="0"/>
              <a:t>An example has been given to get you started.</a:t>
            </a:r>
            <a:endParaRPr lang="en-GB" sz="3200" dirty="0"/>
          </a:p>
        </p:txBody>
      </p:sp>
      <p:cxnSp>
        <p:nvCxnSpPr>
          <p:cNvPr id="5" name="Straight Arrow Connector 4"/>
          <p:cNvCxnSpPr/>
          <p:nvPr/>
        </p:nvCxnSpPr>
        <p:spPr>
          <a:xfrm flipV="1">
            <a:off x="827584" y="980728"/>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620688"/>
            <a:ext cx="2088232" cy="461665"/>
          </a:xfrm>
          <a:prstGeom prst="rect">
            <a:avLst/>
          </a:prstGeom>
          <a:noFill/>
        </p:spPr>
        <p:txBody>
          <a:bodyPr wrap="square" rtlCol="0">
            <a:spAutoFit/>
          </a:bodyPr>
          <a:lstStyle/>
          <a:p>
            <a:r>
              <a:rPr lang="en-GB" sz="2400" dirty="0" smtClean="0"/>
              <a:t>simile</a:t>
            </a:r>
            <a:endParaRPr lang="en-GB" sz="2400" dirty="0"/>
          </a:p>
        </p:txBody>
      </p:sp>
    </p:spTree>
    <p:extLst>
      <p:ext uri="{BB962C8B-B14F-4D97-AF65-F5344CB8AC3E}">
        <p14:creationId xmlns:p14="http://schemas.microsoft.com/office/powerpoint/2010/main" val="224710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836712"/>
            <a:ext cx="8568952" cy="5139869"/>
          </a:xfrm>
          <a:prstGeom prst="rect">
            <a:avLst/>
          </a:prstGeom>
        </p:spPr>
        <p:txBody>
          <a:bodyPr wrap="square">
            <a:spAutoFit/>
          </a:bodyPr>
          <a:lstStyle/>
          <a:p>
            <a:r>
              <a:rPr lang="en-GB" sz="3200" dirty="0" smtClean="0"/>
              <a:t>Now think about  how </a:t>
            </a:r>
            <a:r>
              <a:rPr lang="en-GB" sz="4000" b="1" dirty="0" smtClean="0">
                <a:solidFill>
                  <a:srgbClr val="FF0000"/>
                </a:solidFill>
              </a:rPr>
              <a:t>punctuation</a:t>
            </a:r>
            <a:r>
              <a:rPr lang="en-GB" sz="3200" dirty="0" smtClean="0"/>
              <a:t> </a:t>
            </a:r>
            <a:r>
              <a:rPr lang="en-GB" sz="3200" dirty="0"/>
              <a:t>is used for effect. </a:t>
            </a:r>
            <a:r>
              <a:rPr lang="en-GB" sz="3200" dirty="0" smtClean="0"/>
              <a:t>In pairs,  </a:t>
            </a:r>
            <a:r>
              <a:rPr lang="en-GB" sz="3200" dirty="0"/>
              <a:t>highlight all the </a:t>
            </a:r>
            <a:r>
              <a:rPr lang="en-GB" sz="3200" dirty="0" smtClean="0"/>
              <a:t>parts of the text </a:t>
            </a:r>
            <a:r>
              <a:rPr lang="en-GB" sz="3200" dirty="0"/>
              <a:t>where punctuation is </a:t>
            </a:r>
            <a:r>
              <a:rPr lang="en-GB" sz="3200" b="1" dirty="0"/>
              <a:t>deliberately</a:t>
            </a:r>
            <a:r>
              <a:rPr lang="en-GB" sz="3200" dirty="0"/>
              <a:t> used for </a:t>
            </a:r>
            <a:r>
              <a:rPr lang="en-GB" sz="3200" b="1" dirty="0"/>
              <a:t>effect</a:t>
            </a:r>
            <a:r>
              <a:rPr lang="en-GB" sz="3200" dirty="0" smtClean="0"/>
              <a:t>.</a:t>
            </a:r>
          </a:p>
          <a:p>
            <a:endParaRPr lang="en-GB" sz="3200" dirty="0"/>
          </a:p>
          <a:p>
            <a:r>
              <a:rPr lang="en-GB" sz="3200" dirty="0" smtClean="0"/>
              <a:t>See if you can find and comment on: </a:t>
            </a:r>
            <a:endParaRPr lang="en-GB" sz="3200" dirty="0"/>
          </a:p>
          <a:p>
            <a:pPr marL="285750" indent="-285750">
              <a:buFont typeface="Arial" panose="020B0604020202020204" pitchFamily="34" charset="0"/>
              <a:buChar char="•"/>
            </a:pPr>
            <a:r>
              <a:rPr lang="en-GB" sz="3200" dirty="0"/>
              <a:t>the impact of the </a:t>
            </a:r>
            <a:r>
              <a:rPr lang="en-GB" sz="3200" b="1" dirty="0">
                <a:solidFill>
                  <a:srgbClr val="FF0000"/>
                </a:solidFill>
              </a:rPr>
              <a:t>dash</a:t>
            </a:r>
          </a:p>
          <a:p>
            <a:pPr marL="285750" indent="-285750">
              <a:buFont typeface="Arial" panose="020B0604020202020204" pitchFamily="34" charset="0"/>
              <a:buChar char="•"/>
            </a:pPr>
            <a:r>
              <a:rPr lang="en-GB" sz="3200" dirty="0"/>
              <a:t>the way </a:t>
            </a:r>
            <a:r>
              <a:rPr lang="en-GB" sz="3200" b="1" dirty="0">
                <a:solidFill>
                  <a:srgbClr val="FF0000"/>
                </a:solidFill>
              </a:rPr>
              <a:t>direct speech </a:t>
            </a:r>
            <a:r>
              <a:rPr lang="en-GB" sz="3200" dirty="0"/>
              <a:t>is highlighted</a:t>
            </a:r>
          </a:p>
          <a:p>
            <a:pPr marL="285750" indent="-285750">
              <a:buFont typeface="Arial" panose="020B0604020202020204" pitchFamily="34" charset="0"/>
              <a:buChar char="•"/>
            </a:pPr>
            <a:r>
              <a:rPr lang="en-GB" sz="3200" dirty="0"/>
              <a:t>repeated use of </a:t>
            </a:r>
            <a:r>
              <a:rPr lang="en-GB" sz="3200" b="1" dirty="0">
                <a:solidFill>
                  <a:srgbClr val="FF0000"/>
                </a:solidFill>
              </a:rPr>
              <a:t>commas</a:t>
            </a:r>
            <a:r>
              <a:rPr lang="en-GB" sz="3200" dirty="0"/>
              <a:t> for pace</a:t>
            </a:r>
          </a:p>
          <a:p>
            <a:pPr marL="285750" indent="-285750">
              <a:buFont typeface="Arial" panose="020B0604020202020204" pitchFamily="34" charset="0"/>
              <a:buChar char="•"/>
            </a:pPr>
            <a:r>
              <a:rPr lang="en-GB" sz="3200" dirty="0"/>
              <a:t>the </a:t>
            </a:r>
            <a:r>
              <a:rPr lang="en-GB" sz="3200" b="1" dirty="0">
                <a:solidFill>
                  <a:srgbClr val="FF0000"/>
                </a:solidFill>
              </a:rPr>
              <a:t>absence of punctuation</a:t>
            </a:r>
            <a:r>
              <a:rPr lang="en-GB" sz="3200" dirty="0"/>
              <a:t> in some sentences to show the fire is uncontrollable</a:t>
            </a:r>
            <a:endParaRPr lang="en-GB" sz="3200"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spTree>
    <p:extLst>
      <p:ext uri="{BB962C8B-B14F-4D97-AF65-F5344CB8AC3E}">
        <p14:creationId xmlns:p14="http://schemas.microsoft.com/office/powerpoint/2010/main" val="3561186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568952" cy="4278094"/>
          </a:xfrm>
          <a:prstGeom prst="rect">
            <a:avLst/>
          </a:prstGeom>
        </p:spPr>
        <p:txBody>
          <a:bodyPr wrap="square">
            <a:spAutoFit/>
          </a:bodyPr>
          <a:lstStyle/>
          <a:p>
            <a:r>
              <a:rPr lang="en-GB" sz="3200" dirty="0" smtClean="0"/>
              <a:t>Now let’s think about how the text </a:t>
            </a:r>
            <a:r>
              <a:rPr lang="en-GB" sz="4000" b="1" dirty="0" smtClean="0">
                <a:solidFill>
                  <a:srgbClr val="FF0000"/>
                </a:solidFill>
              </a:rPr>
              <a:t>develops </a:t>
            </a:r>
            <a:r>
              <a:rPr lang="en-GB" sz="3200" dirty="0" smtClean="0"/>
              <a:t>– and </a:t>
            </a:r>
            <a:r>
              <a:rPr lang="en-GB" sz="4000" b="1" dirty="0" smtClean="0">
                <a:solidFill>
                  <a:srgbClr val="FF0000"/>
                </a:solidFill>
              </a:rPr>
              <a:t>why</a:t>
            </a:r>
            <a:r>
              <a:rPr lang="en-GB" sz="3200" dirty="0" smtClean="0"/>
              <a:t>.</a:t>
            </a:r>
          </a:p>
          <a:p>
            <a:endParaRPr lang="en-GB" sz="3200" dirty="0"/>
          </a:p>
          <a:p>
            <a:pPr marL="457200" indent="-457200">
              <a:buFont typeface="Arial" panose="020B0604020202020204" pitchFamily="34" charset="0"/>
              <a:buChar char="•"/>
            </a:pPr>
            <a:r>
              <a:rPr lang="en-GB" sz="3200" dirty="0" smtClean="0"/>
              <a:t>What</a:t>
            </a:r>
            <a:r>
              <a:rPr lang="en-GB" sz="3200" b="1" dirty="0" smtClean="0">
                <a:solidFill>
                  <a:srgbClr val="FF0000"/>
                </a:solidFill>
              </a:rPr>
              <a:t> </a:t>
            </a:r>
            <a:r>
              <a:rPr lang="en-GB" sz="3200" b="1" dirty="0">
                <a:solidFill>
                  <a:srgbClr val="FF0000"/>
                </a:solidFill>
              </a:rPr>
              <a:t>impact </a:t>
            </a:r>
            <a:r>
              <a:rPr lang="en-GB" sz="3200" dirty="0"/>
              <a:t>does </a:t>
            </a:r>
            <a:r>
              <a:rPr lang="en-GB" sz="3200" dirty="0" smtClean="0"/>
              <a:t>this structure </a:t>
            </a:r>
            <a:r>
              <a:rPr lang="en-GB" sz="3200" dirty="0"/>
              <a:t>have? </a:t>
            </a:r>
            <a:endParaRPr lang="en-GB" sz="3200" dirty="0" smtClean="0"/>
          </a:p>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dirty="0" smtClean="0"/>
              <a:t>How </a:t>
            </a:r>
            <a:r>
              <a:rPr lang="en-GB" sz="3200" dirty="0"/>
              <a:t>does it </a:t>
            </a:r>
            <a:r>
              <a:rPr lang="en-GB" sz="3200" b="1" dirty="0">
                <a:solidFill>
                  <a:srgbClr val="FF0000"/>
                </a:solidFill>
              </a:rPr>
              <a:t>engage</a:t>
            </a:r>
            <a:r>
              <a:rPr lang="en-GB" sz="3200" dirty="0"/>
              <a:t> the reader? </a:t>
            </a:r>
            <a:endParaRPr lang="en-GB" sz="3200" dirty="0" smtClean="0"/>
          </a:p>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dirty="0" smtClean="0"/>
              <a:t>How does it </a:t>
            </a:r>
            <a:r>
              <a:rPr lang="en-GB" sz="3200" b="1" dirty="0" smtClean="0">
                <a:solidFill>
                  <a:srgbClr val="FF0000"/>
                </a:solidFill>
              </a:rPr>
              <a:t>guide </a:t>
            </a:r>
            <a:r>
              <a:rPr lang="en-GB" sz="3200" dirty="0" smtClean="0"/>
              <a:t>us through the text? </a:t>
            </a:r>
            <a:endParaRPr lang="en-GB" sz="3200" dirty="0">
              <a:effectLst/>
            </a:endParaRP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pic>
        <p:nvPicPr>
          <p:cNvPr id="4" name="Picture 3"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9129421" cy="167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79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220" t="26185" r="26493" b="8729"/>
          <a:stretch/>
        </p:blipFill>
        <p:spPr bwMode="auto">
          <a:xfrm>
            <a:off x="179512" y="1052736"/>
            <a:ext cx="7160915"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sp>
        <p:nvSpPr>
          <p:cNvPr id="3" name="TextBox 2"/>
          <p:cNvSpPr txBox="1"/>
          <p:nvPr/>
        </p:nvSpPr>
        <p:spPr>
          <a:xfrm>
            <a:off x="5724128" y="548680"/>
            <a:ext cx="1008112" cy="369332"/>
          </a:xfrm>
          <a:prstGeom prst="rect">
            <a:avLst/>
          </a:prstGeom>
          <a:noFill/>
          <a:ln>
            <a:solidFill>
              <a:srgbClr val="FF0000"/>
            </a:solidFill>
          </a:ln>
        </p:spPr>
        <p:txBody>
          <a:bodyPr wrap="square" rtlCol="0">
            <a:spAutoFit/>
          </a:bodyPr>
          <a:lstStyle/>
          <a:p>
            <a:r>
              <a:rPr lang="en-GB" b="1" dirty="0" smtClean="0"/>
              <a:t>dialogue</a:t>
            </a:r>
            <a:endParaRPr lang="en-GB" b="1" dirty="0"/>
          </a:p>
        </p:txBody>
      </p:sp>
      <p:cxnSp>
        <p:nvCxnSpPr>
          <p:cNvPr id="6" name="Straight Arrow Connector 5"/>
          <p:cNvCxnSpPr>
            <a:stCxn id="3" idx="1"/>
          </p:cNvCxnSpPr>
          <p:nvPr/>
        </p:nvCxnSpPr>
        <p:spPr>
          <a:xfrm flipH="1">
            <a:off x="5004048" y="733346"/>
            <a:ext cx="720080" cy="31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40882" y="1331476"/>
            <a:ext cx="1440160" cy="369332"/>
          </a:xfrm>
          <a:prstGeom prst="rect">
            <a:avLst/>
          </a:prstGeom>
          <a:noFill/>
          <a:ln>
            <a:solidFill>
              <a:srgbClr val="FF0000"/>
            </a:solidFill>
          </a:ln>
        </p:spPr>
        <p:txBody>
          <a:bodyPr wrap="square" rtlCol="0">
            <a:spAutoFit/>
          </a:bodyPr>
          <a:lstStyle/>
          <a:p>
            <a:r>
              <a:rPr lang="en-GB" b="1" dirty="0" smtClean="0"/>
              <a:t>description</a:t>
            </a:r>
            <a:endParaRPr lang="en-GB" b="1" dirty="0"/>
          </a:p>
        </p:txBody>
      </p:sp>
      <p:sp>
        <p:nvSpPr>
          <p:cNvPr id="11" name="TextBox 10"/>
          <p:cNvSpPr txBox="1"/>
          <p:nvPr/>
        </p:nvSpPr>
        <p:spPr>
          <a:xfrm>
            <a:off x="7440882" y="2222142"/>
            <a:ext cx="1440160" cy="646331"/>
          </a:xfrm>
          <a:prstGeom prst="rect">
            <a:avLst/>
          </a:prstGeom>
          <a:noFill/>
          <a:ln>
            <a:solidFill>
              <a:srgbClr val="FF0000"/>
            </a:solidFill>
          </a:ln>
        </p:spPr>
        <p:txBody>
          <a:bodyPr wrap="square" rtlCol="0">
            <a:spAutoFit/>
          </a:bodyPr>
          <a:lstStyle/>
          <a:p>
            <a:r>
              <a:rPr lang="en-GB" b="1" dirty="0" smtClean="0"/>
              <a:t>comment from Piggy</a:t>
            </a:r>
            <a:endParaRPr lang="en-GB" b="1" dirty="0"/>
          </a:p>
        </p:txBody>
      </p:sp>
      <p:cxnSp>
        <p:nvCxnSpPr>
          <p:cNvPr id="9" name="Straight Arrow Connector 8"/>
          <p:cNvCxnSpPr/>
          <p:nvPr/>
        </p:nvCxnSpPr>
        <p:spPr>
          <a:xfrm flipH="1">
            <a:off x="6948266" y="1700808"/>
            <a:ext cx="64807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flipV="1">
            <a:off x="2843808" y="2420888"/>
            <a:ext cx="4597074" cy="124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96336" y="3698694"/>
            <a:ext cx="1440160" cy="646331"/>
          </a:xfrm>
          <a:prstGeom prst="rect">
            <a:avLst/>
          </a:prstGeom>
          <a:noFill/>
          <a:ln>
            <a:solidFill>
              <a:srgbClr val="FF0000"/>
            </a:solidFill>
          </a:ln>
        </p:spPr>
        <p:txBody>
          <a:bodyPr wrap="square" rtlCol="0">
            <a:spAutoFit/>
          </a:bodyPr>
          <a:lstStyle/>
          <a:p>
            <a:r>
              <a:rPr lang="en-GB" b="1" dirty="0" smtClean="0"/>
              <a:t>more description</a:t>
            </a:r>
            <a:endParaRPr lang="en-GB" b="1" dirty="0"/>
          </a:p>
        </p:txBody>
      </p:sp>
      <p:sp>
        <p:nvSpPr>
          <p:cNvPr id="19" name="TextBox 18"/>
          <p:cNvSpPr txBox="1"/>
          <p:nvPr/>
        </p:nvSpPr>
        <p:spPr>
          <a:xfrm>
            <a:off x="7440882" y="4869160"/>
            <a:ext cx="1440160" cy="923330"/>
          </a:xfrm>
          <a:prstGeom prst="rect">
            <a:avLst/>
          </a:prstGeom>
          <a:noFill/>
          <a:ln>
            <a:solidFill>
              <a:srgbClr val="FF0000"/>
            </a:solidFill>
          </a:ln>
        </p:spPr>
        <p:txBody>
          <a:bodyPr wrap="square" rtlCol="0">
            <a:spAutoFit/>
          </a:bodyPr>
          <a:lstStyle/>
          <a:p>
            <a:r>
              <a:rPr lang="en-GB" b="1" dirty="0"/>
              <a:t>r</a:t>
            </a:r>
            <a:r>
              <a:rPr lang="en-GB" b="1" dirty="0" smtClean="0"/>
              <a:t>epeated comment from Piggy</a:t>
            </a:r>
            <a:endParaRPr lang="en-GB" b="1" dirty="0"/>
          </a:p>
        </p:txBody>
      </p:sp>
      <p:cxnSp>
        <p:nvCxnSpPr>
          <p:cNvPr id="17" name="Straight Arrow Connector 16"/>
          <p:cNvCxnSpPr>
            <a:stCxn id="19" idx="1"/>
          </p:cNvCxnSpPr>
          <p:nvPr/>
        </p:nvCxnSpPr>
        <p:spPr>
          <a:xfrm flipH="1">
            <a:off x="2843809" y="5330825"/>
            <a:ext cx="4597073" cy="18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30538" y="6021288"/>
            <a:ext cx="1440160" cy="646331"/>
          </a:xfrm>
          <a:prstGeom prst="rect">
            <a:avLst/>
          </a:prstGeom>
          <a:noFill/>
          <a:ln>
            <a:solidFill>
              <a:srgbClr val="FF0000"/>
            </a:solidFill>
          </a:ln>
        </p:spPr>
        <p:txBody>
          <a:bodyPr wrap="square" rtlCol="0">
            <a:spAutoFit/>
          </a:bodyPr>
          <a:lstStyle/>
          <a:p>
            <a:r>
              <a:rPr lang="en-GB" b="1" dirty="0" smtClean="0"/>
              <a:t>inside Ralph’s head</a:t>
            </a:r>
            <a:endParaRPr lang="en-GB" b="1" dirty="0"/>
          </a:p>
        </p:txBody>
      </p:sp>
      <p:cxnSp>
        <p:nvCxnSpPr>
          <p:cNvPr id="22" name="Straight Arrow Connector 21"/>
          <p:cNvCxnSpPr/>
          <p:nvPr/>
        </p:nvCxnSpPr>
        <p:spPr>
          <a:xfrm flipH="1" flipV="1">
            <a:off x="4860032" y="6237312"/>
            <a:ext cx="2570506" cy="107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092280" y="2708920"/>
            <a:ext cx="504056" cy="2448272"/>
          </a:xfrm>
          <a:prstGeom prst="rightBrace">
            <a:avLst>
              <a:gd name="adj1" fmla="val 8333"/>
              <a:gd name="adj2" fmla="val 506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76241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568952" cy="4278094"/>
          </a:xfrm>
          <a:prstGeom prst="rect">
            <a:avLst/>
          </a:prstGeom>
        </p:spPr>
        <p:txBody>
          <a:bodyPr wrap="square">
            <a:spAutoFit/>
          </a:bodyPr>
          <a:lstStyle/>
          <a:p>
            <a:r>
              <a:rPr lang="en-GB" sz="3200" dirty="0" smtClean="0"/>
              <a:t>Now let’s think about how the text </a:t>
            </a:r>
            <a:r>
              <a:rPr lang="en-GB" sz="4000" b="1" dirty="0" smtClean="0">
                <a:solidFill>
                  <a:srgbClr val="FF0000"/>
                </a:solidFill>
              </a:rPr>
              <a:t>develops </a:t>
            </a:r>
            <a:r>
              <a:rPr lang="en-GB" sz="3200" dirty="0" smtClean="0"/>
              <a:t>– and </a:t>
            </a:r>
            <a:r>
              <a:rPr lang="en-GB" sz="4000" b="1" dirty="0" smtClean="0">
                <a:solidFill>
                  <a:srgbClr val="FF0000"/>
                </a:solidFill>
              </a:rPr>
              <a:t>why</a:t>
            </a:r>
            <a:r>
              <a:rPr lang="en-GB" sz="3200" dirty="0" smtClean="0"/>
              <a:t>.</a:t>
            </a:r>
          </a:p>
          <a:p>
            <a:endParaRPr lang="en-GB" sz="3200" dirty="0"/>
          </a:p>
          <a:p>
            <a:pPr marL="457200" indent="-457200">
              <a:buFont typeface="Arial" panose="020B0604020202020204" pitchFamily="34" charset="0"/>
              <a:buChar char="•"/>
            </a:pPr>
            <a:r>
              <a:rPr lang="en-GB" sz="3200" dirty="0" smtClean="0"/>
              <a:t>What</a:t>
            </a:r>
            <a:r>
              <a:rPr lang="en-GB" sz="3200" b="1" dirty="0" smtClean="0">
                <a:solidFill>
                  <a:srgbClr val="FF0000"/>
                </a:solidFill>
              </a:rPr>
              <a:t> </a:t>
            </a:r>
            <a:r>
              <a:rPr lang="en-GB" sz="3200" b="1" dirty="0">
                <a:solidFill>
                  <a:srgbClr val="FF0000"/>
                </a:solidFill>
              </a:rPr>
              <a:t>impact </a:t>
            </a:r>
            <a:r>
              <a:rPr lang="en-GB" sz="3200" dirty="0"/>
              <a:t>does </a:t>
            </a:r>
            <a:r>
              <a:rPr lang="en-GB" sz="3200" dirty="0" smtClean="0"/>
              <a:t>this structure </a:t>
            </a:r>
            <a:r>
              <a:rPr lang="en-GB" sz="3200" dirty="0"/>
              <a:t>have? </a:t>
            </a:r>
            <a:endParaRPr lang="en-GB" sz="3200" dirty="0" smtClean="0"/>
          </a:p>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dirty="0" smtClean="0"/>
              <a:t>How </a:t>
            </a:r>
            <a:r>
              <a:rPr lang="en-GB" sz="3200" dirty="0"/>
              <a:t>does it </a:t>
            </a:r>
            <a:r>
              <a:rPr lang="en-GB" sz="3200" b="1" dirty="0">
                <a:solidFill>
                  <a:srgbClr val="FF0000"/>
                </a:solidFill>
              </a:rPr>
              <a:t>engage</a:t>
            </a:r>
            <a:r>
              <a:rPr lang="en-GB" sz="3200" dirty="0"/>
              <a:t> the reader? </a:t>
            </a:r>
            <a:endParaRPr lang="en-GB" sz="3200" dirty="0" smtClean="0"/>
          </a:p>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dirty="0" smtClean="0"/>
              <a:t>How does it </a:t>
            </a:r>
            <a:r>
              <a:rPr lang="en-GB" sz="3200" b="1" dirty="0" smtClean="0">
                <a:solidFill>
                  <a:srgbClr val="FF0000"/>
                </a:solidFill>
              </a:rPr>
              <a:t>guide </a:t>
            </a:r>
            <a:r>
              <a:rPr lang="en-GB" sz="3200" dirty="0" smtClean="0"/>
              <a:t>us through the text? </a:t>
            </a:r>
            <a:endParaRPr lang="en-GB" sz="3200" dirty="0">
              <a:effectLst/>
            </a:endParaRP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pic>
        <p:nvPicPr>
          <p:cNvPr id="4" name="Picture 3"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9129421" cy="167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7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109076"/>
            <a:ext cx="871296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You now need to think about the </a:t>
            </a:r>
            <a:r>
              <a:rPr lang="en-GB" sz="2800" b="1" dirty="0" smtClean="0"/>
              <a:t>_____ </a:t>
            </a:r>
            <a:r>
              <a:rPr lang="en-GB" sz="2800" b="1" dirty="0"/>
              <a:t>of the source. This text is from Chapter Two in Lord of the Flies.</a:t>
            </a:r>
            <a:endParaRPr lang="en-GB" sz="2800" dirty="0"/>
          </a:p>
          <a:p>
            <a:r>
              <a:rPr lang="en-GB" sz="2800" b="1" dirty="0"/>
              <a:t>How has the writer </a:t>
            </a:r>
            <a:r>
              <a:rPr lang="en-GB" sz="2800" b="1" dirty="0" smtClean="0"/>
              <a:t>_______ the </a:t>
            </a:r>
            <a:r>
              <a:rPr lang="en-GB" sz="2800" b="1" dirty="0"/>
              <a:t>text to </a:t>
            </a:r>
            <a:r>
              <a:rPr lang="en-GB" sz="2800" b="1" dirty="0" smtClean="0"/>
              <a:t>_______ you </a:t>
            </a:r>
            <a:r>
              <a:rPr lang="en-GB" sz="2800" b="1" dirty="0"/>
              <a:t>as a reader</a:t>
            </a:r>
            <a:r>
              <a:rPr lang="en-GB" sz="2800" b="1" dirty="0" smtClean="0"/>
              <a:t>?						[ ____ </a:t>
            </a:r>
            <a:r>
              <a:rPr lang="en-GB" sz="2800" b="1" dirty="0"/>
              <a:t>marks]</a:t>
            </a:r>
            <a:endParaRPr lang="en-GB" sz="2800" dirty="0"/>
          </a:p>
          <a:p>
            <a:endParaRPr lang="en-GB" sz="2800" b="1" dirty="0"/>
          </a:p>
          <a:p>
            <a:r>
              <a:rPr lang="en-GB" sz="2800" b="1" dirty="0"/>
              <a:t>You could write about: </a:t>
            </a:r>
          </a:p>
          <a:p>
            <a:pPr marL="457200" indent="-457200">
              <a:buFont typeface="Arial" panose="020B0604020202020204" pitchFamily="34" charset="0"/>
              <a:buChar char="•"/>
            </a:pPr>
            <a:r>
              <a:rPr lang="en-GB" sz="2800" b="1" dirty="0"/>
              <a:t>what the writer focuses your attention on at the </a:t>
            </a:r>
            <a:r>
              <a:rPr lang="en-GB" sz="2800" b="1" dirty="0" smtClean="0"/>
              <a:t>________</a:t>
            </a:r>
            <a:endParaRPr lang="en-GB" sz="2800" b="1" dirty="0"/>
          </a:p>
          <a:p>
            <a:pPr marL="457200" indent="-457200">
              <a:buFont typeface="Arial" panose="020B0604020202020204" pitchFamily="34" charset="0"/>
              <a:buChar char="•"/>
            </a:pPr>
            <a:r>
              <a:rPr lang="en-GB" sz="2800" b="1" dirty="0"/>
              <a:t>how and </a:t>
            </a:r>
            <a:r>
              <a:rPr lang="en-GB" sz="2800" b="1" dirty="0" smtClean="0"/>
              <a:t>_____ the </a:t>
            </a:r>
            <a:r>
              <a:rPr lang="en-GB" sz="2800" b="1" dirty="0"/>
              <a:t>writer changes this focus as the extract develops</a:t>
            </a:r>
          </a:p>
          <a:p>
            <a:pPr marL="457200" indent="-457200">
              <a:buFont typeface="Arial" panose="020B0604020202020204" pitchFamily="34" charset="0"/>
              <a:buChar char="•"/>
            </a:pPr>
            <a:r>
              <a:rPr lang="en-GB" sz="2800" b="1" dirty="0"/>
              <a:t>any other </a:t>
            </a:r>
            <a:r>
              <a:rPr lang="en-GB" sz="2800" b="1" dirty="0" smtClean="0"/>
              <a:t>_______ features </a:t>
            </a:r>
            <a:r>
              <a:rPr lang="en-GB" sz="2800" b="1" dirty="0"/>
              <a:t>that interest you</a:t>
            </a:r>
            <a:r>
              <a:rPr lang="en-GB" sz="2800" b="1" dirty="0" smtClean="0"/>
              <a:t>.</a:t>
            </a:r>
            <a:endParaRPr lang="en-GB" sz="2800" b="1" dirty="0"/>
          </a:p>
        </p:txBody>
      </p:sp>
    </p:spTree>
    <p:extLst>
      <p:ext uri="{BB962C8B-B14F-4D97-AF65-F5344CB8AC3E}">
        <p14:creationId xmlns:p14="http://schemas.microsoft.com/office/powerpoint/2010/main" val="55735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109076"/>
            <a:ext cx="871296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You now need to think about the whole of the source. This text is from Chapter Two in Lord of the Flies.</a:t>
            </a:r>
            <a:endParaRPr lang="en-GB" sz="2800" dirty="0"/>
          </a:p>
          <a:p>
            <a:r>
              <a:rPr lang="en-GB" sz="2800" b="1" dirty="0"/>
              <a:t>How has the writer structured the text to interest you as a reader</a:t>
            </a:r>
            <a:r>
              <a:rPr lang="en-GB" sz="2800" b="1" dirty="0" smtClean="0"/>
              <a:t>?						</a:t>
            </a:r>
            <a:r>
              <a:rPr lang="en-GB" sz="2800" b="1" dirty="0"/>
              <a:t>[8 marks]</a:t>
            </a:r>
            <a:endParaRPr lang="en-GB" sz="2800" dirty="0"/>
          </a:p>
          <a:p>
            <a:endParaRPr lang="en-GB" sz="2800" b="1" dirty="0"/>
          </a:p>
          <a:p>
            <a:r>
              <a:rPr lang="en-GB" sz="2800" b="1" dirty="0"/>
              <a:t>You could write about: </a:t>
            </a:r>
          </a:p>
          <a:p>
            <a:pPr marL="457200" indent="-457200">
              <a:buFont typeface="Arial" panose="020B0604020202020204" pitchFamily="34" charset="0"/>
              <a:buChar char="•"/>
            </a:pPr>
            <a:r>
              <a:rPr lang="en-GB" sz="2800" b="1" dirty="0"/>
              <a:t>what the writer focuses your attention on at the beginning</a:t>
            </a:r>
          </a:p>
          <a:p>
            <a:pPr marL="457200" indent="-457200">
              <a:buFont typeface="Arial" panose="020B0604020202020204" pitchFamily="34" charset="0"/>
              <a:buChar char="•"/>
            </a:pPr>
            <a:r>
              <a:rPr lang="en-GB" sz="2800" b="1" dirty="0"/>
              <a:t>how and why the writer changes this focus as the extract develops</a:t>
            </a:r>
          </a:p>
          <a:p>
            <a:pPr marL="457200" indent="-457200">
              <a:buFont typeface="Arial" panose="020B0604020202020204" pitchFamily="34" charset="0"/>
              <a:buChar char="•"/>
            </a:pPr>
            <a:r>
              <a:rPr lang="en-GB" sz="2800" b="1" dirty="0"/>
              <a:t>any other structural features that interest you</a:t>
            </a:r>
            <a:r>
              <a:rPr lang="en-GB" sz="2800" b="1" dirty="0" smtClean="0"/>
              <a:t>.</a:t>
            </a:r>
            <a:endParaRPr lang="en-GB" sz="2800" b="1" dirty="0"/>
          </a:p>
        </p:txBody>
      </p:sp>
    </p:spTree>
    <p:extLst>
      <p:ext uri="{BB962C8B-B14F-4D97-AF65-F5344CB8AC3E}">
        <p14:creationId xmlns:p14="http://schemas.microsoft.com/office/powerpoint/2010/main" val="3546866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65260"/>
            <a:ext cx="8856984" cy="4832092"/>
          </a:xfrm>
          <a:prstGeom prst="rect">
            <a:avLst/>
          </a:prstGeom>
        </p:spPr>
        <p:txBody>
          <a:bodyPr wrap="square">
            <a:spAutoFit/>
          </a:bodyPr>
          <a:lstStyle/>
          <a:p>
            <a:r>
              <a:rPr lang="en-GB" sz="2800" dirty="0">
                <a:solidFill>
                  <a:srgbClr val="92D050"/>
                </a:solidFill>
              </a:rPr>
              <a:t>Golding</a:t>
            </a:r>
            <a:r>
              <a:rPr lang="en-GB" sz="2800" dirty="0"/>
              <a:t> starts the piece off with lively </a:t>
            </a:r>
            <a:r>
              <a:rPr lang="en-GB" sz="2800" dirty="0">
                <a:solidFill>
                  <a:srgbClr val="00B0F0"/>
                </a:solidFill>
              </a:rPr>
              <a:t>dialogue</a:t>
            </a:r>
            <a:r>
              <a:rPr lang="en-GB" sz="2800" dirty="0"/>
              <a:t>; Piggy expresses his annoyance at Ralph; </a:t>
            </a:r>
            <a:r>
              <a:rPr lang="en-GB" sz="2800" dirty="0">
                <a:solidFill>
                  <a:srgbClr val="FFC000"/>
                </a:solidFill>
              </a:rPr>
              <a:t>“You said you wanted a small fire and you been and built a pile like a hayrick. If I say anything,” cried Piggy, with bitter realism, “you say shut up; but if Jack or Maurice or Simon–”</a:t>
            </a:r>
            <a:r>
              <a:rPr lang="en-GB" sz="2800" dirty="0"/>
              <a:t> However, he pauses and the </a:t>
            </a:r>
            <a:r>
              <a:rPr lang="en-GB" sz="2800" dirty="0">
                <a:solidFill>
                  <a:srgbClr val="00B0F0"/>
                </a:solidFill>
              </a:rPr>
              <a:t>dash</a:t>
            </a:r>
            <a:r>
              <a:rPr lang="en-GB" sz="2800" dirty="0"/>
              <a:t> indicates the </a:t>
            </a:r>
            <a:r>
              <a:rPr lang="en-GB" sz="2800" dirty="0">
                <a:solidFill>
                  <a:srgbClr val="00B0F0"/>
                </a:solidFill>
              </a:rPr>
              <a:t>dramatic pause</a:t>
            </a:r>
            <a:r>
              <a:rPr lang="en-GB" sz="2800" dirty="0"/>
              <a:t>, as if he is distracted, and he does not elaborate. The </a:t>
            </a:r>
            <a:r>
              <a:rPr lang="en-GB" sz="2800" dirty="0">
                <a:solidFill>
                  <a:srgbClr val="00B0F0"/>
                </a:solidFill>
              </a:rPr>
              <a:t>dramatic pause </a:t>
            </a:r>
            <a:r>
              <a:rPr lang="en-GB" sz="2800" dirty="0"/>
              <a:t>indicates to the </a:t>
            </a:r>
            <a:r>
              <a:rPr lang="en-GB" sz="2800" dirty="0">
                <a:solidFill>
                  <a:srgbClr val="7030A0"/>
                </a:solidFill>
              </a:rPr>
              <a:t>reader </a:t>
            </a:r>
            <a:r>
              <a:rPr lang="en-GB" sz="2800" dirty="0"/>
              <a:t>that </a:t>
            </a:r>
            <a:r>
              <a:rPr lang="en-GB" sz="2800" dirty="0">
                <a:solidFill>
                  <a:srgbClr val="C00000"/>
                </a:solidFill>
              </a:rPr>
              <a:t>he is noticing something and that something is wrong</a:t>
            </a:r>
            <a:r>
              <a:rPr lang="en-GB" sz="2800" dirty="0"/>
              <a:t>. In addition, the fact that he does not provide any other information </a:t>
            </a:r>
            <a:r>
              <a:rPr lang="en-GB" sz="2800" dirty="0">
                <a:solidFill>
                  <a:srgbClr val="C00000"/>
                </a:solidFill>
              </a:rPr>
              <a:t>adds to the tension of what he is to reveal next and </a:t>
            </a:r>
            <a:r>
              <a:rPr lang="en-GB" sz="2800" b="1" dirty="0">
                <a:solidFill>
                  <a:srgbClr val="FF0000"/>
                </a:solidFill>
              </a:rPr>
              <a:t>grips the reader’s attention</a:t>
            </a:r>
            <a:r>
              <a:rPr lang="en-GB" sz="2800" dirty="0"/>
              <a:t>.</a:t>
            </a:r>
          </a:p>
        </p:txBody>
      </p:sp>
      <p:sp>
        <p:nvSpPr>
          <p:cNvPr id="3" name="Bevel 2"/>
          <p:cNvSpPr/>
          <p:nvPr/>
        </p:nvSpPr>
        <p:spPr>
          <a:xfrm>
            <a:off x="785786"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FF0000"/>
                </a:solidFill>
              </a:rPr>
              <a:t>Q</a:t>
            </a:r>
            <a:endParaRPr lang="en-US" sz="4800" b="1" dirty="0">
              <a:solidFill>
                <a:srgbClr val="FF0000"/>
              </a:solidFill>
            </a:endParaRPr>
          </a:p>
        </p:txBody>
      </p:sp>
      <p:sp>
        <p:nvSpPr>
          <p:cNvPr id="4" name="Bevel 3"/>
          <p:cNvSpPr/>
          <p:nvPr/>
        </p:nvSpPr>
        <p:spPr>
          <a:xfrm>
            <a:off x="2071670"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2D050"/>
                </a:solidFill>
              </a:rPr>
              <a:t>W</a:t>
            </a:r>
            <a:endParaRPr lang="en-US" sz="4800" dirty="0">
              <a:solidFill>
                <a:srgbClr val="92D050"/>
              </a:solidFill>
            </a:endParaRPr>
          </a:p>
        </p:txBody>
      </p:sp>
      <p:sp>
        <p:nvSpPr>
          <p:cNvPr id="5" name="Bevel 4"/>
          <p:cNvSpPr/>
          <p:nvPr/>
        </p:nvSpPr>
        <p:spPr>
          <a:xfrm>
            <a:off x="3357554"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rPr>
              <a:t>E</a:t>
            </a:r>
            <a:endParaRPr lang="en-US" sz="4800" dirty="0">
              <a:solidFill>
                <a:srgbClr val="FFC000"/>
              </a:solidFill>
            </a:endParaRPr>
          </a:p>
        </p:txBody>
      </p:sp>
      <p:sp>
        <p:nvSpPr>
          <p:cNvPr id="6" name="Bevel 5"/>
          <p:cNvSpPr/>
          <p:nvPr/>
        </p:nvSpPr>
        <p:spPr>
          <a:xfrm>
            <a:off x="4643438"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rPr>
              <a:t>R</a:t>
            </a:r>
            <a:endParaRPr lang="en-US" sz="4800" dirty="0">
              <a:solidFill>
                <a:srgbClr val="7030A0"/>
              </a:solidFill>
            </a:endParaRPr>
          </a:p>
        </p:txBody>
      </p:sp>
      <p:sp>
        <p:nvSpPr>
          <p:cNvPr id="7" name="Bevel 6"/>
          <p:cNvSpPr/>
          <p:nvPr/>
        </p:nvSpPr>
        <p:spPr>
          <a:xfrm>
            <a:off x="5929322"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F0"/>
                </a:solidFill>
              </a:rPr>
              <a:t>T</a:t>
            </a:r>
            <a:endParaRPr lang="en-US" sz="4800" dirty="0">
              <a:solidFill>
                <a:srgbClr val="00B0F0"/>
              </a:solidFill>
            </a:endParaRPr>
          </a:p>
        </p:txBody>
      </p:sp>
      <p:sp>
        <p:nvSpPr>
          <p:cNvPr id="8" name="Bevel 7"/>
          <p:cNvSpPr/>
          <p:nvPr/>
        </p:nvSpPr>
        <p:spPr>
          <a:xfrm>
            <a:off x="7215206"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C00000"/>
                </a:solidFill>
              </a:rPr>
              <a:t>Y</a:t>
            </a:r>
            <a:endParaRPr lang="en-US" sz="4800" dirty="0">
              <a:solidFill>
                <a:srgbClr val="C00000"/>
              </a:solidFill>
            </a:endParaRPr>
          </a:p>
        </p:txBody>
      </p:sp>
      <p:sp>
        <p:nvSpPr>
          <p:cNvPr id="9" name="TextBox 8"/>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Q3</a:t>
            </a:r>
            <a:r>
              <a:rPr lang="en-GB" b="1" dirty="0" smtClean="0"/>
              <a:t>: </a:t>
            </a:r>
            <a:r>
              <a:rPr lang="en-GB" dirty="0" smtClean="0"/>
              <a:t>How has the writer structured the text to interest you as a reader?</a:t>
            </a:r>
            <a:endParaRPr lang="en-GB" dirty="0"/>
          </a:p>
        </p:txBody>
      </p:sp>
    </p:spTree>
    <p:extLst>
      <p:ext uri="{BB962C8B-B14F-4D97-AF65-F5344CB8AC3E}">
        <p14:creationId xmlns:p14="http://schemas.microsoft.com/office/powerpoint/2010/main" val="315955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51520" y="109076"/>
            <a:ext cx="871296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You now need to think about the whole of the source. This text is from Chapter Two in Lord of the Flies.</a:t>
            </a:r>
            <a:endParaRPr lang="en-GB" sz="2800" dirty="0"/>
          </a:p>
          <a:p>
            <a:r>
              <a:rPr lang="en-GB" sz="2800" b="1" dirty="0"/>
              <a:t>How has the writer structured the text to interest you as a reader</a:t>
            </a:r>
            <a:r>
              <a:rPr lang="en-GB" sz="2800" b="1" dirty="0" smtClean="0"/>
              <a:t>?						</a:t>
            </a:r>
            <a:r>
              <a:rPr lang="en-GB" sz="2800" b="1" dirty="0"/>
              <a:t>[8 marks]</a:t>
            </a:r>
            <a:endParaRPr lang="en-GB" sz="2800" dirty="0"/>
          </a:p>
          <a:p>
            <a:endParaRPr lang="en-GB" sz="2800" b="1" dirty="0"/>
          </a:p>
          <a:p>
            <a:r>
              <a:rPr lang="en-GB" sz="2800" b="1" dirty="0"/>
              <a:t>You could write about: </a:t>
            </a:r>
          </a:p>
          <a:p>
            <a:pPr marL="457200" indent="-457200">
              <a:buFont typeface="Arial" panose="020B0604020202020204" pitchFamily="34" charset="0"/>
              <a:buChar char="•"/>
            </a:pPr>
            <a:r>
              <a:rPr lang="en-GB" sz="2800" b="1" dirty="0"/>
              <a:t>what the writer focuses your attention on at the beginning</a:t>
            </a:r>
          </a:p>
          <a:p>
            <a:pPr marL="457200" indent="-457200">
              <a:buFont typeface="Arial" panose="020B0604020202020204" pitchFamily="34" charset="0"/>
              <a:buChar char="•"/>
            </a:pPr>
            <a:r>
              <a:rPr lang="en-GB" sz="2800" b="1" dirty="0"/>
              <a:t>how and why the writer changes this focus as the extract develops</a:t>
            </a:r>
          </a:p>
          <a:p>
            <a:pPr marL="457200" indent="-457200">
              <a:buFont typeface="Arial" panose="020B0604020202020204" pitchFamily="34" charset="0"/>
              <a:buChar char="•"/>
            </a:pPr>
            <a:r>
              <a:rPr lang="en-GB" sz="2800" b="1" dirty="0"/>
              <a:t>any other structural features that interest you</a:t>
            </a:r>
            <a:r>
              <a:rPr lang="en-GB" sz="2800" b="1" dirty="0" smtClean="0"/>
              <a:t>.</a:t>
            </a:r>
            <a:endParaRPr lang="en-GB" sz="2800" b="1" dirty="0"/>
          </a:p>
        </p:txBody>
      </p:sp>
    </p:spTree>
    <p:extLst>
      <p:ext uri="{BB962C8B-B14F-4D97-AF65-F5344CB8AC3E}">
        <p14:creationId xmlns:p14="http://schemas.microsoft.com/office/powerpoint/2010/main" val="3827887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4029638" cy="48489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613" y="260648"/>
            <a:ext cx="4020111" cy="2495899"/>
          </a:xfrm>
          <a:prstGeom prst="rect">
            <a:avLst/>
          </a:prstGeom>
        </p:spPr>
      </p:pic>
      <p:sp>
        <p:nvSpPr>
          <p:cNvPr id="4" name="Rectangle 3"/>
          <p:cNvSpPr/>
          <p:nvPr/>
        </p:nvSpPr>
        <p:spPr>
          <a:xfrm>
            <a:off x="5220072" y="3140968"/>
            <a:ext cx="3600400" cy="3323987"/>
          </a:xfrm>
          <a:prstGeom prst="rect">
            <a:avLst/>
          </a:prstGeom>
        </p:spPr>
        <p:txBody>
          <a:bodyPr wrap="square">
            <a:spAutoFit/>
          </a:bodyPr>
          <a:lstStyle/>
          <a:p>
            <a:r>
              <a:rPr lang="en-GB" sz="4800" dirty="0" smtClean="0">
                <a:solidFill>
                  <a:srgbClr val="00B050"/>
                </a:solidFill>
                <a:latin typeface="Impact" panose="020B0806030902050204" pitchFamily="34" charset="0"/>
              </a:rPr>
              <a:t>WWW/EBI</a:t>
            </a:r>
          </a:p>
          <a:p>
            <a:endParaRPr lang="en-GB" b="1" dirty="0">
              <a:effectLst/>
            </a:endParaRPr>
          </a:p>
          <a:p>
            <a:r>
              <a:rPr lang="en-GB" sz="2400" b="1" dirty="0" smtClean="0"/>
              <a:t>Peer assess each other’s work, marking WWW/EBI onto the text as you read. </a:t>
            </a:r>
          </a:p>
          <a:p>
            <a:endParaRPr lang="en-GB" sz="2400" b="1" dirty="0">
              <a:effectLst/>
            </a:endParaRPr>
          </a:p>
          <a:p>
            <a:r>
              <a:rPr lang="en-GB" sz="2400" b="1" dirty="0" smtClean="0"/>
              <a:t>What band would you award for this answer? </a:t>
            </a:r>
            <a:endParaRPr lang="en-GB" sz="2400" dirty="0">
              <a:effectLst/>
            </a:endParaRPr>
          </a:p>
        </p:txBody>
      </p:sp>
    </p:spTree>
    <p:extLst>
      <p:ext uri="{BB962C8B-B14F-4D97-AF65-F5344CB8AC3E}">
        <p14:creationId xmlns:p14="http://schemas.microsoft.com/office/powerpoint/2010/main" val="2986589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6652885"/>
              </p:ext>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20 marks</a:t>
            </a:r>
            <a:endParaRPr lang="en-GB" sz="2800" b="1" dirty="0"/>
          </a:p>
        </p:txBody>
      </p:sp>
      <p:sp>
        <p:nvSpPr>
          <p:cNvPr id="4" name="Rectangle 3"/>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5" name="Rectangle 4"/>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6" name="Rectangle 5"/>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7" name="Rectangle 6"/>
          <p:cNvSpPr/>
          <p:nvPr/>
        </p:nvSpPr>
        <p:spPr>
          <a:xfrm>
            <a:off x="2267744" y="5949280"/>
            <a:ext cx="158417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8 marks</a:t>
            </a:r>
            <a:endParaRPr lang="en-GB" sz="3200"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313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8" y="692696"/>
            <a:ext cx="8872942" cy="1646605"/>
          </a:xfrm>
          <a:prstGeom prst="rect">
            <a:avLst/>
          </a:prstGeom>
        </p:spPr>
        <p:txBody>
          <a:bodyPr wrap="none">
            <a:spAutoFit/>
          </a:bodyPr>
          <a:lstStyle/>
          <a:p>
            <a:r>
              <a:rPr lang="en-GB" sz="10100" b="1" dirty="0" smtClean="0"/>
              <a:t>S  M  P  </a:t>
            </a:r>
            <a:r>
              <a:rPr lang="en-GB" sz="10100" b="1" dirty="0"/>
              <a:t>A </a:t>
            </a:r>
            <a:r>
              <a:rPr lang="en-GB" sz="10100" b="1" dirty="0" smtClean="0"/>
              <a:t> O  I  R</a:t>
            </a:r>
            <a:endParaRPr lang="en-GB" sz="10100" b="1" dirty="0"/>
          </a:p>
        </p:txBody>
      </p:sp>
      <p:sp>
        <p:nvSpPr>
          <p:cNvPr id="3" name="TextBox 2"/>
          <p:cNvSpPr txBox="1"/>
          <p:nvPr/>
        </p:nvSpPr>
        <p:spPr>
          <a:xfrm>
            <a:off x="464537" y="2564904"/>
            <a:ext cx="3459391" cy="4031873"/>
          </a:xfrm>
          <a:prstGeom prst="rect">
            <a:avLst/>
          </a:prstGeom>
          <a:noFill/>
        </p:spPr>
        <p:txBody>
          <a:bodyPr wrap="square" rtlCol="0">
            <a:spAutoFit/>
          </a:bodyPr>
          <a:lstStyle/>
          <a:p>
            <a:r>
              <a:rPr lang="en-GB" sz="3200" dirty="0"/>
              <a:t>• </a:t>
            </a:r>
            <a:r>
              <a:rPr lang="en-GB" sz="3200" dirty="0" smtClean="0"/>
              <a:t>Similes</a:t>
            </a:r>
            <a:endParaRPr lang="en-GB" sz="3200" dirty="0"/>
          </a:p>
          <a:p>
            <a:r>
              <a:rPr lang="en-GB" sz="3200" dirty="0" smtClean="0"/>
              <a:t>• Metaphors</a:t>
            </a:r>
            <a:endParaRPr lang="en-GB" sz="3200" dirty="0"/>
          </a:p>
          <a:p>
            <a:r>
              <a:rPr lang="en-GB" sz="3200" dirty="0" smtClean="0"/>
              <a:t>• Personification </a:t>
            </a:r>
            <a:endParaRPr lang="en-GB" sz="3200" dirty="0"/>
          </a:p>
          <a:p>
            <a:r>
              <a:rPr lang="en-GB" sz="3200" dirty="0" smtClean="0"/>
              <a:t>• Alliteration</a:t>
            </a:r>
            <a:endParaRPr lang="en-GB" sz="3200" dirty="0"/>
          </a:p>
          <a:p>
            <a:r>
              <a:rPr lang="en-GB" sz="3200" dirty="0" smtClean="0"/>
              <a:t>• Sibilance</a:t>
            </a:r>
            <a:endParaRPr lang="en-GB" sz="3200" dirty="0"/>
          </a:p>
          <a:p>
            <a:r>
              <a:rPr lang="en-GB" sz="3200" dirty="0" smtClean="0"/>
              <a:t>• Onomatopoeia </a:t>
            </a:r>
            <a:endParaRPr lang="en-GB" sz="3200" dirty="0"/>
          </a:p>
          <a:p>
            <a:r>
              <a:rPr lang="en-GB" sz="3200" dirty="0" smtClean="0"/>
              <a:t>• Irony</a:t>
            </a:r>
            <a:endParaRPr lang="en-GB" sz="3200" dirty="0"/>
          </a:p>
          <a:p>
            <a:r>
              <a:rPr lang="en-GB" sz="3200" dirty="0" smtClean="0"/>
              <a:t>• Repetition</a:t>
            </a:r>
            <a:endParaRPr lang="en-GB" sz="3200" dirty="0"/>
          </a:p>
        </p:txBody>
      </p:sp>
      <p:sp>
        <p:nvSpPr>
          <p:cNvPr id="4" name="Right Brace 3"/>
          <p:cNvSpPr/>
          <p:nvPr/>
        </p:nvSpPr>
        <p:spPr>
          <a:xfrm>
            <a:off x="3923928" y="2564904"/>
            <a:ext cx="1584176" cy="38884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51520" y="188640"/>
            <a:ext cx="8496944" cy="523220"/>
          </a:xfrm>
          <a:prstGeom prst="rect">
            <a:avLst/>
          </a:prstGeom>
          <a:noFill/>
        </p:spPr>
        <p:txBody>
          <a:bodyPr wrap="square" rtlCol="0">
            <a:spAutoFit/>
          </a:bodyPr>
          <a:lstStyle/>
          <a:p>
            <a:r>
              <a:rPr lang="en-GB" sz="2800" b="1" dirty="0" smtClean="0"/>
              <a:t>Possible answers: </a:t>
            </a:r>
            <a:endParaRPr lang="en-GB" sz="2800" b="1" dirty="0"/>
          </a:p>
        </p:txBody>
      </p:sp>
      <p:sp>
        <p:nvSpPr>
          <p:cNvPr id="8" name="TextBox 7"/>
          <p:cNvSpPr txBox="1"/>
          <p:nvPr/>
        </p:nvSpPr>
        <p:spPr>
          <a:xfrm>
            <a:off x="5717232" y="3140968"/>
            <a:ext cx="2736304" cy="2246769"/>
          </a:xfrm>
          <a:prstGeom prst="rect">
            <a:avLst/>
          </a:prstGeom>
          <a:noFill/>
        </p:spPr>
        <p:txBody>
          <a:bodyPr wrap="square" rtlCol="0">
            <a:spAutoFit/>
          </a:bodyPr>
          <a:lstStyle/>
          <a:p>
            <a:r>
              <a:rPr lang="en-GB" sz="2800" dirty="0" smtClean="0"/>
              <a:t>In pairs, write a definition of each of these terms, then give an example.</a:t>
            </a:r>
            <a:endParaRPr lang="en-GB" sz="2800" dirty="0"/>
          </a:p>
        </p:txBody>
      </p:sp>
    </p:spTree>
    <p:extLst>
      <p:ext uri="{BB962C8B-B14F-4D97-AF65-F5344CB8AC3E}">
        <p14:creationId xmlns:p14="http://schemas.microsoft.com/office/powerpoint/2010/main" val="216053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78196"/>
            <a:ext cx="8568952" cy="5940088"/>
          </a:xfrm>
          <a:prstGeom prst="rect">
            <a:avLst/>
          </a:prstGeom>
        </p:spPr>
        <p:txBody>
          <a:bodyPr wrap="square">
            <a:spAutoFit/>
          </a:bodyPr>
          <a:lstStyle/>
          <a:p>
            <a:r>
              <a:rPr lang="en-GB" sz="3600" b="1" dirty="0" smtClean="0"/>
              <a:t>Based on everything we have discussed so far… what makes this an </a:t>
            </a:r>
            <a:r>
              <a:rPr lang="en-GB" sz="4000" b="1" dirty="0" smtClean="0">
                <a:solidFill>
                  <a:srgbClr val="FF0000"/>
                </a:solidFill>
              </a:rPr>
              <a:t>interesting</a:t>
            </a:r>
            <a:r>
              <a:rPr lang="en-GB" sz="3600" b="1" dirty="0" smtClean="0"/>
              <a:t> piece of writing? </a:t>
            </a:r>
            <a:endParaRPr lang="en-GB" sz="3600" b="1" dirty="0"/>
          </a:p>
          <a:p>
            <a:endParaRPr lang="en-GB" dirty="0"/>
          </a:p>
          <a:p>
            <a:r>
              <a:rPr lang="en-GB" sz="3200" dirty="0" smtClean="0"/>
              <a:t>1. What does </a:t>
            </a:r>
            <a:r>
              <a:rPr lang="en-GB" sz="3600" b="1" dirty="0" smtClean="0">
                <a:solidFill>
                  <a:srgbClr val="FF0000"/>
                </a:solidFill>
              </a:rPr>
              <a:t>‘interesting’ </a:t>
            </a:r>
            <a:r>
              <a:rPr lang="en-GB" sz="3200" dirty="0" smtClean="0"/>
              <a:t>or </a:t>
            </a:r>
            <a:r>
              <a:rPr lang="en-GB" sz="3600" b="1" dirty="0" smtClean="0">
                <a:solidFill>
                  <a:srgbClr val="FF0000"/>
                </a:solidFill>
              </a:rPr>
              <a:t>‘exciting’ </a:t>
            </a:r>
            <a:r>
              <a:rPr lang="en-GB" sz="3200" dirty="0" smtClean="0"/>
              <a:t>mean in the context of an exam question about readers’ reactions? </a:t>
            </a:r>
          </a:p>
          <a:p>
            <a:endParaRPr lang="en-GB" sz="3200" dirty="0" smtClean="0"/>
          </a:p>
          <a:p>
            <a:r>
              <a:rPr lang="en-GB" sz="3200" dirty="0" smtClean="0"/>
              <a:t>2. What do you do if you, yourself, don’t find anything about the text </a:t>
            </a:r>
            <a:r>
              <a:rPr lang="en-GB" sz="3600" b="1" dirty="0" smtClean="0">
                <a:solidFill>
                  <a:srgbClr val="FF0000"/>
                </a:solidFill>
              </a:rPr>
              <a:t>‘interesting’ </a:t>
            </a:r>
            <a:r>
              <a:rPr lang="en-GB" sz="3200" dirty="0" smtClean="0"/>
              <a:t>? </a:t>
            </a:r>
          </a:p>
          <a:p>
            <a:endParaRPr lang="en-GB" sz="3200" dirty="0"/>
          </a:p>
          <a:p>
            <a:endParaRPr lang="en-GB" dirty="0" smtClean="0"/>
          </a:p>
        </p:txBody>
      </p:sp>
      <p:sp>
        <p:nvSpPr>
          <p:cNvPr id="3" name="Rounded Rectangle 2"/>
          <p:cNvSpPr/>
          <p:nvPr/>
        </p:nvSpPr>
        <p:spPr>
          <a:xfrm rot="21406442">
            <a:off x="1018206" y="1987524"/>
            <a:ext cx="7755660" cy="443397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Answer: </a:t>
            </a:r>
            <a:r>
              <a:rPr lang="en-GB" sz="2800" dirty="0" smtClean="0">
                <a:solidFill>
                  <a:schemeClr val="tx1"/>
                </a:solidFill>
              </a:rPr>
              <a:t>you focus on what you think was </a:t>
            </a:r>
            <a:r>
              <a:rPr lang="en-GB" sz="3200" b="1" dirty="0" smtClean="0">
                <a:solidFill>
                  <a:srgbClr val="FF0000"/>
                </a:solidFill>
              </a:rPr>
              <a:t>supposed</a:t>
            </a:r>
            <a:r>
              <a:rPr lang="en-GB" sz="2800" dirty="0" smtClean="0">
                <a:solidFill>
                  <a:schemeClr val="tx1"/>
                </a:solidFill>
              </a:rPr>
              <a:t> to be interesting or exciting. The text has been chosen for a reason. There has to be something to write about! Try to move outside of your own personal preferences and think about what a </a:t>
            </a:r>
            <a:r>
              <a:rPr lang="en-GB" sz="2800" b="1" dirty="0" smtClean="0">
                <a:solidFill>
                  <a:schemeClr val="tx1"/>
                </a:solidFill>
              </a:rPr>
              <a:t>wider audience </a:t>
            </a:r>
            <a:r>
              <a:rPr lang="en-GB" sz="2800" dirty="0" smtClean="0">
                <a:solidFill>
                  <a:schemeClr val="tx1"/>
                </a:solidFill>
              </a:rPr>
              <a:t>might find interesting, what the </a:t>
            </a:r>
            <a:r>
              <a:rPr lang="en-GB" sz="2800" b="1" dirty="0" smtClean="0">
                <a:solidFill>
                  <a:schemeClr val="tx1"/>
                </a:solidFill>
              </a:rPr>
              <a:t>writer </a:t>
            </a:r>
            <a:r>
              <a:rPr lang="en-GB" sz="2800" dirty="0" smtClean="0">
                <a:solidFill>
                  <a:schemeClr val="tx1"/>
                </a:solidFill>
              </a:rPr>
              <a:t>meant to be interesting… or even what the </a:t>
            </a:r>
            <a:r>
              <a:rPr lang="en-GB" sz="2800" b="1" dirty="0" smtClean="0">
                <a:solidFill>
                  <a:schemeClr val="tx1"/>
                </a:solidFill>
              </a:rPr>
              <a:t>exam board </a:t>
            </a:r>
            <a:r>
              <a:rPr lang="en-GB" sz="2800" dirty="0" smtClean="0">
                <a:solidFill>
                  <a:schemeClr val="tx1"/>
                </a:solidFill>
              </a:rPr>
              <a:t>thinks is interesting!  </a:t>
            </a:r>
            <a:endParaRPr lang="en-GB" sz="2800" dirty="0">
              <a:solidFill>
                <a:schemeClr val="tx1"/>
              </a:solidFill>
            </a:endParaRPr>
          </a:p>
        </p:txBody>
      </p:sp>
    </p:spTree>
    <p:extLst>
      <p:ext uri="{BB962C8B-B14F-4D97-AF65-F5344CB8AC3E}">
        <p14:creationId xmlns:p14="http://schemas.microsoft.com/office/powerpoint/2010/main" val="29966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234" y="404664"/>
            <a:ext cx="8568952" cy="2185214"/>
          </a:xfrm>
          <a:prstGeom prst="rect">
            <a:avLst/>
          </a:prstGeom>
        </p:spPr>
        <p:txBody>
          <a:bodyPr wrap="square">
            <a:spAutoFit/>
          </a:bodyPr>
          <a:lstStyle/>
          <a:p>
            <a:r>
              <a:rPr lang="en-GB" sz="3200" b="1" dirty="0" smtClean="0"/>
              <a:t>Bearing this in mind… </a:t>
            </a:r>
            <a:endParaRPr lang="en-GB" sz="3200" b="1" dirty="0"/>
          </a:p>
          <a:p>
            <a:r>
              <a:rPr lang="en-GB" sz="3200" b="1" dirty="0"/>
              <a:t>Skim through the text one more time, highlighting all the images that make the piece </a:t>
            </a:r>
            <a:r>
              <a:rPr lang="en-GB" sz="4000" b="1" dirty="0">
                <a:solidFill>
                  <a:srgbClr val="FF0000"/>
                </a:solidFill>
              </a:rPr>
              <a:t>exciting</a:t>
            </a:r>
            <a:r>
              <a:rPr lang="en-GB" sz="3200" b="1" dirty="0"/>
              <a:t>. </a:t>
            </a:r>
          </a:p>
        </p:txBody>
      </p:sp>
    </p:spTree>
    <p:extLst>
      <p:ext uri="{BB962C8B-B14F-4D97-AF65-F5344CB8AC3E}">
        <p14:creationId xmlns:p14="http://schemas.microsoft.com/office/powerpoint/2010/main" val="3029127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9129421" cy="1670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79512" y="188640"/>
            <a:ext cx="8784976"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Question 4: </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3200" b="1" dirty="0">
              <a:solidFill>
                <a:srgbClr val="000000"/>
              </a:solidFill>
              <a:latin typeface="Myriad Pro"/>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A student, having read this section of the text said: “The writer brings the very different characters to life for the reader. It is as if you are on the island with them.” </a:t>
            </a:r>
            <a:r>
              <a:rPr kumimoji="0" lang="en-US" altLang="en-US" sz="3200" b="1" i="0" u="none" strike="noStrike" cap="none" normalizeH="0" baseline="0" dirty="0" smtClean="0">
                <a:ln>
                  <a:noFill/>
                </a:ln>
                <a:solidFill>
                  <a:srgbClr val="FF0000"/>
                </a:solidFill>
                <a:effectLst/>
                <a:latin typeface="Myriad Pro"/>
                <a:cs typeface="Arial" pitchFamily="34" charset="0"/>
              </a:rPr>
              <a:t>To what extent</a:t>
            </a:r>
            <a:r>
              <a:rPr kumimoji="0" lang="en-US" altLang="en-US" sz="3200" b="1" i="0" u="none" strike="noStrike" cap="none" normalizeH="0" baseline="0" dirty="0" smtClean="0">
                <a:ln>
                  <a:noFill/>
                </a:ln>
                <a:solidFill>
                  <a:srgbClr val="000000"/>
                </a:solidFill>
                <a:effectLst/>
                <a:latin typeface="Myriad Pro"/>
                <a:cs typeface="Arial" pitchFamily="34" charset="0"/>
              </a:rPr>
              <a:t> do you </a:t>
            </a:r>
            <a:r>
              <a:rPr kumimoji="0" lang="en-US" altLang="en-US" sz="3200" b="1" i="0" u="none" strike="noStrike" cap="none" normalizeH="0" baseline="0" dirty="0" smtClean="0">
                <a:ln>
                  <a:noFill/>
                </a:ln>
                <a:solidFill>
                  <a:srgbClr val="FF0000"/>
                </a:solidFill>
                <a:effectLst/>
                <a:latin typeface="Myriad Pro"/>
                <a:cs typeface="Arial" pitchFamily="34" charset="0"/>
              </a:rPr>
              <a:t>agree</a:t>
            </a:r>
            <a:r>
              <a:rPr kumimoji="0" lang="en-US" altLang="en-US" sz="3200" b="1" i="0" u="none" strike="noStrike" cap="none" normalizeH="0" baseline="0" dirty="0" smtClean="0">
                <a:ln>
                  <a:noFill/>
                </a:ln>
                <a:solidFill>
                  <a:srgbClr val="000000"/>
                </a:solidFill>
                <a:effectLst/>
                <a:latin typeface="Myriad Pro"/>
                <a:cs typeface="Arial" pitchFamily="34" charset="0"/>
              </a:rPr>
              <a:t>?</a:t>
            </a:r>
            <a:endParaRPr kumimoji="0" lang="en-US" altLang="en-US" sz="1600" b="1" i="0" u="none" strike="noStrike" cap="none" normalizeH="0" baseline="0" dirty="0" smtClean="0">
              <a:ln>
                <a:noFill/>
              </a:ln>
              <a:solidFill>
                <a:srgbClr val="000000"/>
              </a:solidFill>
              <a:effectLst/>
              <a:latin typeface="Myriad Pro"/>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solidFill>
                <a:srgbClr val="000000"/>
              </a:solidFill>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000000"/>
                </a:solidFill>
                <a:effectLst/>
                <a:latin typeface="Myriad Pro"/>
                <a:cs typeface="Arial" pitchFamily="34" charset="0"/>
              </a:rPr>
              <a:t>In your response, you should: </a:t>
            </a:r>
            <a:endParaRPr kumimoji="0" lang="en-US" altLang="en-US"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write about your own impressions of the characters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rgbClr val="FF0000"/>
                </a:solidFill>
                <a:effectLst/>
                <a:latin typeface="Myriad Pro"/>
                <a:cs typeface="Arial" pitchFamily="34" charset="0"/>
              </a:rPr>
              <a:t> evaluate how</a:t>
            </a:r>
            <a:r>
              <a:rPr kumimoji="0" lang="en-US" altLang="en-US" sz="2600" b="1" i="0" u="none" strike="noStrike" cap="none" normalizeH="0" baseline="0" dirty="0" smtClean="0">
                <a:ln>
                  <a:noFill/>
                </a:ln>
                <a:solidFill>
                  <a:schemeClr val="tx1"/>
                </a:solidFill>
                <a:effectLst/>
                <a:latin typeface="Myriad Pro"/>
                <a:cs typeface="Arial" pitchFamily="34" charset="0"/>
              </a:rPr>
              <a:t> the writer has created these impressions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support your opinions with quotations from the text.</a:t>
            </a:r>
            <a:endParaRPr kumimoji="0" lang="en-US" altLang="en-US" sz="2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866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3" t="11854" r="52246" b="48707"/>
          <a:stretch/>
        </p:blipFill>
        <p:spPr bwMode="auto">
          <a:xfrm>
            <a:off x="179512" y="332657"/>
            <a:ext cx="361403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265" t="15948" r="52622" b="47414"/>
          <a:stretch/>
        </p:blipFill>
        <p:spPr bwMode="auto">
          <a:xfrm>
            <a:off x="179512" y="3573017"/>
            <a:ext cx="3600400" cy="307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674" t="54634" r="52181" b="15840"/>
          <a:stretch/>
        </p:blipFill>
        <p:spPr bwMode="auto">
          <a:xfrm>
            <a:off x="4382814" y="328145"/>
            <a:ext cx="3429546" cy="313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077" t="36746" r="52074" b="54203"/>
          <a:stretch/>
        </p:blipFill>
        <p:spPr bwMode="auto">
          <a:xfrm>
            <a:off x="4788024" y="3573016"/>
            <a:ext cx="3788417"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0077" t="66734" r="52302" b="14116"/>
          <a:stretch/>
        </p:blipFill>
        <p:spPr bwMode="auto">
          <a:xfrm>
            <a:off x="4954040" y="4653135"/>
            <a:ext cx="3456384" cy="211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Q4</a:t>
            </a:r>
            <a:r>
              <a:rPr lang="en-GB" b="1" dirty="0" smtClean="0"/>
              <a:t>: </a:t>
            </a:r>
            <a:r>
              <a:rPr lang="en-GB" dirty="0" smtClean="0"/>
              <a:t>To what extent do you agree? </a:t>
            </a:r>
            <a:endParaRPr lang="en-GB" dirty="0"/>
          </a:p>
        </p:txBody>
      </p:sp>
    </p:spTree>
    <p:extLst>
      <p:ext uri="{BB962C8B-B14F-4D97-AF65-F5344CB8AC3E}">
        <p14:creationId xmlns:p14="http://schemas.microsoft.com/office/powerpoint/2010/main" val="299289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265" t="15948" r="52622" b="47414"/>
          <a:stretch/>
        </p:blipFill>
        <p:spPr bwMode="auto">
          <a:xfrm>
            <a:off x="0" y="937748"/>
            <a:ext cx="6552728" cy="559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86891" y="414528"/>
            <a:ext cx="1422184" cy="523220"/>
          </a:xfrm>
          <a:prstGeom prst="rect">
            <a:avLst/>
          </a:prstGeom>
          <a:ln>
            <a:solidFill>
              <a:srgbClr val="FF0000"/>
            </a:solidFill>
          </a:ln>
        </p:spPr>
        <p:txBody>
          <a:bodyPr wrap="none">
            <a:spAutoFit/>
          </a:bodyPr>
          <a:lstStyle/>
          <a:p>
            <a:r>
              <a:rPr lang="en-US" altLang="en-US" sz="2800" b="1" dirty="0" smtClean="0">
                <a:solidFill>
                  <a:srgbClr val="000000"/>
                </a:solidFill>
                <a:latin typeface="Myriad Pro"/>
                <a:cs typeface="Arial" pitchFamily="34" charset="0"/>
              </a:rPr>
              <a:t>CLEAR</a:t>
            </a:r>
            <a:endParaRPr lang="en-GB" sz="2800" dirty="0"/>
          </a:p>
        </p:txBody>
      </p:sp>
      <p:sp>
        <p:nvSpPr>
          <p:cNvPr id="4" name="Rectangle 3"/>
          <p:cNvSpPr/>
          <p:nvPr/>
        </p:nvSpPr>
        <p:spPr>
          <a:xfrm>
            <a:off x="6551575" y="1246970"/>
            <a:ext cx="2092817" cy="523220"/>
          </a:xfrm>
          <a:prstGeom prst="rect">
            <a:avLst/>
          </a:prstGeom>
          <a:ln>
            <a:solidFill>
              <a:srgbClr val="FF0000"/>
            </a:solidFill>
          </a:ln>
        </p:spPr>
        <p:txBody>
          <a:bodyPr wrap="none">
            <a:spAutoFit/>
          </a:bodyPr>
          <a:lstStyle/>
          <a:p>
            <a:r>
              <a:rPr lang="en-US" altLang="en-US" sz="2800" b="1" dirty="0" smtClean="0">
                <a:solidFill>
                  <a:srgbClr val="000000"/>
                </a:solidFill>
                <a:latin typeface="Myriad Pro"/>
                <a:cs typeface="Arial" pitchFamily="34" charset="0"/>
              </a:rPr>
              <a:t>RELEVANT</a:t>
            </a:r>
            <a:endParaRPr lang="en-GB" sz="2800" dirty="0"/>
          </a:p>
        </p:txBody>
      </p:sp>
      <p:sp>
        <p:nvSpPr>
          <p:cNvPr id="5" name="Rectangle 4"/>
          <p:cNvSpPr/>
          <p:nvPr/>
        </p:nvSpPr>
        <p:spPr>
          <a:xfrm>
            <a:off x="6386822" y="2130740"/>
            <a:ext cx="2465290" cy="523220"/>
          </a:xfrm>
          <a:prstGeom prst="rect">
            <a:avLst/>
          </a:prstGeom>
          <a:ln>
            <a:solidFill>
              <a:srgbClr val="FF0000"/>
            </a:solidFill>
          </a:ln>
        </p:spPr>
        <p:txBody>
          <a:bodyPr wrap="none">
            <a:spAutoFit/>
          </a:bodyPr>
          <a:lstStyle/>
          <a:p>
            <a:r>
              <a:rPr lang="en-US" altLang="en-US" sz="2800" b="1" dirty="0" smtClean="0">
                <a:solidFill>
                  <a:srgbClr val="000000"/>
                </a:solidFill>
                <a:latin typeface="Myriad Pro"/>
                <a:cs typeface="Arial" pitchFamily="34" charset="0"/>
              </a:rPr>
              <a:t>EVALUATION</a:t>
            </a:r>
            <a:endParaRPr lang="en-GB" sz="2800" dirty="0"/>
          </a:p>
        </p:txBody>
      </p:sp>
      <p:sp>
        <p:nvSpPr>
          <p:cNvPr id="6" name="TextBox 5"/>
          <p:cNvSpPr txBox="1"/>
          <p:nvPr/>
        </p:nvSpPr>
        <p:spPr>
          <a:xfrm>
            <a:off x="6684774" y="3068960"/>
            <a:ext cx="2351722" cy="3108543"/>
          </a:xfrm>
          <a:prstGeom prst="rect">
            <a:avLst/>
          </a:prstGeom>
          <a:noFill/>
        </p:spPr>
        <p:txBody>
          <a:bodyPr wrap="square" rtlCol="0">
            <a:spAutoFit/>
          </a:bodyPr>
          <a:lstStyle/>
          <a:p>
            <a:r>
              <a:rPr lang="en-GB" sz="2800" b="1" dirty="0" smtClean="0"/>
              <a:t>What do these words mean? </a:t>
            </a:r>
          </a:p>
          <a:p>
            <a:endParaRPr lang="en-GB" sz="2800" b="1" dirty="0"/>
          </a:p>
          <a:p>
            <a:r>
              <a:rPr lang="en-GB" sz="2800" b="1" dirty="0" smtClean="0"/>
              <a:t>What does an examiner expect from a L3 candidate? </a:t>
            </a:r>
            <a:endParaRPr lang="en-GB" sz="2800" b="1" dirty="0"/>
          </a:p>
        </p:txBody>
      </p:sp>
    </p:spTree>
    <p:extLst>
      <p:ext uri="{BB962C8B-B14F-4D97-AF65-F5344CB8AC3E}">
        <p14:creationId xmlns:p14="http://schemas.microsoft.com/office/powerpoint/2010/main" val="3941998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3" t="11854" r="52246" b="48707"/>
          <a:stretch/>
        </p:blipFill>
        <p:spPr bwMode="auto">
          <a:xfrm>
            <a:off x="107504" y="332656"/>
            <a:ext cx="6505262"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00192" y="332656"/>
            <a:ext cx="2456122" cy="523220"/>
          </a:xfrm>
          <a:prstGeom prst="rect">
            <a:avLst/>
          </a:prstGeom>
          <a:ln>
            <a:solidFill>
              <a:srgbClr val="FF0000"/>
            </a:solidFill>
          </a:ln>
        </p:spPr>
        <p:txBody>
          <a:bodyPr wrap="none">
            <a:spAutoFit/>
          </a:bodyPr>
          <a:lstStyle/>
          <a:p>
            <a:r>
              <a:rPr lang="en-US" altLang="en-US" sz="2800" b="1" dirty="0">
                <a:solidFill>
                  <a:srgbClr val="000000"/>
                </a:solidFill>
                <a:latin typeface="Myriad Pro"/>
                <a:cs typeface="Arial" pitchFamily="34" charset="0"/>
              </a:rPr>
              <a:t>PERCEPTIVE</a:t>
            </a:r>
            <a:endParaRPr lang="en-GB" sz="2800" dirty="0"/>
          </a:p>
        </p:txBody>
      </p:sp>
      <p:sp>
        <p:nvSpPr>
          <p:cNvPr id="5" name="Rectangle 4"/>
          <p:cNvSpPr/>
          <p:nvPr/>
        </p:nvSpPr>
        <p:spPr>
          <a:xfrm>
            <a:off x="6551575" y="1246970"/>
            <a:ext cx="1953355" cy="523220"/>
          </a:xfrm>
          <a:prstGeom prst="rect">
            <a:avLst/>
          </a:prstGeom>
          <a:ln>
            <a:solidFill>
              <a:srgbClr val="FF0000"/>
            </a:solidFill>
          </a:ln>
        </p:spPr>
        <p:txBody>
          <a:bodyPr wrap="none">
            <a:spAutoFit/>
          </a:bodyPr>
          <a:lstStyle/>
          <a:p>
            <a:r>
              <a:rPr lang="en-US" altLang="en-US" sz="2800" b="1" dirty="0" smtClean="0">
                <a:solidFill>
                  <a:srgbClr val="000000"/>
                </a:solidFill>
                <a:latin typeface="Myriad Pro"/>
                <a:cs typeface="Arial" pitchFamily="34" charset="0"/>
              </a:rPr>
              <a:t>DETAILED</a:t>
            </a:r>
            <a:endParaRPr lang="en-GB" sz="2800" dirty="0"/>
          </a:p>
        </p:txBody>
      </p:sp>
      <p:sp>
        <p:nvSpPr>
          <p:cNvPr id="6" name="Rectangle 5"/>
          <p:cNvSpPr/>
          <p:nvPr/>
        </p:nvSpPr>
        <p:spPr>
          <a:xfrm>
            <a:off x="6386822" y="2130740"/>
            <a:ext cx="2465290" cy="523220"/>
          </a:xfrm>
          <a:prstGeom prst="rect">
            <a:avLst/>
          </a:prstGeom>
          <a:ln>
            <a:solidFill>
              <a:srgbClr val="FF0000"/>
            </a:solidFill>
          </a:ln>
        </p:spPr>
        <p:txBody>
          <a:bodyPr wrap="none">
            <a:spAutoFit/>
          </a:bodyPr>
          <a:lstStyle/>
          <a:p>
            <a:r>
              <a:rPr lang="en-US" altLang="en-US" sz="2800" b="1" dirty="0" smtClean="0">
                <a:solidFill>
                  <a:srgbClr val="000000"/>
                </a:solidFill>
                <a:latin typeface="Myriad Pro"/>
                <a:cs typeface="Arial" pitchFamily="34" charset="0"/>
              </a:rPr>
              <a:t>EVALUATION</a:t>
            </a:r>
            <a:endParaRPr lang="en-GB" sz="2800" dirty="0"/>
          </a:p>
        </p:txBody>
      </p:sp>
      <p:sp>
        <p:nvSpPr>
          <p:cNvPr id="7" name="TextBox 6"/>
          <p:cNvSpPr txBox="1"/>
          <p:nvPr/>
        </p:nvSpPr>
        <p:spPr>
          <a:xfrm>
            <a:off x="6684774" y="3068960"/>
            <a:ext cx="2351722" cy="3108543"/>
          </a:xfrm>
          <a:prstGeom prst="rect">
            <a:avLst/>
          </a:prstGeom>
          <a:noFill/>
        </p:spPr>
        <p:txBody>
          <a:bodyPr wrap="square" rtlCol="0">
            <a:spAutoFit/>
          </a:bodyPr>
          <a:lstStyle/>
          <a:p>
            <a:r>
              <a:rPr lang="en-GB" sz="2800" b="1" dirty="0" smtClean="0"/>
              <a:t>What do these words mean? </a:t>
            </a:r>
          </a:p>
          <a:p>
            <a:endParaRPr lang="en-GB" sz="2800" b="1" dirty="0"/>
          </a:p>
          <a:p>
            <a:r>
              <a:rPr lang="en-GB" sz="2800" b="1" dirty="0" smtClean="0"/>
              <a:t>What does an examiner expect from a L4 candidate? </a:t>
            </a:r>
            <a:endParaRPr lang="en-GB" sz="2800" b="1" dirty="0"/>
          </a:p>
        </p:txBody>
      </p:sp>
    </p:spTree>
    <p:extLst>
      <p:ext uri="{BB962C8B-B14F-4D97-AF65-F5344CB8AC3E}">
        <p14:creationId xmlns:p14="http://schemas.microsoft.com/office/powerpoint/2010/main" val="457820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234" y="404664"/>
            <a:ext cx="8568952" cy="2185214"/>
          </a:xfrm>
          <a:prstGeom prst="rect">
            <a:avLst/>
          </a:prstGeom>
        </p:spPr>
        <p:txBody>
          <a:bodyPr wrap="square">
            <a:spAutoFit/>
          </a:bodyPr>
          <a:lstStyle/>
          <a:p>
            <a:r>
              <a:rPr lang="en-GB" sz="3200" b="1" dirty="0" smtClean="0"/>
              <a:t>Bearing this in mind… </a:t>
            </a:r>
            <a:endParaRPr lang="en-GB" sz="3200" b="1" dirty="0"/>
          </a:p>
          <a:p>
            <a:r>
              <a:rPr lang="en-GB" sz="3200" b="1" dirty="0"/>
              <a:t>Skim through the text one more time, highlighting all the images that make the piece </a:t>
            </a:r>
            <a:r>
              <a:rPr lang="en-GB" sz="4000" b="1" dirty="0">
                <a:solidFill>
                  <a:srgbClr val="FF0000"/>
                </a:solidFill>
              </a:rPr>
              <a:t>exciting</a:t>
            </a:r>
            <a:r>
              <a:rPr lang="en-GB" sz="3200" b="1" dirty="0"/>
              <a:t>. </a:t>
            </a:r>
          </a:p>
        </p:txBody>
      </p:sp>
      <p:sp>
        <p:nvSpPr>
          <p:cNvPr id="4" name="Rounded Rectangle 3"/>
          <p:cNvSpPr/>
          <p:nvPr/>
        </p:nvSpPr>
        <p:spPr>
          <a:xfrm rot="21375878">
            <a:off x="3179151" y="2095242"/>
            <a:ext cx="5573330" cy="295232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Go back to your answers to this task. Can you improve or add anything to them now that you have looked at the L3 and L4 criteria? </a:t>
            </a:r>
            <a:endParaRPr lang="en-GB" sz="3200" dirty="0">
              <a:solidFill>
                <a:schemeClr val="tx1"/>
              </a:solidFill>
            </a:endParaRPr>
          </a:p>
        </p:txBody>
      </p:sp>
    </p:spTree>
    <p:extLst>
      <p:ext uri="{BB962C8B-B14F-4D97-AF65-F5344CB8AC3E}">
        <p14:creationId xmlns:p14="http://schemas.microsoft.com/office/powerpoint/2010/main" val="3057945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332656"/>
            <a:ext cx="8784976"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Question 4: </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3200" b="1" dirty="0">
              <a:solidFill>
                <a:srgbClr val="000000"/>
              </a:solidFill>
              <a:latin typeface="Myriad Pro"/>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A student, having read this section of the text said: “The writer brings the very different characters to life for the reader. It is as if you are on the island with them.” </a:t>
            </a:r>
            <a:r>
              <a:rPr kumimoji="0" lang="en-US" altLang="en-US" sz="3200" b="1" i="0" u="none" strike="noStrike" cap="none" normalizeH="0" baseline="0" dirty="0" smtClean="0">
                <a:ln>
                  <a:noFill/>
                </a:ln>
                <a:solidFill>
                  <a:srgbClr val="FF0000"/>
                </a:solidFill>
                <a:effectLst/>
                <a:latin typeface="Myriad Pro"/>
                <a:cs typeface="Arial" pitchFamily="34" charset="0"/>
              </a:rPr>
              <a:t>To what extent</a:t>
            </a:r>
            <a:r>
              <a:rPr kumimoji="0" lang="en-US" altLang="en-US" sz="3200" b="1" i="0" u="none" strike="noStrike" cap="none" normalizeH="0" baseline="0" dirty="0" smtClean="0">
                <a:ln>
                  <a:noFill/>
                </a:ln>
                <a:solidFill>
                  <a:srgbClr val="000000"/>
                </a:solidFill>
                <a:effectLst/>
                <a:latin typeface="Myriad Pro"/>
                <a:cs typeface="Arial" pitchFamily="34" charset="0"/>
              </a:rPr>
              <a:t> do you </a:t>
            </a:r>
            <a:r>
              <a:rPr kumimoji="0" lang="en-US" altLang="en-US" sz="3200" b="1" i="0" u="none" strike="noStrike" cap="none" normalizeH="0" baseline="0" dirty="0" smtClean="0">
                <a:ln>
                  <a:noFill/>
                </a:ln>
                <a:solidFill>
                  <a:srgbClr val="FF0000"/>
                </a:solidFill>
                <a:effectLst/>
                <a:latin typeface="Myriad Pro"/>
                <a:cs typeface="Arial" pitchFamily="34" charset="0"/>
              </a:rPr>
              <a:t>agree</a:t>
            </a:r>
            <a:r>
              <a:rPr kumimoji="0" lang="en-US" altLang="en-US" sz="3200" b="1" i="0" u="none" strike="noStrike" cap="none" normalizeH="0" baseline="0" dirty="0" smtClean="0">
                <a:ln>
                  <a:noFill/>
                </a:ln>
                <a:solidFill>
                  <a:srgbClr val="000000"/>
                </a:solidFill>
                <a:effectLst/>
                <a:latin typeface="Myriad Pro"/>
                <a:cs typeface="Arial" pitchFamily="34" charset="0"/>
              </a:rPr>
              <a:t>?</a:t>
            </a:r>
            <a:endParaRPr kumimoji="0" lang="en-US" altLang="en-US" sz="1600" b="1" i="0" u="none" strike="noStrike" cap="none" normalizeH="0" baseline="0" dirty="0" smtClean="0">
              <a:ln>
                <a:noFill/>
              </a:ln>
              <a:solidFill>
                <a:srgbClr val="000000"/>
              </a:solidFill>
              <a:effectLst/>
              <a:latin typeface="Myriad Pro"/>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solidFill>
                <a:srgbClr val="000000"/>
              </a:solidFill>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000000"/>
                </a:solidFill>
                <a:effectLst/>
                <a:latin typeface="Myriad Pro"/>
                <a:cs typeface="Arial" pitchFamily="34" charset="0"/>
              </a:rPr>
              <a:t>In your response, you should: </a:t>
            </a:r>
            <a:endParaRPr kumimoji="0" lang="en-US" altLang="en-US"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write about your own impressions of the characters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rgbClr val="FF0000"/>
                </a:solidFill>
                <a:effectLst/>
                <a:latin typeface="Myriad Pro"/>
                <a:cs typeface="Arial" pitchFamily="34" charset="0"/>
              </a:rPr>
              <a:t> evaluate how</a:t>
            </a:r>
            <a:r>
              <a:rPr kumimoji="0" lang="en-US" altLang="en-US" sz="2600" b="1" i="0" u="none" strike="noStrike" cap="none" normalizeH="0" baseline="0" dirty="0" smtClean="0">
                <a:ln>
                  <a:noFill/>
                </a:ln>
                <a:solidFill>
                  <a:schemeClr val="tx1"/>
                </a:solidFill>
                <a:effectLst/>
                <a:latin typeface="Myriad Pro"/>
                <a:cs typeface="Arial" pitchFamily="34" charset="0"/>
              </a:rPr>
              <a:t> the writer has created these impressions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support your opinions with quotations from the text.</a:t>
            </a:r>
            <a:endParaRPr kumimoji="0" lang="en-US" altLang="en-US"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p:cNvSpPr/>
          <p:nvPr/>
        </p:nvSpPr>
        <p:spPr>
          <a:xfrm rot="21375878">
            <a:off x="2862051" y="727091"/>
            <a:ext cx="5573330" cy="295232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Don’t ignore the bullet points! Try to come up with 2-3 </a:t>
            </a:r>
            <a:r>
              <a:rPr lang="en-GB" sz="3200" b="1" dirty="0" smtClean="0">
                <a:solidFill>
                  <a:schemeClr val="tx1"/>
                </a:solidFill>
              </a:rPr>
              <a:t>in depth</a:t>
            </a:r>
            <a:r>
              <a:rPr lang="en-GB" sz="3200" dirty="0">
                <a:solidFill>
                  <a:schemeClr val="tx1"/>
                </a:solidFill>
              </a:rPr>
              <a:t> </a:t>
            </a:r>
            <a:r>
              <a:rPr lang="en-GB" sz="3200" dirty="0" smtClean="0">
                <a:solidFill>
                  <a:schemeClr val="tx1"/>
                </a:solidFill>
              </a:rPr>
              <a:t>ideas, addressing each bullet point when you write about them. </a:t>
            </a:r>
            <a:endParaRPr lang="en-GB" sz="3200" dirty="0">
              <a:solidFill>
                <a:schemeClr val="tx1"/>
              </a:solidFill>
            </a:endParaRPr>
          </a:p>
        </p:txBody>
      </p:sp>
      <p:sp>
        <p:nvSpPr>
          <p:cNvPr id="5" name="Up Arrow 4"/>
          <p:cNvSpPr/>
          <p:nvPr/>
        </p:nvSpPr>
        <p:spPr>
          <a:xfrm rot="10800000">
            <a:off x="0" y="364733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rot="16200000">
            <a:off x="7183616" y="4716743"/>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a:off x="23708" y="6021288"/>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2344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268" y="332656"/>
            <a:ext cx="8437254" cy="954107"/>
          </a:xfrm>
          <a:prstGeom prst="rect">
            <a:avLst/>
          </a:prstGeom>
          <a:noFill/>
        </p:spPr>
        <p:txBody>
          <a:bodyPr wrap="square" rtlCol="0">
            <a:spAutoFit/>
          </a:bodyPr>
          <a:lstStyle/>
          <a:p>
            <a:r>
              <a:rPr lang="en-GB" sz="2800" b="1" dirty="0" smtClean="0"/>
              <a:t>In pairs, try to come up with an idea you could write about … for example: </a:t>
            </a:r>
            <a:endParaRPr lang="en-GB" sz="2800" b="1" dirty="0"/>
          </a:p>
        </p:txBody>
      </p:sp>
      <p:sp>
        <p:nvSpPr>
          <p:cNvPr id="4" name="Rounded Rectangle 3"/>
          <p:cNvSpPr/>
          <p:nvPr/>
        </p:nvSpPr>
        <p:spPr>
          <a:xfrm>
            <a:off x="296236" y="1467717"/>
            <a:ext cx="5573330" cy="55713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Impressions of the characters:</a:t>
            </a:r>
            <a:endParaRPr lang="en-GB" sz="3200" b="1" dirty="0">
              <a:solidFill>
                <a:schemeClr val="tx1"/>
              </a:solidFill>
            </a:endParaRPr>
          </a:p>
        </p:txBody>
      </p:sp>
      <p:sp>
        <p:nvSpPr>
          <p:cNvPr id="5" name="TextBox 4"/>
          <p:cNvSpPr txBox="1"/>
          <p:nvPr/>
        </p:nvSpPr>
        <p:spPr>
          <a:xfrm>
            <a:off x="395536" y="2060848"/>
            <a:ext cx="8496944" cy="830997"/>
          </a:xfrm>
          <a:prstGeom prst="rect">
            <a:avLst/>
          </a:prstGeom>
          <a:noFill/>
        </p:spPr>
        <p:txBody>
          <a:bodyPr wrap="square" rtlCol="0">
            <a:spAutoFit/>
          </a:bodyPr>
          <a:lstStyle/>
          <a:p>
            <a:r>
              <a:rPr lang="en-GB" sz="2400" dirty="0" smtClean="0"/>
              <a:t>Ralph is angry and frustrated that the boys are so easily excited by the fire.</a:t>
            </a:r>
            <a:endParaRPr lang="en-GB" sz="2400" dirty="0"/>
          </a:p>
        </p:txBody>
      </p:sp>
      <p:sp>
        <p:nvSpPr>
          <p:cNvPr id="6" name="Rounded Rectangle 5"/>
          <p:cNvSpPr/>
          <p:nvPr/>
        </p:nvSpPr>
        <p:spPr>
          <a:xfrm>
            <a:off x="291268" y="2884340"/>
            <a:ext cx="7677874" cy="55713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How the writer has created this impression: </a:t>
            </a:r>
            <a:endParaRPr lang="en-GB" sz="3200" b="1" dirty="0">
              <a:solidFill>
                <a:schemeClr val="tx1"/>
              </a:solidFill>
            </a:endParaRPr>
          </a:p>
        </p:txBody>
      </p:sp>
      <p:sp>
        <p:nvSpPr>
          <p:cNvPr id="7" name="TextBox 6"/>
          <p:cNvSpPr txBox="1"/>
          <p:nvPr/>
        </p:nvSpPr>
        <p:spPr>
          <a:xfrm>
            <a:off x="477446" y="3573016"/>
            <a:ext cx="8415033" cy="830997"/>
          </a:xfrm>
          <a:prstGeom prst="rect">
            <a:avLst/>
          </a:prstGeom>
          <a:noFill/>
        </p:spPr>
        <p:txBody>
          <a:bodyPr wrap="square" rtlCol="0">
            <a:spAutoFit/>
          </a:bodyPr>
          <a:lstStyle/>
          <a:p>
            <a:r>
              <a:rPr lang="en-GB" sz="2400" dirty="0" smtClean="0"/>
              <a:t>The extract ends with Ralph’s response to the boys’ cheering the fire. He is ‘startled’ but also ‘savage’.</a:t>
            </a:r>
            <a:endParaRPr lang="en-GB" sz="2400" dirty="0"/>
          </a:p>
        </p:txBody>
      </p:sp>
      <p:sp>
        <p:nvSpPr>
          <p:cNvPr id="8" name="Rounded Rectangle 7"/>
          <p:cNvSpPr/>
          <p:nvPr/>
        </p:nvSpPr>
        <p:spPr>
          <a:xfrm>
            <a:off x="291268" y="4839597"/>
            <a:ext cx="7677874" cy="55713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Evidence to support this idea: </a:t>
            </a:r>
            <a:endParaRPr lang="en-GB" sz="3200" b="1" dirty="0">
              <a:solidFill>
                <a:schemeClr val="tx1"/>
              </a:solidFill>
            </a:endParaRPr>
          </a:p>
        </p:txBody>
      </p:sp>
      <p:sp>
        <p:nvSpPr>
          <p:cNvPr id="9" name="TextBox 8"/>
          <p:cNvSpPr txBox="1"/>
          <p:nvPr/>
        </p:nvSpPr>
        <p:spPr>
          <a:xfrm>
            <a:off x="454541" y="5676056"/>
            <a:ext cx="8064896" cy="461665"/>
          </a:xfrm>
          <a:prstGeom prst="rect">
            <a:avLst/>
          </a:prstGeom>
          <a:noFill/>
        </p:spPr>
        <p:txBody>
          <a:bodyPr wrap="square" rtlCol="0">
            <a:spAutoFit/>
          </a:bodyPr>
          <a:lstStyle/>
          <a:p>
            <a:r>
              <a:rPr lang="en-GB" sz="2400" dirty="0" smtClean="0"/>
              <a:t>“</a:t>
            </a:r>
            <a:r>
              <a:rPr lang="en-GB" sz="2400" dirty="0"/>
              <a:t>The knowledge and the awe made him savage</a:t>
            </a:r>
            <a:r>
              <a:rPr lang="en-GB" sz="2400" dirty="0" smtClean="0"/>
              <a:t>.”</a:t>
            </a:r>
            <a:endParaRPr lang="en-GB" sz="2400" dirty="0"/>
          </a:p>
        </p:txBody>
      </p:sp>
    </p:spTree>
    <p:extLst>
      <p:ext uri="{BB962C8B-B14F-4D97-AF65-F5344CB8AC3E}">
        <p14:creationId xmlns:p14="http://schemas.microsoft.com/office/powerpoint/2010/main" val="3238475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9129421" cy="1670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539" y="404664"/>
            <a:ext cx="8568952" cy="4893647"/>
          </a:xfrm>
          <a:prstGeom prst="rect">
            <a:avLst/>
          </a:prstGeom>
        </p:spPr>
        <p:txBody>
          <a:bodyPr wrap="square">
            <a:spAutoFit/>
          </a:bodyPr>
          <a:lstStyle/>
          <a:p>
            <a:r>
              <a:rPr lang="en-GB" sz="3600" b="1" dirty="0" smtClean="0"/>
              <a:t>Now look at your idea.</a:t>
            </a:r>
          </a:p>
          <a:p>
            <a:endParaRPr lang="en-GB" sz="2800" dirty="0"/>
          </a:p>
          <a:p>
            <a:r>
              <a:rPr lang="en-GB" sz="2800" dirty="0" smtClean="0"/>
              <a:t>Remember that you are being asked to </a:t>
            </a:r>
            <a:r>
              <a:rPr lang="en-GB" sz="3600" b="1" dirty="0" smtClean="0">
                <a:solidFill>
                  <a:srgbClr val="FF0000"/>
                </a:solidFill>
              </a:rPr>
              <a:t>evaluate</a:t>
            </a:r>
            <a:r>
              <a:rPr lang="en-GB" sz="2800" dirty="0" smtClean="0"/>
              <a:t>, so don’t just present </a:t>
            </a:r>
            <a:r>
              <a:rPr lang="en-GB" sz="2800" dirty="0"/>
              <a:t>the examiner with the obvious. </a:t>
            </a:r>
            <a:endParaRPr lang="en-GB" sz="2800" dirty="0" smtClean="0"/>
          </a:p>
          <a:p>
            <a:endParaRPr lang="en-GB" sz="2800" dirty="0"/>
          </a:p>
          <a:p>
            <a:r>
              <a:rPr lang="en-GB" sz="2800" dirty="0" smtClean="0"/>
              <a:t>Reflect </a:t>
            </a:r>
            <a:r>
              <a:rPr lang="en-GB" sz="2800" dirty="0"/>
              <a:t>on why ideas are presented in a certain </a:t>
            </a:r>
            <a:r>
              <a:rPr lang="en-GB" sz="2800" dirty="0" smtClean="0"/>
              <a:t>way. Develop your </a:t>
            </a:r>
            <a:r>
              <a:rPr lang="en-GB" sz="2800" dirty="0"/>
              <a:t>ideas in more detail by </a:t>
            </a:r>
            <a:r>
              <a:rPr lang="en-GB" sz="3600" b="1" dirty="0" smtClean="0">
                <a:solidFill>
                  <a:srgbClr val="FF0000"/>
                </a:solidFill>
              </a:rPr>
              <a:t>digging in </a:t>
            </a:r>
            <a:r>
              <a:rPr lang="en-GB" sz="2800" dirty="0" smtClean="0"/>
              <a:t>to your quote, considering </a:t>
            </a:r>
            <a:r>
              <a:rPr lang="en-GB" sz="2800" dirty="0"/>
              <a:t>what the reader is learning from each of these points and quotes</a:t>
            </a:r>
            <a:r>
              <a:rPr lang="en-GB" sz="2800" dirty="0" smtClean="0"/>
              <a:t>. You can comment on </a:t>
            </a:r>
            <a:r>
              <a:rPr lang="en-GB" sz="3600" b="1" dirty="0" smtClean="0">
                <a:solidFill>
                  <a:srgbClr val="FF0000"/>
                </a:solidFill>
              </a:rPr>
              <a:t>language</a:t>
            </a:r>
            <a:r>
              <a:rPr lang="en-GB" sz="2800" dirty="0" smtClean="0"/>
              <a:t> and on </a:t>
            </a:r>
            <a:r>
              <a:rPr lang="en-GB" sz="3600" b="1" dirty="0" smtClean="0">
                <a:solidFill>
                  <a:srgbClr val="FF0000"/>
                </a:solidFill>
              </a:rPr>
              <a:t>structure</a:t>
            </a:r>
            <a:r>
              <a:rPr lang="en-GB" sz="2800" dirty="0" smtClean="0"/>
              <a:t> in your answer. </a:t>
            </a:r>
            <a:endParaRPr lang="en-GB" sz="2800" dirty="0">
              <a:effectLst/>
            </a:endParaRPr>
          </a:p>
        </p:txBody>
      </p:sp>
    </p:spTree>
    <p:extLst>
      <p:ext uri="{BB962C8B-B14F-4D97-AF65-F5344CB8AC3E}">
        <p14:creationId xmlns:p14="http://schemas.microsoft.com/office/powerpoint/2010/main" val="2747533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856984" cy="6324808"/>
          </a:xfrm>
          <a:prstGeom prst="rect">
            <a:avLst/>
          </a:prstGeom>
        </p:spPr>
        <p:txBody>
          <a:bodyPr wrap="square">
            <a:spAutoFit/>
          </a:bodyPr>
          <a:lstStyle/>
          <a:p>
            <a:r>
              <a:rPr lang="en-GB" sz="1500" dirty="0" smtClean="0"/>
              <a:t>“You said you wanted a small fire and you been and built a pile like a hayrick. If I say anything,” cried Piggy, with bitter realism, “you say shut up; but if Jack or Maurice or Simon–”</a:t>
            </a:r>
          </a:p>
          <a:p>
            <a:endParaRPr lang="en-GB" sz="1500" dirty="0" smtClean="0"/>
          </a:p>
          <a:p>
            <a:r>
              <a:rPr lang="en-GB" sz="1500" dirty="0" smtClean="0"/>
              <a:t>He paused in the tumult, standing, looking beyond them and down the unfriendly side of the mountain to the great patch where they had found dead wood. Then he laughed so strangely that they were hushed, looking at the flash of his spectacles in astonishment. They followed his gaze to find the sour joke.</a:t>
            </a:r>
          </a:p>
          <a:p>
            <a:endParaRPr lang="en-GB" sz="1500" dirty="0" smtClean="0"/>
          </a:p>
          <a:p>
            <a:r>
              <a:rPr lang="en-GB" sz="1500" dirty="0" smtClean="0"/>
              <a:t>“You got your small fire all right.”</a:t>
            </a:r>
          </a:p>
          <a:p>
            <a:endParaRPr lang="en-GB" sz="1500" dirty="0"/>
          </a:p>
          <a:p>
            <a:r>
              <a:rPr lang="en-GB" sz="1500" dirty="0" smtClean="0"/>
              <a:t>Smoke was rising here and there among the creepers that festooned the dead or dying trees. As they watched, a flash of fire appeared at the root of one wisp, and then the smoke thickened. Small flames stirred at the trunk of a tree and crawled away through leaves and brushwood, dividing and increasing. One patch touched a tree trunk and scrambled up like a bright squirrel. The smoke increased, sifted, rolled outwards. The squirrel leapt on the wings of the wind and clung to another standing tree, eating downwards. Beneath the dark canopy of leaves and smoke the fire laid hold on the forest and began to gnaw. Acres of black and yellow smoke rolled steadily toward the sea. At the sight of the flames and the irresistible course of the fire, the boys broke into shrill, excited cheering. The flames, as though they were a kind of wild life, crept as a jaguar creeps on its belly toward a line of birch-like saplings that fledged an outcrop of the pink rock. They flapped at the first of the trees, and the branches grew a brief foliage of fire. The heart of flame leapt nimbly across the gap between the trees and then went swinging and flaring along the whole row of them. Beneath the capering boys a quarter of a mile square of forest was savage with smoke and flame. The separate noises of the fire merged into a drum-roll that seemed to shake the mountain.</a:t>
            </a:r>
          </a:p>
          <a:p>
            <a:endParaRPr lang="en-GB" sz="1500" dirty="0" smtClean="0"/>
          </a:p>
          <a:p>
            <a:r>
              <a:rPr lang="en-GB" sz="1500" dirty="0" smtClean="0"/>
              <a:t>“You got your small fire all right.”</a:t>
            </a:r>
          </a:p>
          <a:p>
            <a:endParaRPr lang="en-GB" sz="1500" dirty="0" smtClean="0"/>
          </a:p>
          <a:p>
            <a:r>
              <a:rPr lang="en-GB" sz="1500" dirty="0" smtClean="0"/>
              <a:t>Startled, Ralph realized that the boys were falling still and silent, feeling the beginnings of awe at the power set free below them. The knowledge and the awe made him savage.</a:t>
            </a:r>
          </a:p>
        </p:txBody>
      </p:sp>
    </p:spTree>
    <p:extLst>
      <p:ext uri="{BB962C8B-B14F-4D97-AF65-F5344CB8AC3E}">
        <p14:creationId xmlns:p14="http://schemas.microsoft.com/office/powerpoint/2010/main" val="1222241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00808"/>
            <a:ext cx="8712968" cy="5093702"/>
          </a:xfrm>
          <a:prstGeom prst="rect">
            <a:avLst/>
          </a:prstGeom>
        </p:spPr>
        <p:txBody>
          <a:bodyPr wrap="square">
            <a:spAutoFit/>
          </a:bodyPr>
          <a:lstStyle/>
          <a:p>
            <a:r>
              <a:rPr lang="en-GB" sz="2500" b="1" dirty="0" smtClean="0">
                <a:solidFill>
                  <a:srgbClr val="92D050"/>
                </a:solidFill>
              </a:rPr>
              <a:t>Golding</a:t>
            </a:r>
            <a:r>
              <a:rPr lang="en-GB" sz="2500" b="1" dirty="0" smtClean="0">
                <a:solidFill>
                  <a:srgbClr val="FF0000"/>
                </a:solidFill>
              </a:rPr>
              <a:t> shows the </a:t>
            </a:r>
            <a:r>
              <a:rPr lang="en-GB" sz="2500" b="1" dirty="0" smtClean="0">
                <a:solidFill>
                  <a:srgbClr val="7030A0"/>
                </a:solidFill>
              </a:rPr>
              <a:t>reader </a:t>
            </a:r>
            <a:r>
              <a:rPr lang="en-GB" sz="2500" b="1" dirty="0" smtClean="0">
                <a:solidFill>
                  <a:srgbClr val="FF0000"/>
                </a:solidFill>
              </a:rPr>
              <a:t>that Ralph</a:t>
            </a:r>
            <a:r>
              <a:rPr lang="en-GB" sz="2500" b="1" dirty="0" smtClean="0"/>
              <a:t> </a:t>
            </a:r>
            <a:r>
              <a:rPr lang="en-GB" sz="2500" b="1" dirty="0"/>
              <a:t>realises that the boys are mesmerised by the fire and </a:t>
            </a:r>
            <a:r>
              <a:rPr lang="en-GB" sz="2500" b="1" dirty="0">
                <a:solidFill>
                  <a:srgbClr val="FFC000"/>
                </a:solidFill>
              </a:rPr>
              <a:t>‘[t]he knowledge and the awe made him savage.’</a:t>
            </a:r>
            <a:r>
              <a:rPr lang="en-GB" sz="2500" b="1" dirty="0"/>
              <a:t> The fact that the boys are so easily distracted and impressed by the wrong things frustrates him. </a:t>
            </a:r>
            <a:r>
              <a:rPr lang="en-GB" sz="2500" b="1" dirty="0">
                <a:solidFill>
                  <a:srgbClr val="C00000"/>
                </a:solidFill>
              </a:rPr>
              <a:t>He is disappointed that they are impressed by the fire </a:t>
            </a:r>
            <a:r>
              <a:rPr lang="en-GB" sz="2500" b="1" dirty="0" smtClean="0"/>
              <a:t>(‘</a:t>
            </a:r>
            <a:r>
              <a:rPr lang="en-GB" sz="2500" b="1" dirty="0" smtClean="0">
                <a:solidFill>
                  <a:srgbClr val="FFC000"/>
                </a:solidFill>
              </a:rPr>
              <a:t>excited cheering</a:t>
            </a:r>
            <a:r>
              <a:rPr lang="en-GB" sz="2500" b="1" dirty="0" smtClean="0"/>
              <a:t>’)</a:t>
            </a:r>
            <a:r>
              <a:rPr lang="en-GB" sz="2500" b="1" dirty="0" smtClean="0">
                <a:solidFill>
                  <a:srgbClr val="C00000"/>
                </a:solidFill>
              </a:rPr>
              <a:t> rather </a:t>
            </a:r>
            <a:r>
              <a:rPr lang="en-GB" sz="2500" b="1" dirty="0">
                <a:solidFill>
                  <a:srgbClr val="C00000"/>
                </a:solidFill>
              </a:rPr>
              <a:t>than horrified by the consequences of their </a:t>
            </a:r>
            <a:r>
              <a:rPr lang="en-GB" sz="2500" b="1" dirty="0" smtClean="0">
                <a:solidFill>
                  <a:srgbClr val="C00000"/>
                </a:solidFill>
              </a:rPr>
              <a:t>actions</a:t>
            </a:r>
            <a:r>
              <a:rPr lang="en-GB" sz="2500" b="1" dirty="0" smtClean="0"/>
              <a:t>; </a:t>
            </a:r>
            <a:r>
              <a:rPr lang="en-GB" sz="2500" b="1" dirty="0"/>
              <a:t>the </a:t>
            </a:r>
            <a:r>
              <a:rPr lang="en-GB" sz="2500" b="1" dirty="0" smtClean="0">
                <a:solidFill>
                  <a:srgbClr val="00B0F0"/>
                </a:solidFill>
              </a:rPr>
              <a:t>adjective</a:t>
            </a:r>
            <a:r>
              <a:rPr lang="en-GB" sz="2500" b="1" dirty="0" smtClean="0"/>
              <a:t> </a:t>
            </a:r>
            <a:r>
              <a:rPr lang="en-GB" sz="2500" b="1" dirty="0">
                <a:solidFill>
                  <a:srgbClr val="FFC000"/>
                </a:solidFill>
              </a:rPr>
              <a:t>‘savage’ </a:t>
            </a:r>
            <a:r>
              <a:rPr lang="en-GB" sz="2500" b="1" dirty="0">
                <a:solidFill>
                  <a:srgbClr val="C00000"/>
                </a:solidFill>
              </a:rPr>
              <a:t>suggests that he is furious at </a:t>
            </a:r>
            <a:r>
              <a:rPr lang="en-GB" sz="2500" b="1" dirty="0" smtClean="0">
                <a:solidFill>
                  <a:srgbClr val="C00000"/>
                </a:solidFill>
              </a:rPr>
              <a:t>them, revealing a dark side to his personality as well as a moral outrage that the boys are cheering the fire.  On the other hand, </a:t>
            </a:r>
            <a:r>
              <a:rPr lang="en-GB" sz="2500" b="1" dirty="0" smtClean="0">
                <a:solidFill>
                  <a:srgbClr val="FFC000"/>
                </a:solidFill>
              </a:rPr>
              <a:t>‘startled’ </a:t>
            </a:r>
            <a:r>
              <a:rPr lang="en-GB" sz="2500" b="1" dirty="0" smtClean="0">
                <a:solidFill>
                  <a:srgbClr val="C00000"/>
                </a:solidFill>
              </a:rPr>
              <a:t>shows us that he did not expect this and was taken by surprise</a:t>
            </a:r>
            <a:r>
              <a:rPr lang="en-GB" sz="2500" b="1" dirty="0" smtClean="0"/>
              <a:t>. That this happens </a:t>
            </a:r>
            <a:r>
              <a:rPr lang="en-GB" sz="2500" b="1" dirty="0" smtClean="0">
                <a:solidFill>
                  <a:srgbClr val="FFC000"/>
                </a:solidFill>
              </a:rPr>
              <a:t>at </a:t>
            </a:r>
            <a:r>
              <a:rPr lang="en-GB" sz="2500" b="1" dirty="0" smtClean="0">
                <a:solidFill>
                  <a:srgbClr val="00B0F0"/>
                </a:solidFill>
              </a:rPr>
              <a:t>the end</a:t>
            </a:r>
            <a:r>
              <a:rPr lang="en-GB" sz="2500" b="1" dirty="0" smtClean="0">
                <a:solidFill>
                  <a:srgbClr val="FFC000"/>
                </a:solidFill>
              </a:rPr>
              <a:t> of the extract</a:t>
            </a:r>
            <a:r>
              <a:rPr lang="en-GB" sz="2500" b="1" dirty="0" smtClean="0"/>
              <a:t>, focuses us on Ralph’s reaction and makes it important, </a:t>
            </a:r>
            <a:r>
              <a:rPr lang="en-GB" sz="2500" b="1" dirty="0" smtClean="0">
                <a:solidFill>
                  <a:srgbClr val="FF0000"/>
                </a:solidFill>
              </a:rPr>
              <a:t>bringing him to life for the reader</a:t>
            </a:r>
            <a:r>
              <a:rPr lang="en-GB" sz="2500" b="1" dirty="0" smtClean="0"/>
              <a:t>. </a:t>
            </a:r>
            <a:endParaRPr lang="en-GB" sz="2500" b="1"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Q4</a:t>
            </a:r>
            <a:r>
              <a:rPr lang="en-GB" b="1" dirty="0" smtClean="0"/>
              <a:t>: </a:t>
            </a:r>
            <a:r>
              <a:rPr lang="en-GB" dirty="0" smtClean="0"/>
              <a:t>To what extent do you agree? </a:t>
            </a:r>
            <a:endParaRPr lang="en-GB" dirty="0"/>
          </a:p>
        </p:txBody>
      </p:sp>
      <p:sp>
        <p:nvSpPr>
          <p:cNvPr id="4" name="Bevel 3"/>
          <p:cNvSpPr/>
          <p:nvPr/>
        </p:nvSpPr>
        <p:spPr>
          <a:xfrm>
            <a:off x="785786"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FF0000"/>
                </a:solidFill>
              </a:rPr>
              <a:t>Q</a:t>
            </a:r>
            <a:endParaRPr lang="en-US" sz="4800" b="1" dirty="0">
              <a:solidFill>
                <a:srgbClr val="FF0000"/>
              </a:solidFill>
            </a:endParaRPr>
          </a:p>
        </p:txBody>
      </p:sp>
      <p:sp>
        <p:nvSpPr>
          <p:cNvPr id="5" name="Bevel 4"/>
          <p:cNvSpPr/>
          <p:nvPr/>
        </p:nvSpPr>
        <p:spPr>
          <a:xfrm>
            <a:off x="2071670"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2D050"/>
                </a:solidFill>
              </a:rPr>
              <a:t>W</a:t>
            </a:r>
            <a:endParaRPr lang="en-US" sz="4800" dirty="0">
              <a:solidFill>
                <a:srgbClr val="92D050"/>
              </a:solidFill>
            </a:endParaRPr>
          </a:p>
        </p:txBody>
      </p:sp>
      <p:sp>
        <p:nvSpPr>
          <p:cNvPr id="6" name="Bevel 5"/>
          <p:cNvSpPr/>
          <p:nvPr/>
        </p:nvSpPr>
        <p:spPr>
          <a:xfrm>
            <a:off x="3357554"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rPr>
              <a:t>E</a:t>
            </a:r>
            <a:endParaRPr lang="en-US" sz="4800" dirty="0">
              <a:solidFill>
                <a:srgbClr val="FFC000"/>
              </a:solidFill>
            </a:endParaRPr>
          </a:p>
        </p:txBody>
      </p:sp>
      <p:sp>
        <p:nvSpPr>
          <p:cNvPr id="7" name="Bevel 6"/>
          <p:cNvSpPr/>
          <p:nvPr/>
        </p:nvSpPr>
        <p:spPr>
          <a:xfrm>
            <a:off x="4643438"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rPr>
              <a:t>R</a:t>
            </a:r>
            <a:endParaRPr lang="en-US" sz="4800" dirty="0">
              <a:solidFill>
                <a:srgbClr val="7030A0"/>
              </a:solidFill>
            </a:endParaRPr>
          </a:p>
        </p:txBody>
      </p:sp>
      <p:sp>
        <p:nvSpPr>
          <p:cNvPr id="8" name="Bevel 7"/>
          <p:cNvSpPr/>
          <p:nvPr/>
        </p:nvSpPr>
        <p:spPr>
          <a:xfrm>
            <a:off x="5929322"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F0"/>
                </a:solidFill>
              </a:rPr>
              <a:t>T</a:t>
            </a:r>
            <a:endParaRPr lang="en-US" sz="4800" dirty="0">
              <a:solidFill>
                <a:srgbClr val="00B0F0"/>
              </a:solidFill>
            </a:endParaRPr>
          </a:p>
        </p:txBody>
      </p:sp>
      <p:sp>
        <p:nvSpPr>
          <p:cNvPr id="9" name="Bevel 8"/>
          <p:cNvSpPr/>
          <p:nvPr/>
        </p:nvSpPr>
        <p:spPr>
          <a:xfrm>
            <a:off x="7215206" y="48522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C00000"/>
                </a:solidFill>
              </a:rPr>
              <a:t>Y</a:t>
            </a:r>
            <a:endParaRPr lang="en-US" sz="4800" dirty="0">
              <a:solidFill>
                <a:srgbClr val="C00000"/>
              </a:solidFill>
            </a:endParaRPr>
          </a:p>
        </p:txBody>
      </p:sp>
    </p:spTree>
    <p:extLst>
      <p:ext uri="{BB962C8B-B14F-4D97-AF65-F5344CB8AC3E}">
        <p14:creationId xmlns:p14="http://schemas.microsoft.com/office/powerpoint/2010/main" val="2786940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9129421" cy="1670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79512" y="188640"/>
            <a:ext cx="8784976"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Question 4: </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3200" b="1" dirty="0">
              <a:solidFill>
                <a:srgbClr val="000000"/>
              </a:solidFill>
              <a:latin typeface="Myriad Pro"/>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Myriad Pro"/>
                <a:cs typeface="Arial" pitchFamily="34" charset="0"/>
              </a:rPr>
              <a:t>A student, having read this section of the text said: “The writer brings the very different characters to life for the reader. It is as if you are on the island with them.” </a:t>
            </a:r>
            <a:r>
              <a:rPr kumimoji="0" lang="en-US" altLang="en-US" sz="3200" b="1" i="0" u="none" strike="noStrike" cap="none" normalizeH="0" baseline="0" dirty="0" smtClean="0">
                <a:ln>
                  <a:noFill/>
                </a:ln>
                <a:solidFill>
                  <a:srgbClr val="FF0000"/>
                </a:solidFill>
                <a:effectLst/>
                <a:latin typeface="Myriad Pro"/>
                <a:cs typeface="Arial" pitchFamily="34" charset="0"/>
              </a:rPr>
              <a:t>To what extent</a:t>
            </a:r>
            <a:r>
              <a:rPr kumimoji="0" lang="en-US" altLang="en-US" sz="3200" b="1" i="0" u="none" strike="noStrike" cap="none" normalizeH="0" baseline="0" dirty="0" smtClean="0">
                <a:ln>
                  <a:noFill/>
                </a:ln>
                <a:solidFill>
                  <a:srgbClr val="000000"/>
                </a:solidFill>
                <a:effectLst/>
                <a:latin typeface="Myriad Pro"/>
                <a:cs typeface="Arial" pitchFamily="34" charset="0"/>
              </a:rPr>
              <a:t> do you </a:t>
            </a:r>
            <a:r>
              <a:rPr kumimoji="0" lang="en-US" altLang="en-US" sz="3200" b="1" i="0" u="none" strike="noStrike" cap="none" normalizeH="0" baseline="0" dirty="0" smtClean="0">
                <a:ln>
                  <a:noFill/>
                </a:ln>
                <a:solidFill>
                  <a:srgbClr val="FF0000"/>
                </a:solidFill>
                <a:effectLst/>
                <a:latin typeface="Myriad Pro"/>
                <a:cs typeface="Arial" pitchFamily="34" charset="0"/>
              </a:rPr>
              <a:t>agree</a:t>
            </a:r>
            <a:r>
              <a:rPr kumimoji="0" lang="en-US" altLang="en-US" sz="3200" b="1" i="0" u="none" strike="noStrike" cap="none" normalizeH="0" baseline="0" dirty="0" smtClean="0">
                <a:ln>
                  <a:noFill/>
                </a:ln>
                <a:solidFill>
                  <a:srgbClr val="000000"/>
                </a:solidFill>
                <a:effectLst/>
                <a:latin typeface="Myriad Pro"/>
                <a:cs typeface="Arial" pitchFamily="34" charset="0"/>
              </a:rPr>
              <a:t>?</a:t>
            </a:r>
            <a:endParaRPr kumimoji="0" lang="en-US" altLang="en-US" sz="1600" b="1" i="0" u="none" strike="noStrike" cap="none" normalizeH="0" baseline="0" dirty="0" smtClean="0">
              <a:ln>
                <a:noFill/>
              </a:ln>
              <a:solidFill>
                <a:srgbClr val="000000"/>
              </a:solidFill>
              <a:effectLst/>
              <a:latin typeface="Myriad Pro"/>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solidFill>
                <a:srgbClr val="000000"/>
              </a:solidFill>
              <a:latin typeface="Myriad Pro"/>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000000"/>
                </a:solidFill>
                <a:effectLst/>
                <a:latin typeface="Myriad Pro"/>
                <a:cs typeface="Arial" pitchFamily="34" charset="0"/>
              </a:rPr>
              <a:t>In your response, you should: </a:t>
            </a:r>
            <a:endParaRPr kumimoji="0" lang="en-US" altLang="en-US" sz="2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write about your own impressions of the characters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rgbClr val="FF0000"/>
                </a:solidFill>
                <a:effectLst/>
                <a:latin typeface="Myriad Pro"/>
                <a:cs typeface="Arial" pitchFamily="34" charset="0"/>
              </a:rPr>
              <a:t> evaluate how</a:t>
            </a:r>
            <a:r>
              <a:rPr kumimoji="0" lang="en-US" altLang="en-US" sz="2600" b="1" i="0" u="none" strike="noStrike" cap="none" normalizeH="0" baseline="0" dirty="0" smtClean="0">
                <a:ln>
                  <a:noFill/>
                </a:ln>
                <a:solidFill>
                  <a:schemeClr val="tx1"/>
                </a:solidFill>
                <a:effectLst/>
                <a:latin typeface="Myriad Pro"/>
                <a:cs typeface="Arial" pitchFamily="34" charset="0"/>
              </a:rPr>
              <a:t> the writer has created these impressions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chemeClr val="tx1"/>
                </a:solidFill>
                <a:effectLst/>
                <a:latin typeface="Myriad Pro"/>
                <a:cs typeface="Arial" pitchFamily="34" charset="0"/>
              </a:rPr>
              <a:t> support your opinions with quotations from the text.</a:t>
            </a:r>
            <a:endParaRPr kumimoji="0" lang="en-US" altLang="en-US" sz="2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7793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3" t="11854" r="52246" b="48707"/>
          <a:stretch/>
        </p:blipFill>
        <p:spPr bwMode="auto">
          <a:xfrm>
            <a:off x="179512" y="332657"/>
            <a:ext cx="361403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265" t="15948" r="52622" b="47414"/>
          <a:stretch/>
        </p:blipFill>
        <p:spPr bwMode="auto">
          <a:xfrm>
            <a:off x="179512" y="3573017"/>
            <a:ext cx="3600400" cy="307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674" t="54634" r="52181" b="15840"/>
          <a:stretch/>
        </p:blipFill>
        <p:spPr bwMode="auto">
          <a:xfrm>
            <a:off x="4382814" y="328145"/>
            <a:ext cx="3429546" cy="313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Q4</a:t>
            </a:r>
            <a:r>
              <a:rPr lang="en-GB" b="1" dirty="0" smtClean="0"/>
              <a:t>: </a:t>
            </a:r>
            <a:r>
              <a:rPr lang="en-GB" dirty="0" smtClean="0"/>
              <a:t>To what extent do you agree? </a:t>
            </a:r>
            <a:endParaRPr lang="en-GB" dirty="0"/>
          </a:p>
        </p:txBody>
      </p:sp>
      <p:sp>
        <p:nvSpPr>
          <p:cNvPr id="8" name="Rectangle 7"/>
          <p:cNvSpPr/>
          <p:nvPr/>
        </p:nvSpPr>
        <p:spPr>
          <a:xfrm>
            <a:off x="4382814" y="3419376"/>
            <a:ext cx="4437658" cy="3323987"/>
          </a:xfrm>
          <a:prstGeom prst="rect">
            <a:avLst/>
          </a:prstGeom>
        </p:spPr>
        <p:txBody>
          <a:bodyPr wrap="square">
            <a:spAutoFit/>
          </a:bodyPr>
          <a:lstStyle/>
          <a:p>
            <a:r>
              <a:rPr lang="en-GB" sz="4800" dirty="0" smtClean="0">
                <a:solidFill>
                  <a:srgbClr val="00B050"/>
                </a:solidFill>
                <a:latin typeface="Impact" panose="020B0806030902050204" pitchFamily="34" charset="0"/>
              </a:rPr>
              <a:t>WWW/EBI</a:t>
            </a:r>
          </a:p>
          <a:p>
            <a:endParaRPr lang="en-GB" b="1" dirty="0">
              <a:effectLst/>
            </a:endParaRPr>
          </a:p>
          <a:p>
            <a:r>
              <a:rPr lang="en-GB" sz="2400" b="1" dirty="0" smtClean="0"/>
              <a:t>Peer assess each other’s work, marking WWW/EBI onto the text as you read. </a:t>
            </a:r>
          </a:p>
          <a:p>
            <a:endParaRPr lang="en-GB" sz="2400" b="1" dirty="0">
              <a:effectLst/>
            </a:endParaRPr>
          </a:p>
          <a:p>
            <a:r>
              <a:rPr lang="en-GB" sz="2400" b="1" dirty="0" smtClean="0"/>
              <a:t>What band would you award for this answer? </a:t>
            </a:r>
            <a:endParaRPr lang="en-GB" sz="2400" dirty="0">
              <a:effectLst/>
            </a:endParaRPr>
          </a:p>
        </p:txBody>
      </p:sp>
    </p:spTree>
    <p:extLst>
      <p:ext uri="{BB962C8B-B14F-4D97-AF65-F5344CB8AC3E}">
        <p14:creationId xmlns:p14="http://schemas.microsoft.com/office/powerpoint/2010/main" val="145957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91572548"/>
              </p:ext>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4" name="Rectangle 3"/>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5" name="Rectangle 4"/>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6" name="Rectangle 5"/>
          <p:cNvSpPr/>
          <p:nvPr/>
        </p:nvSpPr>
        <p:spPr>
          <a:xfrm>
            <a:off x="2267744" y="5949280"/>
            <a:ext cx="158417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8 marks</a:t>
            </a:r>
            <a:endParaRPr lang="en-GB" sz="3200" dirty="0"/>
          </a:p>
        </p:txBody>
      </p:sp>
      <p:sp>
        <p:nvSpPr>
          <p:cNvPr id="7" name="Rectangle 6"/>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20 marks</a:t>
            </a:r>
            <a:endParaRPr lang="en-GB" sz="2800" b="1"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6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848872" cy="33843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AO2: Explain, comment on and analyse how writers use language to achieve effects and influence readers, using relevant subject terminology to support their views</a:t>
            </a:r>
            <a:endParaRPr lang="en-GB" sz="3600" b="1" dirty="0">
              <a:solidFill>
                <a:schemeClr val="tx1"/>
              </a:solidFill>
            </a:endParaRPr>
          </a:p>
        </p:txBody>
      </p:sp>
      <p:sp>
        <p:nvSpPr>
          <p:cNvPr id="3" name="Rectangle 2"/>
          <p:cNvSpPr/>
          <p:nvPr/>
        </p:nvSpPr>
        <p:spPr>
          <a:xfrm>
            <a:off x="1187624" y="548680"/>
            <a:ext cx="640871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AO1: Identify and interpret explicit and implicit information and ideas.</a:t>
            </a:r>
          </a:p>
          <a:p>
            <a:pPr algn="ctr"/>
            <a:r>
              <a:rPr lang="en-GB" sz="3200" b="1" dirty="0" smtClean="0">
                <a:solidFill>
                  <a:schemeClr val="tx1"/>
                </a:solidFill>
              </a:rPr>
              <a:t> Select and synthesise evidence from different texts. </a:t>
            </a:r>
            <a:endParaRPr lang="en-GB" sz="3200" b="1" dirty="0">
              <a:solidFill>
                <a:schemeClr val="tx1"/>
              </a:solidFill>
            </a:endParaRPr>
          </a:p>
        </p:txBody>
      </p:sp>
    </p:spTree>
    <p:extLst>
      <p:ext uri="{BB962C8B-B14F-4D97-AF65-F5344CB8AC3E}">
        <p14:creationId xmlns:p14="http://schemas.microsoft.com/office/powerpoint/2010/main" val="1081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548680"/>
            <a:ext cx="8424936" cy="1384995"/>
          </a:xfrm>
          <a:prstGeom prst="rect">
            <a:avLst/>
          </a:prstGeom>
        </p:spPr>
        <p:txBody>
          <a:bodyPr wrap="square">
            <a:spAutoFit/>
          </a:bodyPr>
          <a:lstStyle/>
          <a:p>
            <a:r>
              <a:rPr lang="en-GB" sz="2800" b="1" dirty="0" smtClean="0">
                <a:effectLst/>
              </a:rPr>
              <a:t>Read again the first part of the source, lines 7 to 13.</a:t>
            </a:r>
            <a:endParaRPr lang="en-GB" sz="2800" dirty="0" smtClean="0">
              <a:effectLst/>
            </a:endParaRPr>
          </a:p>
          <a:p>
            <a:r>
              <a:rPr lang="en-GB" sz="2800" b="1" dirty="0" smtClean="0">
                <a:effectLst/>
              </a:rPr>
              <a:t>List four things from this part of the text about the fire.</a:t>
            </a:r>
          </a:p>
          <a:p>
            <a:r>
              <a:rPr lang="en-GB" sz="2800" b="1" dirty="0" smtClean="0">
                <a:effectLst/>
              </a:rPr>
              <a:t>							[</a:t>
            </a:r>
            <a:r>
              <a:rPr lang="en-GB" sz="2800" b="1" dirty="0" smtClean="0">
                <a:effectLst/>
              </a:rPr>
              <a:t>4 marks]</a:t>
            </a:r>
            <a:endParaRPr lang="en-GB" sz="2800" dirty="0">
              <a:effectLst/>
            </a:endParaRPr>
          </a:p>
        </p:txBody>
      </p:sp>
    </p:spTree>
    <p:extLst>
      <p:ext uri="{BB962C8B-B14F-4D97-AF65-F5344CB8AC3E}">
        <p14:creationId xmlns:p14="http://schemas.microsoft.com/office/powerpoint/2010/main" val="3998343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508" y="692696"/>
            <a:ext cx="8856984" cy="5262979"/>
          </a:xfrm>
          <a:prstGeom prst="rect">
            <a:avLst/>
          </a:prstGeom>
        </p:spPr>
        <p:txBody>
          <a:bodyPr wrap="square">
            <a:spAutoFit/>
          </a:bodyPr>
          <a:lstStyle/>
          <a:p>
            <a:r>
              <a:rPr lang="en-GB" sz="2800" dirty="0" smtClean="0"/>
              <a:t>Smoke </a:t>
            </a:r>
            <a:r>
              <a:rPr lang="en-GB" sz="2800" dirty="0"/>
              <a:t>was rising here and there among the creepers that festooned the dead or dying trees. As </a:t>
            </a:r>
            <a:r>
              <a:rPr lang="en-GB" sz="2800" dirty="0" smtClean="0"/>
              <a:t>they watched</a:t>
            </a:r>
            <a:r>
              <a:rPr lang="en-GB" sz="2800" dirty="0"/>
              <a:t>, a flash of fire appeared at the root of one wisp, and then the smoke thickened. Small </a:t>
            </a:r>
            <a:r>
              <a:rPr lang="en-GB" sz="2800" dirty="0" smtClean="0"/>
              <a:t>flames stirred </a:t>
            </a:r>
            <a:r>
              <a:rPr lang="en-GB" sz="2800" dirty="0"/>
              <a:t>at the trunk of a tree and crawled away through leaves and brushwood, dividing and increasing. One </a:t>
            </a:r>
            <a:r>
              <a:rPr lang="en-GB" sz="2800" dirty="0" smtClean="0"/>
              <a:t>patch </a:t>
            </a:r>
            <a:r>
              <a:rPr lang="en-GB" sz="2800" dirty="0"/>
              <a:t>touched a tree trunk and scrambled up like a bright squirrel. The smoke increased sifted, </a:t>
            </a:r>
            <a:r>
              <a:rPr lang="en-GB" sz="2800" dirty="0" smtClean="0"/>
              <a:t>rolled  </a:t>
            </a:r>
            <a:r>
              <a:rPr lang="en-GB" sz="2800" dirty="0"/>
              <a:t>outwards. The squirrel leapt on the wings of the wind and clung to another standing tree, eating  </a:t>
            </a:r>
            <a:r>
              <a:rPr lang="en-GB" sz="2800" dirty="0" smtClean="0"/>
              <a:t>downwards</a:t>
            </a:r>
            <a:r>
              <a:rPr lang="en-GB" sz="2800" dirty="0"/>
              <a:t>. Beneath the dark canopy of leaves and smoke the fire laid hold on the forest and began to </a:t>
            </a:r>
            <a:r>
              <a:rPr lang="en-GB" sz="2800" dirty="0" smtClean="0"/>
              <a:t>gnaw</a:t>
            </a:r>
            <a:r>
              <a:rPr lang="en-GB" sz="2800" dirty="0"/>
              <a:t>. Acres of black and yellow smoke rolled steadily toward the sea. </a:t>
            </a:r>
            <a:endParaRPr lang="en-GB" sz="2800" dirty="0">
              <a:effectLst/>
            </a:endParaRPr>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Q1: </a:t>
            </a:r>
            <a:r>
              <a:rPr lang="en-GB" dirty="0"/>
              <a:t>List four things from this part of the text about the </a:t>
            </a:r>
            <a:r>
              <a:rPr lang="en-GB" dirty="0" smtClean="0"/>
              <a:t>fire.</a:t>
            </a:r>
            <a:endParaRPr lang="en-GB" dirty="0"/>
          </a:p>
        </p:txBody>
      </p:sp>
    </p:spTree>
    <p:extLst>
      <p:ext uri="{BB962C8B-B14F-4D97-AF65-F5344CB8AC3E}">
        <p14:creationId xmlns:p14="http://schemas.microsoft.com/office/powerpoint/2010/main" val="226581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ill-fleming.com/wp-content/uploads/2015/07/Blog-1-Photo_601021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9421" cy="55588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263" y="260648"/>
            <a:ext cx="8748464" cy="2308324"/>
          </a:xfrm>
          <a:prstGeom prst="rect">
            <a:avLst/>
          </a:prstGeom>
        </p:spPr>
        <p:txBody>
          <a:bodyPr wrap="square">
            <a:spAutoFit/>
          </a:bodyPr>
          <a:lstStyle/>
          <a:p>
            <a:pPr marL="342900" indent="-342900">
              <a:buFont typeface="Arial" panose="020B0604020202020204" pitchFamily="34" charset="0"/>
              <a:buChar char="•"/>
            </a:pPr>
            <a:r>
              <a:rPr lang="en-GB" sz="2400" b="1" dirty="0" smtClean="0">
                <a:effectLst/>
              </a:rPr>
              <a:t>Responses must be drawn from lines 7-13 of the text</a:t>
            </a:r>
          </a:p>
          <a:p>
            <a:pPr marL="342900" indent="-342900">
              <a:buFont typeface="Arial" panose="020B0604020202020204" pitchFamily="34" charset="0"/>
              <a:buChar char="•"/>
            </a:pPr>
            <a:r>
              <a:rPr lang="en-GB" sz="2400" b="1" dirty="0" smtClean="0">
                <a:effectLst/>
              </a:rPr>
              <a:t>Responses must be true statements from the extract</a:t>
            </a:r>
          </a:p>
          <a:p>
            <a:pPr marL="342900" indent="-342900">
              <a:buFont typeface="Arial" panose="020B0604020202020204" pitchFamily="34" charset="0"/>
              <a:buChar char="•"/>
            </a:pPr>
            <a:r>
              <a:rPr lang="en-GB" sz="2400" b="1" dirty="0" smtClean="0">
                <a:effectLst/>
              </a:rPr>
              <a:t>Responses must relate to the fire</a:t>
            </a:r>
          </a:p>
          <a:p>
            <a:pPr marL="342900" indent="-342900">
              <a:buFont typeface="Arial" panose="020B0604020202020204" pitchFamily="34" charset="0"/>
              <a:buChar char="•"/>
            </a:pPr>
            <a:r>
              <a:rPr lang="en-GB" sz="2400" b="1" dirty="0" smtClean="0">
                <a:effectLst/>
              </a:rPr>
              <a:t>Candidates may quote or paraphrase – each is acceptable</a:t>
            </a:r>
          </a:p>
          <a:p>
            <a:pPr marL="342900" indent="-342900">
              <a:buFont typeface="Arial" panose="020B0604020202020204" pitchFamily="34" charset="0"/>
              <a:buChar char="•"/>
            </a:pPr>
            <a:r>
              <a:rPr lang="en-GB" sz="2400" b="1" dirty="0" smtClean="0">
                <a:effectLst/>
              </a:rPr>
              <a:t>A paraphrased response covering more than one point should be credited for each point made.</a:t>
            </a:r>
            <a:endParaRPr lang="en-GB" sz="2400" b="1" dirty="0">
              <a:effectLst/>
            </a:endParaRPr>
          </a:p>
        </p:txBody>
      </p:sp>
    </p:spTree>
    <p:extLst>
      <p:ext uri="{BB962C8B-B14F-4D97-AF65-F5344CB8AC3E}">
        <p14:creationId xmlns:p14="http://schemas.microsoft.com/office/powerpoint/2010/main" val="1066908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TotalTime>
  <Words>3109</Words>
  <Application>Microsoft Office PowerPoint</Application>
  <PresentationFormat>On-screen Show (4:3)</PresentationFormat>
  <Paragraphs>268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44</cp:revision>
  <dcterms:created xsi:type="dcterms:W3CDTF">2016-02-09T15:51:07Z</dcterms:created>
  <dcterms:modified xsi:type="dcterms:W3CDTF">2016-03-02T14:53:29Z</dcterms:modified>
</cp:coreProperties>
</file>