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418" r:id="rId2"/>
    <p:sldId id="419" r:id="rId3"/>
    <p:sldId id="420" r:id="rId4"/>
    <p:sldId id="456" r:id="rId5"/>
    <p:sldId id="510" r:id="rId6"/>
    <p:sldId id="454" r:id="rId7"/>
    <p:sldId id="455" r:id="rId8"/>
    <p:sldId id="457" r:id="rId9"/>
    <p:sldId id="458" r:id="rId10"/>
    <p:sldId id="421" r:id="rId11"/>
    <p:sldId id="422" r:id="rId12"/>
    <p:sldId id="461" r:id="rId13"/>
    <p:sldId id="462" r:id="rId14"/>
    <p:sldId id="463" r:id="rId15"/>
    <p:sldId id="464" r:id="rId16"/>
    <p:sldId id="465" r:id="rId17"/>
    <p:sldId id="447" r:id="rId18"/>
    <p:sldId id="459" r:id="rId19"/>
    <p:sldId id="423" r:id="rId20"/>
    <p:sldId id="424" r:id="rId21"/>
    <p:sldId id="466" r:id="rId22"/>
    <p:sldId id="467" r:id="rId23"/>
    <p:sldId id="468" r:id="rId24"/>
    <p:sldId id="469" r:id="rId25"/>
    <p:sldId id="437" r:id="rId26"/>
    <p:sldId id="470" r:id="rId27"/>
    <p:sldId id="471" r:id="rId28"/>
    <p:sldId id="472" r:id="rId29"/>
    <p:sldId id="473" r:id="rId30"/>
    <p:sldId id="448" r:id="rId31"/>
    <p:sldId id="460" r:id="rId32"/>
    <p:sldId id="425" r:id="rId33"/>
    <p:sldId id="438" r:id="rId34"/>
    <p:sldId id="474" r:id="rId35"/>
    <p:sldId id="475" r:id="rId36"/>
    <p:sldId id="476" r:id="rId37"/>
    <p:sldId id="477" r:id="rId38"/>
    <p:sldId id="478" r:id="rId39"/>
    <p:sldId id="479" r:id="rId40"/>
    <p:sldId id="426" r:id="rId41"/>
    <p:sldId id="480" r:id="rId42"/>
    <p:sldId id="481" r:id="rId43"/>
    <p:sldId id="439" r:id="rId44"/>
    <p:sldId id="486" r:id="rId45"/>
    <p:sldId id="485" r:id="rId46"/>
    <p:sldId id="484" r:id="rId47"/>
    <p:sldId id="487" r:id="rId48"/>
    <p:sldId id="488" r:id="rId49"/>
    <p:sldId id="440" r:id="rId50"/>
    <p:sldId id="491" r:id="rId51"/>
    <p:sldId id="490" r:id="rId52"/>
    <p:sldId id="441" r:id="rId53"/>
    <p:sldId id="493" r:id="rId54"/>
    <p:sldId id="494" r:id="rId55"/>
    <p:sldId id="449" r:id="rId56"/>
    <p:sldId id="427" r:id="rId57"/>
    <p:sldId id="442" r:id="rId58"/>
    <p:sldId id="505" r:id="rId59"/>
    <p:sldId id="451" r:id="rId60"/>
    <p:sldId id="429" r:id="rId61"/>
    <p:sldId id="430" r:id="rId62"/>
    <p:sldId id="497" r:id="rId63"/>
    <p:sldId id="498" r:id="rId64"/>
    <p:sldId id="443" r:id="rId65"/>
    <p:sldId id="444" r:id="rId66"/>
    <p:sldId id="500" r:id="rId67"/>
    <p:sldId id="445" r:id="rId68"/>
    <p:sldId id="502" r:id="rId69"/>
    <p:sldId id="503" r:id="rId70"/>
    <p:sldId id="504" r:id="rId71"/>
    <p:sldId id="495" r:id="rId72"/>
    <p:sldId id="446" r:id="rId73"/>
    <p:sldId id="452" r:id="rId74"/>
    <p:sldId id="508" r:id="rId75"/>
    <p:sldId id="509" r:id="rId76"/>
    <p:sldId id="431" r:id="rId77"/>
    <p:sldId id="432" r:id="rId78"/>
    <p:sldId id="512" r:id="rId79"/>
    <p:sldId id="511" r:id="rId80"/>
    <p:sldId id="514" r:id="rId81"/>
    <p:sldId id="515" r:id="rId82"/>
    <p:sldId id="516" r:id="rId83"/>
    <p:sldId id="517" r:id="rId84"/>
    <p:sldId id="519" r:id="rId85"/>
    <p:sldId id="520" r:id="rId86"/>
    <p:sldId id="521" r:id="rId87"/>
    <p:sldId id="524" r:id="rId88"/>
    <p:sldId id="522" r:id="rId89"/>
    <p:sldId id="525" r:id="rId90"/>
    <p:sldId id="528" r:id="rId91"/>
    <p:sldId id="532" r:id="rId92"/>
    <p:sldId id="531" r:id="rId93"/>
    <p:sldId id="530" r:id="rId94"/>
    <p:sldId id="533" r:id="rId95"/>
    <p:sldId id="534" r:id="rId96"/>
    <p:sldId id="535" r:id="rId97"/>
    <p:sldId id="536" r:id="rId98"/>
    <p:sldId id="537" r:id="rId99"/>
    <p:sldId id="539" r:id="rId100"/>
    <p:sldId id="541" r:id="rId101"/>
    <p:sldId id="544" r:id="rId102"/>
    <p:sldId id="545" r:id="rId103"/>
    <p:sldId id="546" r:id="rId104"/>
    <p:sldId id="547" r:id="rId105"/>
    <p:sldId id="542" r:id="rId106"/>
    <p:sldId id="543" r:id="rId107"/>
    <p:sldId id="549" r:id="rId108"/>
    <p:sldId id="551" r:id="rId109"/>
    <p:sldId id="552" r:id="rId1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7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71677-3FD9-4741-BC22-F7C8CAEE0AF1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86597-616F-4E7B-9413-7EAA559D2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5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4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0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1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9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75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9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8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6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4AFC-3DA6-4546-B66D-C123DBD710EC}" type="datetimeFigureOut">
              <a:rPr lang="en-GB" smtClean="0"/>
              <a:t>13/05/2017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DD0D-9274-4FEC-84B5-1722109A7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9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1475656" y="-6780"/>
            <a:ext cx="6053058" cy="686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00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0133" y="2348880"/>
            <a:ext cx="4192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Act 1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807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0133" y="2248334"/>
            <a:ext cx="42956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Will all great __________wash this _____ clean from my ____?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9232005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5119" y="1916832"/>
            <a:ext cx="39626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err="1" smtClean="0">
                <a:latin typeface="Comic Sans MS" pitchFamily="66" charset="0"/>
              </a:rPr>
              <a:t>Banquo</a:t>
            </a:r>
            <a:r>
              <a:rPr lang="en-GB" sz="2800" i="1" dirty="0" smtClean="0">
                <a:latin typeface="Comic Sans MS" pitchFamily="66" charset="0"/>
              </a:rPr>
              <a:t>: Thou hast it now, King, Cawdor, </a:t>
            </a:r>
            <a:r>
              <a:rPr lang="en-GB" sz="2800" i="1" dirty="0" err="1" smtClean="0">
                <a:latin typeface="Comic Sans MS" pitchFamily="66" charset="0"/>
              </a:rPr>
              <a:t>Glamis</a:t>
            </a:r>
            <a:r>
              <a:rPr lang="en-GB" sz="2800" i="1" dirty="0" smtClean="0">
                <a:latin typeface="Comic Sans MS" pitchFamily="66" charset="0"/>
              </a:rPr>
              <a:t>, all., as the weird sisters </a:t>
            </a:r>
            <a:r>
              <a:rPr lang="en-GB" sz="2800" i="1" dirty="0" err="1" smtClean="0">
                <a:latin typeface="Comic Sans MS" pitchFamily="66" charset="0"/>
              </a:rPr>
              <a:t>promis’d</a:t>
            </a:r>
            <a:r>
              <a:rPr lang="en-GB" sz="2800" i="1" dirty="0" smtClean="0">
                <a:latin typeface="Comic Sans MS" pitchFamily="66" charset="0"/>
              </a:rPr>
              <a:t>, and I fear Thou hast______________________________________________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012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20071" y="1124744"/>
            <a:ext cx="3674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To make them_____, the ____of </a:t>
            </a:r>
            <a:r>
              <a:rPr lang="en-GB" sz="4800" dirty="0" err="1" smtClean="0">
                <a:latin typeface="Comic Sans MS" pitchFamily="66" charset="0"/>
              </a:rPr>
              <a:t>Banquo</a:t>
            </a:r>
            <a:r>
              <a:rPr lang="en-GB" sz="4800" dirty="0" smtClean="0">
                <a:latin typeface="Comic Sans MS" pitchFamily="66" charset="0"/>
              </a:rPr>
              <a:t> ____! 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9766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3" y="1700808"/>
            <a:ext cx="42197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We have ______the_____, not _____it.</a:t>
            </a:r>
            <a:r>
              <a:rPr lang="en-GB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843597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5220072" y="1700808"/>
            <a:ext cx="32403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 smtClean="0">
                <a:latin typeface="Comic Sans MS" pitchFamily="66" charset="0"/>
              </a:rPr>
              <a:t>O full of ________</a:t>
            </a:r>
          </a:p>
          <a:p>
            <a:r>
              <a:rPr lang="en-GB" sz="4400" i="1" dirty="0" smtClean="0">
                <a:latin typeface="Comic Sans MS" pitchFamily="66" charset="0"/>
              </a:rPr>
              <a:t>is my____, dear wife! </a:t>
            </a:r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48118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3" y="1124744"/>
            <a:ext cx="41067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i="1" dirty="0" smtClean="0">
                <a:latin typeface="Comic Sans MS" pitchFamily="66" charset="0"/>
              </a:rPr>
              <a:t>Thou canst not say I______; never shake thy _____at me! </a:t>
            </a:r>
            <a:endParaRPr lang="en-GB" sz="4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2445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6457" y="1412776"/>
            <a:ext cx="4248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The witches: By the</a:t>
            </a:r>
          </a:p>
          <a:p>
            <a:r>
              <a:rPr lang="en-GB" sz="4400" dirty="0" smtClean="0">
                <a:latin typeface="Comic Sans MS" pitchFamily="66" charset="0"/>
              </a:rPr>
              <a:t>___________, Something__________. 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458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5031" y="1694336"/>
            <a:ext cx="3744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Here’s the smell of ____ still; all the ______will not _________________________hand.</a:t>
            </a:r>
            <a:r>
              <a:rPr lang="en-GB" sz="12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440227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0897" y="1412776"/>
            <a:ext cx="38527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I bear a charmed life which must not _______ To one of_____________.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392883269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1844824"/>
            <a:ext cx="38527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Macduff</a:t>
            </a:r>
            <a:r>
              <a:rPr lang="en-GB" sz="3600" dirty="0" smtClean="0">
                <a:latin typeface="Comic Sans MS" pitchFamily="66" charset="0"/>
              </a:rPr>
              <a:t>: </a:t>
            </a:r>
            <a:r>
              <a:rPr lang="en-GB" sz="3600" dirty="0" err="1" smtClean="0">
                <a:latin typeface="Comic Sans MS" pitchFamily="66" charset="0"/>
              </a:rPr>
              <a:t>Macduff</a:t>
            </a:r>
            <a:r>
              <a:rPr lang="en-GB" sz="3600" dirty="0" smtClean="0">
                <a:latin typeface="Comic Sans MS" pitchFamily="66" charset="0"/>
              </a:rPr>
              <a:t> was from his _________________untimely __________.</a:t>
            </a:r>
          </a:p>
        </p:txBody>
      </p:sp>
    </p:spTree>
    <p:extLst>
      <p:ext uri="{BB962C8B-B14F-4D97-AF65-F5344CB8AC3E}">
        <p14:creationId xmlns:p14="http://schemas.microsoft.com/office/powerpoint/2010/main" val="172535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4" y="114033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latin typeface="Comic Sans MS" pitchFamily="66" charset="0"/>
              </a:rPr>
              <a:t>Macbeth is alone on stage and speaking aloud. What literary term is this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1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1140338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What </a:t>
            </a:r>
            <a:r>
              <a:rPr lang="en-GB" sz="4800" dirty="0">
                <a:latin typeface="Comic Sans MS" pitchFamily="66" charset="0"/>
              </a:rPr>
              <a:t>three reasons does Macbeth give for not killing the king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9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04048" y="908720"/>
            <a:ext cx="3419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/>
              <a:t>What </a:t>
            </a:r>
            <a:r>
              <a:rPr lang="en-GB" sz="6000" dirty="0"/>
              <a:t>does Macbeth tell Lady </a:t>
            </a:r>
            <a:r>
              <a:rPr lang="en-GB" sz="6000" dirty="0" smtClean="0"/>
              <a:t>Macbeth?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3485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57642" y="423664"/>
            <a:ext cx="4067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What </a:t>
            </a:r>
            <a:r>
              <a:rPr lang="en-GB" sz="4800" dirty="0">
                <a:latin typeface="Comic Sans MS" pitchFamily="66" charset="0"/>
              </a:rPr>
              <a:t>does Lady Macbeth say she would do for Macbeth if she had promised to do it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9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4" y="764704"/>
            <a:ext cx="38164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Who </a:t>
            </a:r>
            <a:r>
              <a:rPr lang="en-GB" sz="5400" dirty="0">
                <a:latin typeface="Comic Sans MS" pitchFamily="66" charset="0"/>
              </a:rPr>
              <a:t>will be framed for the murder of </a:t>
            </a:r>
            <a:r>
              <a:rPr lang="en-GB" sz="5400" dirty="0" smtClean="0">
                <a:latin typeface="Comic Sans MS" pitchFamily="66" charset="0"/>
              </a:rPr>
              <a:t>King Duncan?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6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43556" y="1124744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</a:t>
            </a:r>
            <a:r>
              <a:rPr lang="en-GB" sz="4400" dirty="0">
                <a:latin typeface="Comic Sans MS" pitchFamily="66" charset="0"/>
              </a:rPr>
              <a:t>has Macbeth decided about murdering King Duncan at the end of this scene?</a:t>
            </a:r>
          </a:p>
        </p:txBody>
      </p:sp>
    </p:spTree>
    <p:extLst>
      <p:ext uri="{BB962C8B-B14F-4D97-AF65-F5344CB8AC3E}">
        <p14:creationId xmlns:p14="http://schemas.microsoft.com/office/powerpoint/2010/main" val="2964526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4" y="2370196"/>
            <a:ext cx="4355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"Thou </a:t>
            </a:r>
            <a:r>
              <a:rPr lang="en-GB" sz="4000" dirty="0">
                <a:latin typeface="Comic Sans MS" pitchFamily="66" charset="0"/>
              </a:rPr>
              <a:t>shalt get </a:t>
            </a:r>
            <a:r>
              <a:rPr lang="en-GB" sz="4000" dirty="0" smtClean="0">
                <a:latin typeface="Comic Sans MS" pitchFamily="66" charset="0"/>
              </a:rPr>
              <a:t>_________, </a:t>
            </a:r>
            <a:r>
              <a:rPr lang="en-GB" sz="4000" dirty="0">
                <a:latin typeface="Comic Sans MS" pitchFamily="66" charset="0"/>
              </a:rPr>
              <a:t>/ though thou be </a:t>
            </a:r>
            <a:r>
              <a:rPr lang="en-GB" sz="4000" dirty="0" smtClean="0">
                <a:latin typeface="Comic Sans MS" pitchFamily="66" charset="0"/>
              </a:rPr>
              <a:t>__________."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51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4852" y="1700808"/>
            <a:ext cx="41418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i="1" dirty="0" smtClean="0">
                <a:latin typeface="Comic Sans MS" pitchFamily="66" charset="0"/>
              </a:rPr>
              <a:t>"</a:t>
            </a:r>
            <a:r>
              <a:rPr lang="en-GB" sz="4000" i="1" dirty="0">
                <a:latin typeface="Comic Sans MS" pitchFamily="66" charset="0"/>
              </a:rPr>
              <a:t>If </a:t>
            </a:r>
            <a:r>
              <a:rPr lang="en-GB" sz="4000" i="1" dirty="0" smtClean="0">
                <a:latin typeface="Comic Sans MS" pitchFamily="66" charset="0"/>
              </a:rPr>
              <a:t>_____ </a:t>
            </a:r>
            <a:r>
              <a:rPr lang="en-GB" sz="4000" i="1" dirty="0">
                <a:latin typeface="Comic Sans MS" pitchFamily="66" charset="0"/>
              </a:rPr>
              <a:t>will have me king, why / </a:t>
            </a:r>
            <a:r>
              <a:rPr lang="en-GB" sz="4000" i="1" dirty="0" smtClean="0">
                <a:latin typeface="Comic Sans MS" pitchFamily="66" charset="0"/>
              </a:rPr>
              <a:t>______ </a:t>
            </a:r>
            <a:r>
              <a:rPr lang="en-GB" sz="4000" i="1" dirty="0">
                <a:latin typeface="Comic Sans MS" pitchFamily="66" charset="0"/>
              </a:rPr>
              <a:t>may </a:t>
            </a:r>
            <a:r>
              <a:rPr lang="en-GB" sz="4000" i="1" dirty="0" smtClean="0">
                <a:latin typeface="Comic Sans MS" pitchFamily="66" charset="0"/>
              </a:rPr>
              <a:t>_______ </a:t>
            </a:r>
            <a:r>
              <a:rPr lang="en-GB" sz="4000" i="1" dirty="0">
                <a:latin typeface="Comic Sans MS" pitchFamily="66" charset="0"/>
              </a:rPr>
              <a:t>me without my stir."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07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0133" y="2348880"/>
            <a:ext cx="4192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Act 2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2520" y="2204864"/>
            <a:ext cx="47880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Plot &amp; Context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44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7854" y="1509670"/>
            <a:ext cx="42138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Comic Sans MS" pitchFamily="66" charset="0"/>
              </a:rPr>
              <a:t>Who is with </a:t>
            </a:r>
            <a:r>
              <a:rPr lang="en-GB" sz="4800" dirty="0" err="1">
                <a:latin typeface="Comic Sans MS" pitchFamily="66" charset="0"/>
              </a:rPr>
              <a:t>Banquo</a:t>
            </a:r>
            <a:r>
              <a:rPr lang="en-GB" sz="4800" dirty="0">
                <a:latin typeface="Comic Sans MS" pitchFamily="66" charset="0"/>
              </a:rPr>
              <a:t> before Macbeth enters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09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90109" y="105273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What </a:t>
            </a:r>
            <a:r>
              <a:rPr lang="en-GB" sz="6600" dirty="0">
                <a:latin typeface="Comic Sans MS" pitchFamily="66" charset="0"/>
              </a:rPr>
              <a:t>does </a:t>
            </a:r>
            <a:r>
              <a:rPr lang="en-GB" sz="6600" dirty="0" err="1">
                <a:latin typeface="Comic Sans MS" pitchFamily="66" charset="0"/>
              </a:rPr>
              <a:t>Banquo</a:t>
            </a:r>
            <a:r>
              <a:rPr lang="en-GB" sz="6600" dirty="0">
                <a:latin typeface="Comic Sans MS" pitchFamily="66" charset="0"/>
              </a:rPr>
              <a:t> dream about</a:t>
            </a:r>
            <a:r>
              <a:rPr lang="en-GB" sz="6600" dirty="0" smtClean="0">
                <a:latin typeface="Comic Sans MS" pitchFamily="66" charset="0"/>
              </a:rPr>
              <a:t>?</a:t>
            </a:r>
            <a:endParaRPr lang="en-GB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207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3" y="771006"/>
            <a:ext cx="41026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When </a:t>
            </a:r>
            <a:r>
              <a:rPr lang="en-GB" sz="4800" dirty="0">
                <a:latin typeface="Comic Sans MS" pitchFamily="66" charset="0"/>
              </a:rPr>
              <a:t>Macbeth asks </a:t>
            </a:r>
            <a:r>
              <a:rPr lang="en-GB" sz="4800" dirty="0" err="1">
                <a:latin typeface="Comic Sans MS" pitchFamily="66" charset="0"/>
              </a:rPr>
              <a:t>Banquo</a:t>
            </a:r>
            <a:r>
              <a:rPr lang="en-GB" sz="4800" dirty="0">
                <a:latin typeface="Comic Sans MS" pitchFamily="66" charset="0"/>
              </a:rPr>
              <a:t> if he will support him, what is </a:t>
            </a:r>
            <a:r>
              <a:rPr lang="en-GB" sz="4800" dirty="0" err="1">
                <a:latin typeface="Comic Sans MS" pitchFamily="66" charset="0"/>
              </a:rPr>
              <a:t>Banquo's</a:t>
            </a:r>
            <a:r>
              <a:rPr lang="en-GB" sz="4800" dirty="0">
                <a:latin typeface="Comic Sans MS" pitchFamily="66" charset="0"/>
              </a:rPr>
              <a:t> answer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2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8952" y="1048005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What </a:t>
            </a:r>
            <a:r>
              <a:rPr lang="en-GB" sz="6000" dirty="0">
                <a:latin typeface="Comic Sans MS" pitchFamily="66" charset="0"/>
              </a:rPr>
              <a:t>imaginary object does Macbeth see</a:t>
            </a:r>
            <a:r>
              <a:rPr lang="en-GB" sz="6000" dirty="0" smtClean="0">
                <a:latin typeface="Comic Sans MS" pitchFamily="66" charset="0"/>
              </a:rPr>
              <a:t>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0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3" y="1196752"/>
            <a:ext cx="40697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</a:t>
            </a:r>
            <a:r>
              <a:rPr lang="en-GB" sz="4400" dirty="0">
                <a:latin typeface="Comic Sans MS" pitchFamily="66" charset="0"/>
              </a:rPr>
              <a:t>is the signal to let Macbeth know the guards are drunk and passed out?</a:t>
            </a:r>
          </a:p>
        </p:txBody>
      </p:sp>
    </p:spTree>
    <p:extLst>
      <p:ext uri="{BB962C8B-B14F-4D97-AF65-F5344CB8AC3E}">
        <p14:creationId xmlns:p14="http://schemas.microsoft.com/office/powerpoint/2010/main" val="408541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68528" y="986450"/>
            <a:ext cx="42138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Comic Sans MS" pitchFamily="66" charset="0"/>
              </a:rPr>
              <a:t>Lady Macbeth says she would have killed Duncan herself, except he looks like </a:t>
            </a:r>
            <a:r>
              <a:rPr lang="en-GB" sz="4400" dirty="0" smtClean="0">
                <a:latin typeface="Comic Sans MS" pitchFamily="66" charset="0"/>
              </a:rPr>
              <a:t>________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28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5976" y="170080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Macbeth </a:t>
            </a:r>
            <a:r>
              <a:rPr lang="en-GB" sz="6600" dirty="0">
                <a:latin typeface="Comic Sans MS" pitchFamily="66" charset="0"/>
              </a:rPr>
              <a:t>can't say </a:t>
            </a:r>
            <a:r>
              <a:rPr lang="en-GB" sz="6600" dirty="0" smtClean="0">
                <a:latin typeface="Comic Sans MS" pitchFamily="66" charset="0"/>
              </a:rPr>
              <a:t>________</a:t>
            </a:r>
            <a:endParaRPr lang="en-GB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0131" y="1201893"/>
            <a:ext cx="42138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Macbeth </a:t>
            </a:r>
            <a:r>
              <a:rPr lang="en-GB" sz="4000" dirty="0">
                <a:latin typeface="Comic Sans MS" pitchFamily="66" charset="0"/>
              </a:rPr>
              <a:t>thinks he hears someone yell out </a:t>
            </a:r>
            <a:r>
              <a:rPr lang="en-GB" sz="4000" dirty="0" smtClean="0">
                <a:latin typeface="Comic Sans MS" pitchFamily="66" charset="0"/>
              </a:rPr>
              <a:t>that Macbeth has murdered _________ (no, not Duncan)</a:t>
            </a:r>
          </a:p>
        </p:txBody>
      </p:sp>
    </p:spTree>
    <p:extLst>
      <p:ext uri="{BB962C8B-B14F-4D97-AF65-F5344CB8AC3E}">
        <p14:creationId xmlns:p14="http://schemas.microsoft.com/office/powerpoint/2010/main" val="1348625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0133" y="1268760"/>
            <a:ext cx="4032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Macbeth </a:t>
            </a:r>
            <a:r>
              <a:rPr lang="en-GB" sz="7200" dirty="0">
                <a:latin typeface="Comic Sans MS" pitchFamily="66" charset="0"/>
              </a:rPr>
              <a:t>forgets to do what</a:t>
            </a:r>
            <a:r>
              <a:rPr lang="en-GB" sz="7200" dirty="0" smtClean="0">
                <a:latin typeface="Comic Sans MS" pitchFamily="66" charset="0"/>
              </a:rPr>
              <a:t>?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18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584" y="1731580"/>
            <a:ext cx="3779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Macbeth </a:t>
            </a:r>
            <a:r>
              <a:rPr lang="en-GB" sz="4000" dirty="0">
                <a:latin typeface="Comic Sans MS" pitchFamily="66" charset="0"/>
              </a:rPr>
              <a:t>thinks he will never be able to do what with his hands again?</a:t>
            </a:r>
          </a:p>
        </p:txBody>
      </p:sp>
    </p:spTree>
    <p:extLst>
      <p:ext uri="{BB962C8B-B14F-4D97-AF65-F5344CB8AC3E}">
        <p14:creationId xmlns:p14="http://schemas.microsoft.com/office/powerpoint/2010/main" val="209742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432614"/>
            <a:ext cx="4318636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Produce a list of ten bullet-points which tell the story of Macbeth</a:t>
            </a:r>
          </a:p>
          <a:p>
            <a:endParaRPr lang="en-GB" sz="4000" dirty="0">
              <a:latin typeface="Comic Sans MS" pitchFamily="66" charset="0"/>
            </a:endParaRPr>
          </a:p>
          <a:p>
            <a:endParaRPr lang="en-GB" sz="4000" dirty="0" smtClean="0">
              <a:latin typeface="Comic Sans MS" pitchFamily="66" charset="0"/>
            </a:endParaRPr>
          </a:p>
          <a:p>
            <a:endParaRPr lang="en-GB" sz="4000" dirty="0">
              <a:latin typeface="Comic Sans MS" pitchFamily="66" charset="0"/>
            </a:endParaRPr>
          </a:p>
          <a:p>
            <a:endParaRPr lang="en-GB" sz="4000" dirty="0" smtClean="0">
              <a:latin typeface="Comic Sans MS" pitchFamily="66" charset="0"/>
            </a:endParaRPr>
          </a:p>
          <a:p>
            <a:endParaRPr lang="en-GB" sz="4000" dirty="0">
              <a:latin typeface="Comic Sans MS" pitchFamily="66" charset="0"/>
            </a:endParaRPr>
          </a:p>
          <a:p>
            <a:endParaRPr lang="en-GB" sz="4000" dirty="0" smtClean="0">
              <a:latin typeface="Comic Sans MS" pitchFamily="66" charset="0"/>
            </a:endParaRPr>
          </a:p>
          <a:p>
            <a:endParaRPr lang="en-GB" sz="4000" dirty="0">
              <a:latin typeface="Comic Sans MS" pitchFamily="66" charset="0"/>
            </a:endParaRPr>
          </a:p>
          <a:p>
            <a:endParaRPr lang="en-GB" sz="4000" dirty="0" smtClean="0">
              <a:latin typeface="Comic Sans MS" pitchFamily="66" charset="0"/>
            </a:endParaRPr>
          </a:p>
          <a:p>
            <a:endParaRPr lang="en-GB" sz="4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847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3" y="1052736"/>
            <a:ext cx="44190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 smtClean="0">
                <a:latin typeface="Comic Sans MS" pitchFamily="66" charset="0"/>
              </a:rPr>
              <a:t>"</a:t>
            </a:r>
            <a:r>
              <a:rPr lang="en-GB" sz="4400" i="1" dirty="0" err="1">
                <a:latin typeface="Comic Sans MS" pitchFamily="66" charset="0"/>
              </a:rPr>
              <a:t>Methought</a:t>
            </a:r>
            <a:r>
              <a:rPr lang="en-GB" sz="4400" i="1" dirty="0">
                <a:latin typeface="Comic Sans MS" pitchFamily="66" charset="0"/>
              </a:rPr>
              <a:t> I heard a voice cry, </a:t>
            </a:r>
            <a:r>
              <a:rPr lang="en-GB" sz="4400" i="1" dirty="0" smtClean="0">
                <a:latin typeface="Comic Sans MS" pitchFamily="66" charset="0"/>
              </a:rPr>
              <a:t>“______ </a:t>
            </a:r>
            <a:r>
              <a:rPr lang="en-GB" sz="4400" i="1" dirty="0">
                <a:latin typeface="Comic Sans MS" pitchFamily="66" charset="0"/>
              </a:rPr>
              <a:t>no more! / Macbeth does </a:t>
            </a:r>
            <a:r>
              <a:rPr lang="en-GB" sz="4400" i="1" dirty="0" smtClean="0">
                <a:latin typeface="Comic Sans MS" pitchFamily="66" charset="0"/>
              </a:rPr>
              <a:t>__________________"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30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-10852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83968" y="213285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i="1" dirty="0" smtClean="0">
                <a:latin typeface="Comic Sans MS" pitchFamily="66" charset="0"/>
              </a:rPr>
              <a:t>"</a:t>
            </a:r>
            <a:r>
              <a:rPr lang="en-GB" sz="4800" i="1" dirty="0">
                <a:latin typeface="Comic Sans MS" pitchFamily="66" charset="0"/>
              </a:rPr>
              <a:t>A little </a:t>
            </a:r>
            <a:r>
              <a:rPr lang="en-GB" sz="4800" i="1" dirty="0" smtClean="0">
                <a:latin typeface="Comic Sans MS" pitchFamily="66" charset="0"/>
              </a:rPr>
              <a:t>______clears </a:t>
            </a:r>
            <a:r>
              <a:rPr lang="en-GB" sz="4800" i="1" dirty="0">
                <a:latin typeface="Comic Sans MS" pitchFamily="66" charset="0"/>
              </a:rPr>
              <a:t>us of this </a:t>
            </a:r>
            <a:r>
              <a:rPr lang="en-GB" sz="4800" i="1" dirty="0" smtClean="0">
                <a:latin typeface="Comic Sans MS" pitchFamily="66" charset="0"/>
              </a:rPr>
              <a:t>_______."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30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0133" y="2348880"/>
            <a:ext cx="4192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Act 3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58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5976" y="1124744"/>
            <a:ext cx="4355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Does </a:t>
            </a:r>
            <a:r>
              <a:rPr lang="en-GB" sz="5400" dirty="0" err="1">
                <a:latin typeface="Comic Sans MS" pitchFamily="66" charset="0"/>
              </a:rPr>
              <a:t>Banquo</a:t>
            </a:r>
            <a:r>
              <a:rPr lang="en-GB" sz="5400" dirty="0">
                <a:latin typeface="Comic Sans MS" pitchFamily="66" charset="0"/>
              </a:rPr>
              <a:t> think his friend really murdered Duncan</a:t>
            </a:r>
            <a:r>
              <a:rPr lang="en-GB" sz="5400" dirty="0" smtClean="0">
                <a:latin typeface="Comic Sans MS" pitchFamily="66" charset="0"/>
              </a:rPr>
              <a:t>?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78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5976" y="548680"/>
            <a:ext cx="3851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Does </a:t>
            </a:r>
            <a:r>
              <a:rPr lang="en-GB" sz="5400" dirty="0"/>
              <a:t>Macbeth know where Malcolm and </a:t>
            </a:r>
            <a:r>
              <a:rPr lang="en-GB" sz="5400" dirty="0" err="1"/>
              <a:t>Donalbain</a:t>
            </a:r>
            <a:r>
              <a:rPr lang="en-GB" sz="5400" dirty="0"/>
              <a:t> are</a:t>
            </a:r>
            <a:r>
              <a:rPr lang="en-GB" sz="5400" dirty="0" smtClean="0"/>
              <a:t>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85623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3" y="1720840"/>
            <a:ext cx="3923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/>
              <a:t>Who </a:t>
            </a:r>
            <a:r>
              <a:rPr lang="en-GB" sz="4800" dirty="0"/>
              <a:t>does </a:t>
            </a:r>
            <a:r>
              <a:rPr lang="en-GB" sz="4800" dirty="0" err="1"/>
              <a:t>Banquo</a:t>
            </a:r>
            <a:r>
              <a:rPr lang="en-GB" sz="4800" dirty="0"/>
              <a:t> travel </a:t>
            </a:r>
            <a:r>
              <a:rPr lang="en-GB" sz="4800" dirty="0" smtClean="0"/>
              <a:t>with, and why is this significant?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11100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1" y="889100"/>
            <a:ext cx="41418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Macbeth </a:t>
            </a:r>
            <a:r>
              <a:rPr lang="en-GB" sz="3600" dirty="0">
                <a:latin typeface="Comic Sans MS" pitchFamily="66" charset="0"/>
              </a:rPr>
              <a:t>says in line 66, "For them the gracious Duncan have I murdered." Who is "them</a:t>
            </a:r>
            <a:r>
              <a:rPr lang="en-GB" sz="3600" dirty="0" smtClean="0">
                <a:latin typeface="Comic Sans MS" pitchFamily="66" charset="0"/>
              </a:rPr>
              <a:t>"?</a:t>
            </a:r>
          </a:p>
          <a:p>
            <a:endParaRPr lang="en-GB" sz="3600" dirty="0">
              <a:latin typeface="Comic Sans MS" pitchFamily="66" charset="0"/>
            </a:endParaRPr>
          </a:p>
          <a:p>
            <a:r>
              <a:rPr lang="en-GB" sz="3600" dirty="0" smtClean="0">
                <a:latin typeface="Comic Sans MS" pitchFamily="66" charset="0"/>
              </a:rPr>
              <a:t>What does this show?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74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980728"/>
            <a:ext cx="3851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How </a:t>
            </a:r>
            <a:r>
              <a:rPr lang="en-GB" sz="4800" dirty="0">
                <a:latin typeface="Comic Sans MS" pitchFamily="66" charset="0"/>
              </a:rPr>
              <a:t>many murderers does Macbeth hire</a:t>
            </a:r>
            <a:r>
              <a:rPr lang="en-GB" sz="4800" dirty="0" smtClean="0">
                <a:latin typeface="Comic Sans MS" pitchFamily="66" charset="0"/>
              </a:rPr>
              <a:t>?</a:t>
            </a:r>
          </a:p>
          <a:p>
            <a:endParaRPr lang="en-GB" sz="4800" dirty="0">
              <a:latin typeface="Comic Sans MS" pitchFamily="66" charset="0"/>
            </a:endParaRPr>
          </a:p>
          <a:p>
            <a:r>
              <a:rPr lang="en-GB" sz="4800" dirty="0" smtClean="0">
                <a:latin typeface="Comic Sans MS" pitchFamily="66" charset="0"/>
              </a:rPr>
              <a:t>Why?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83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509670"/>
            <a:ext cx="3635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Who do the murderers think is their enemy?</a:t>
            </a:r>
          </a:p>
        </p:txBody>
      </p:sp>
    </p:spTree>
    <p:extLst>
      <p:ext uri="{BB962C8B-B14F-4D97-AF65-F5344CB8AC3E}">
        <p14:creationId xmlns:p14="http://schemas.microsoft.com/office/powerpoint/2010/main" val="1612850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268760"/>
            <a:ext cx="3995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When </a:t>
            </a:r>
            <a:r>
              <a:rPr lang="en-GB" sz="6000" dirty="0">
                <a:latin typeface="Comic Sans MS" pitchFamily="66" charset="0"/>
              </a:rPr>
              <a:t>is the murder to take place?</a:t>
            </a:r>
          </a:p>
        </p:txBody>
      </p:sp>
    </p:spTree>
    <p:extLst>
      <p:ext uri="{BB962C8B-B14F-4D97-AF65-F5344CB8AC3E}">
        <p14:creationId xmlns:p14="http://schemas.microsoft.com/office/powerpoint/2010/main" val="275310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27984" y="1412776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latin typeface="Comic Sans MS" pitchFamily="66" charset="0"/>
              </a:rPr>
              <a:t>Why did Shakespeare write Macbeth?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93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5976" y="12687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7200" dirty="0">
                <a:latin typeface="Comic Sans MS" pitchFamily="66" charset="0"/>
              </a:rPr>
              <a:t>Is Lady Macbeth happy</a:t>
            </a:r>
            <a:r>
              <a:rPr lang="en-GB" sz="7200" dirty="0" smtClean="0">
                <a:latin typeface="Comic Sans MS" pitchFamily="66" charset="0"/>
              </a:rPr>
              <a:t>?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78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0133" y="1140338"/>
            <a:ext cx="3923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What </a:t>
            </a:r>
            <a:r>
              <a:rPr lang="en-GB" sz="4800" dirty="0">
                <a:latin typeface="Comic Sans MS" pitchFamily="66" charset="0"/>
              </a:rPr>
              <a:t>does Macbeth ask Lady Macbeth to do to </a:t>
            </a:r>
            <a:r>
              <a:rPr lang="en-GB" sz="4800" dirty="0" err="1">
                <a:latin typeface="Comic Sans MS" pitchFamily="66" charset="0"/>
              </a:rPr>
              <a:t>Banquo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764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620688"/>
            <a:ext cx="3779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How </a:t>
            </a:r>
            <a:r>
              <a:rPr lang="en-GB" sz="4800" dirty="0">
                <a:latin typeface="Comic Sans MS" pitchFamily="66" charset="0"/>
              </a:rPr>
              <a:t>much of Macbeth's plan for </a:t>
            </a:r>
            <a:r>
              <a:rPr lang="en-GB" sz="4800" dirty="0" err="1">
                <a:latin typeface="Comic Sans MS" pitchFamily="66" charset="0"/>
              </a:rPr>
              <a:t>Banquo</a:t>
            </a:r>
            <a:r>
              <a:rPr lang="en-GB" sz="4800" dirty="0">
                <a:latin typeface="Comic Sans MS" pitchFamily="66" charset="0"/>
              </a:rPr>
              <a:t> does Lady Macbeth know?</a:t>
            </a:r>
          </a:p>
        </p:txBody>
      </p:sp>
    </p:spTree>
    <p:extLst>
      <p:ext uri="{BB962C8B-B14F-4D97-AF65-F5344CB8AC3E}">
        <p14:creationId xmlns:p14="http://schemas.microsoft.com/office/powerpoint/2010/main" val="1545352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93860" y="1048005"/>
            <a:ext cx="414181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What </a:t>
            </a:r>
            <a:r>
              <a:rPr lang="en-GB" sz="6000" dirty="0">
                <a:latin typeface="Comic Sans MS" pitchFamily="66" charset="0"/>
              </a:rPr>
              <a:t>does Lady Macbeth say that he needs?</a:t>
            </a:r>
          </a:p>
        </p:txBody>
      </p:sp>
    </p:spTree>
    <p:extLst>
      <p:ext uri="{BB962C8B-B14F-4D97-AF65-F5344CB8AC3E}">
        <p14:creationId xmlns:p14="http://schemas.microsoft.com/office/powerpoint/2010/main" val="4156505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27806" y="1412776"/>
            <a:ext cx="3851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Macbeth </a:t>
            </a:r>
            <a:r>
              <a:rPr lang="en-GB" sz="4800" dirty="0">
                <a:latin typeface="Comic Sans MS" pitchFamily="66" charset="0"/>
              </a:rPr>
              <a:t>reveals that he has what in every noble's house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39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41838" y="1048005"/>
            <a:ext cx="40506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Who </a:t>
            </a:r>
            <a:r>
              <a:rPr lang="en-GB" sz="6000" dirty="0">
                <a:latin typeface="Comic Sans MS" pitchFamily="66" charset="0"/>
              </a:rPr>
              <a:t>doesn't come to Macbeth's party</a:t>
            </a:r>
            <a:r>
              <a:rPr lang="en-GB" sz="6000" dirty="0" smtClean="0">
                <a:latin typeface="Comic Sans MS" pitchFamily="66" charset="0"/>
              </a:rPr>
              <a:t>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69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4" y="1124744"/>
            <a:ext cx="3707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What </a:t>
            </a:r>
            <a:r>
              <a:rPr lang="en-GB" sz="5400" dirty="0">
                <a:latin typeface="Comic Sans MS" pitchFamily="66" charset="0"/>
              </a:rPr>
              <a:t>does Lady Macbeth say </a:t>
            </a:r>
            <a:r>
              <a:rPr lang="en-GB" sz="5400" dirty="0" smtClean="0">
                <a:latin typeface="Comic Sans MS" pitchFamily="66" charset="0"/>
              </a:rPr>
              <a:t>Macbeth </a:t>
            </a:r>
            <a:r>
              <a:rPr lang="en-GB" sz="5400" dirty="0">
                <a:latin typeface="Comic Sans MS" pitchFamily="66" charset="0"/>
              </a:rPr>
              <a:t>needs?</a:t>
            </a:r>
          </a:p>
        </p:txBody>
      </p:sp>
    </p:spTree>
    <p:extLst>
      <p:ext uri="{BB962C8B-B14F-4D97-AF65-F5344CB8AC3E}">
        <p14:creationId xmlns:p14="http://schemas.microsoft.com/office/powerpoint/2010/main" val="10171646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1268760"/>
            <a:ext cx="3707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Macbeth </a:t>
            </a:r>
            <a:r>
              <a:rPr lang="en-GB" sz="4800" dirty="0">
                <a:latin typeface="Comic Sans MS" pitchFamily="66" charset="0"/>
              </a:rPr>
              <a:t>reveals that he has what in every noble's house</a:t>
            </a:r>
            <a:r>
              <a:rPr lang="en-GB" sz="4800" dirty="0" smtClean="0">
                <a:latin typeface="Comic Sans MS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3261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55976" y="1340768"/>
            <a:ext cx="3923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How does Lady Macbeth play off Macbeth's actions?</a:t>
            </a:r>
          </a:p>
        </p:txBody>
      </p:sp>
    </p:spTree>
    <p:extLst>
      <p:ext uri="{BB962C8B-B14F-4D97-AF65-F5344CB8AC3E}">
        <p14:creationId xmlns:p14="http://schemas.microsoft.com/office/powerpoint/2010/main" val="35858441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4" y="1210682"/>
            <a:ext cx="406981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dirty="0">
                <a:latin typeface="Comic Sans MS" pitchFamily="66" charset="0"/>
              </a:rPr>
              <a:t>Who is the goddess of witches</a:t>
            </a:r>
            <a:r>
              <a:rPr lang="en-GB" sz="6600" dirty="0" smtClean="0">
                <a:latin typeface="Comic Sans MS" pitchFamily="66" charset="0"/>
              </a:rPr>
              <a:t>?</a:t>
            </a:r>
            <a:endParaRPr lang="en-GB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7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879002"/>
            <a:ext cx="4067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800" dirty="0" smtClean="0">
                <a:solidFill>
                  <a:prstClr val="black"/>
                </a:solidFill>
                <a:latin typeface="Comic Sans MS" pitchFamily="66" charset="0"/>
              </a:rPr>
              <a:t>Why does the play focus on the King?</a:t>
            </a:r>
            <a:endParaRPr lang="en-GB" sz="4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803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32040" y="1694336"/>
            <a:ext cx="3096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What is man's greatest enemy?</a:t>
            </a:r>
          </a:p>
        </p:txBody>
      </p:sp>
    </p:spTree>
    <p:extLst>
      <p:ext uri="{BB962C8B-B14F-4D97-AF65-F5344CB8AC3E}">
        <p14:creationId xmlns:p14="http://schemas.microsoft.com/office/powerpoint/2010/main" val="827347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4" y="1412776"/>
            <a:ext cx="4211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Why </a:t>
            </a:r>
            <a:r>
              <a:rPr lang="en-GB" sz="5400" dirty="0">
                <a:latin typeface="Comic Sans MS" pitchFamily="66" charset="0"/>
              </a:rPr>
              <a:t>is Hecate angry with the witches?</a:t>
            </a:r>
          </a:p>
        </p:txBody>
      </p:sp>
    </p:spTree>
    <p:extLst>
      <p:ext uri="{BB962C8B-B14F-4D97-AF65-F5344CB8AC3E}">
        <p14:creationId xmlns:p14="http://schemas.microsoft.com/office/powerpoint/2010/main" val="2555814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663558"/>
            <a:ext cx="40223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Comic Sans MS" pitchFamily="66" charset="0"/>
              </a:rPr>
              <a:t>Who is being officially blamed for </a:t>
            </a:r>
            <a:r>
              <a:rPr lang="en-GB" sz="4400" dirty="0" err="1">
                <a:latin typeface="Comic Sans MS" pitchFamily="66" charset="0"/>
              </a:rPr>
              <a:t>Banquo's</a:t>
            </a:r>
            <a:r>
              <a:rPr lang="en-GB" sz="4400" dirty="0">
                <a:latin typeface="Comic Sans MS" pitchFamily="66" charset="0"/>
              </a:rPr>
              <a:t> murder</a:t>
            </a:r>
            <a:r>
              <a:rPr lang="en-GB" sz="4400" dirty="0" smtClean="0">
                <a:latin typeface="Comic Sans MS" pitchFamily="66" charset="0"/>
              </a:rPr>
              <a:t>?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176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1700808"/>
            <a:ext cx="35739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Who </a:t>
            </a:r>
            <a:r>
              <a:rPr lang="en-GB" sz="4800" dirty="0">
                <a:latin typeface="Comic Sans MS" pitchFamily="66" charset="0"/>
              </a:rPr>
              <a:t>has figured out Macbeth is guilty of murder</a:t>
            </a:r>
            <a:r>
              <a:rPr lang="en-GB" sz="4800" dirty="0" smtClean="0">
                <a:latin typeface="Comic Sans MS" pitchFamily="66" charset="0"/>
              </a:rPr>
              <a:t>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660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3480" y="2617666"/>
            <a:ext cx="42940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Where </a:t>
            </a:r>
            <a:r>
              <a:rPr lang="en-GB" sz="4800" dirty="0">
                <a:latin typeface="Comic Sans MS" pitchFamily="66" charset="0"/>
              </a:rPr>
              <a:t>is </a:t>
            </a:r>
            <a:r>
              <a:rPr lang="en-GB" sz="4800" dirty="0" err="1">
                <a:latin typeface="Comic Sans MS" pitchFamily="66" charset="0"/>
              </a:rPr>
              <a:t>Macduff</a:t>
            </a:r>
            <a:r>
              <a:rPr lang="en-GB" sz="4800" dirty="0">
                <a:latin typeface="Comic Sans MS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9467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72807" y="16288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i="1" dirty="0">
                <a:latin typeface="Comic Sans MS" pitchFamily="66" charset="0"/>
              </a:rPr>
              <a:t>"Thou canst not </a:t>
            </a:r>
            <a:r>
              <a:rPr lang="en-GB" sz="4000" i="1" dirty="0" smtClean="0">
                <a:latin typeface="Comic Sans MS" pitchFamily="66" charset="0"/>
              </a:rPr>
              <a:t>say___   ____   ____. </a:t>
            </a:r>
            <a:r>
              <a:rPr lang="en-GB" sz="4000" i="1" dirty="0">
                <a:latin typeface="Comic Sans MS" pitchFamily="66" charset="0"/>
              </a:rPr>
              <a:t>Never / shake </a:t>
            </a:r>
            <a:r>
              <a:rPr lang="en-GB" sz="4000" i="1" dirty="0" smtClean="0">
                <a:latin typeface="Comic Sans MS" pitchFamily="66" charset="0"/>
              </a:rPr>
              <a:t>your____ -_____ ____ _____."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220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0133" y="2348880"/>
            <a:ext cx="4192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Act 4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035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0065" y="1484784"/>
            <a:ext cx="43186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Who does Macbeth seek advice from?</a:t>
            </a:r>
          </a:p>
          <a:p>
            <a:endParaRPr lang="en-GB" sz="4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16488" y="450168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9684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1052736"/>
            <a:ext cx="43186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How does Macbeth react when he receives the new prophecy?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16488" y="450168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3317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64538" y="980728"/>
            <a:ext cx="3923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An armed head</a:t>
            </a:r>
            <a:r>
              <a:rPr lang="en-GB" sz="2400" dirty="0">
                <a:latin typeface="Comic Sans MS" pitchFamily="66" charset="0"/>
              </a:rPr>
              <a:t> - </a:t>
            </a:r>
            <a:r>
              <a:rPr lang="en-GB" sz="2400" b="1" dirty="0" smtClean="0">
                <a:latin typeface="Comic Sans MS" pitchFamily="66" charset="0"/>
              </a:rPr>
              <a:t>Beware _________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A bloody child - No </a:t>
            </a:r>
            <a:r>
              <a:rPr lang="en-GB" sz="2400" b="1" dirty="0" smtClean="0">
                <a:latin typeface="Comic Sans MS" pitchFamily="66" charset="0"/>
              </a:rPr>
              <a:t>man___________________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A crowned child with a branch in its </a:t>
            </a:r>
            <a:r>
              <a:rPr lang="en-GB" sz="2400" b="1" dirty="0" smtClean="0">
                <a:latin typeface="Comic Sans MS" pitchFamily="66" charset="0"/>
              </a:rPr>
              <a:t>hand - </a:t>
            </a:r>
            <a:r>
              <a:rPr lang="en-GB" sz="2400" b="1" dirty="0">
                <a:latin typeface="Comic Sans MS" pitchFamily="66" charset="0"/>
              </a:rPr>
              <a:t>Macbeth cannot be </a:t>
            </a:r>
            <a:r>
              <a:rPr lang="en-GB" sz="2400" b="1" dirty="0" smtClean="0">
                <a:latin typeface="Comic Sans MS" pitchFamily="66" charset="0"/>
              </a:rPr>
              <a:t>conquered ______________________________________</a:t>
            </a:r>
            <a:r>
              <a:rPr lang="en-GB" sz="2400" b="1" dirty="0">
                <a:latin typeface="Comic Sans MS" pitchFamily="66" charset="0"/>
              </a:rPr>
              <a:t> 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3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16016" y="423664"/>
            <a:ext cx="3923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5400" dirty="0">
                <a:solidFill>
                  <a:prstClr val="black"/>
                </a:solidFill>
                <a:latin typeface="Comic Sans MS" pitchFamily="66" charset="0"/>
              </a:rPr>
              <a:t>What era was </a:t>
            </a:r>
            <a:r>
              <a:rPr lang="en-GB" sz="5400" dirty="0" smtClean="0">
                <a:solidFill>
                  <a:prstClr val="black"/>
                </a:solidFill>
                <a:latin typeface="Comic Sans MS" pitchFamily="66" charset="0"/>
              </a:rPr>
              <a:t>Macbeth Written</a:t>
            </a:r>
            <a:r>
              <a:rPr lang="en-GB" sz="5400" dirty="0">
                <a:solidFill>
                  <a:prstClr val="black"/>
                </a:solidFill>
                <a:latin typeface="Comic Sans MS" pitchFamily="66" charset="0"/>
              </a:rPr>
              <a:t>, and why 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25679124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0133" y="2348880"/>
            <a:ext cx="4192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Act 5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1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1802" y="1325004"/>
            <a:ext cx="3995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</a:t>
            </a:r>
            <a:r>
              <a:rPr lang="en-GB" sz="4400" dirty="0">
                <a:latin typeface="Comic Sans MS" pitchFamily="66" charset="0"/>
              </a:rPr>
              <a:t>action does </a:t>
            </a:r>
            <a:r>
              <a:rPr lang="en-GB" sz="4400" dirty="0" smtClean="0">
                <a:latin typeface="Comic Sans MS" pitchFamily="66" charset="0"/>
              </a:rPr>
              <a:t>Lady Macbeth do </a:t>
            </a:r>
            <a:r>
              <a:rPr lang="en-GB" sz="4400" dirty="0">
                <a:latin typeface="Comic Sans MS" pitchFamily="66" charset="0"/>
              </a:rPr>
              <a:t>while sleepwalking?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664873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916832"/>
            <a:ext cx="3851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What </a:t>
            </a:r>
            <a:r>
              <a:rPr lang="en-GB" sz="4800" dirty="0">
                <a:latin typeface="Comic Sans MS" pitchFamily="66" charset="0"/>
              </a:rPr>
              <a:t>quote from Act II does this contradict?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1947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340768"/>
            <a:ext cx="3779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What </a:t>
            </a:r>
            <a:r>
              <a:rPr lang="en-GB" sz="4800" dirty="0">
                <a:latin typeface="Comic Sans MS" pitchFamily="66" charset="0"/>
              </a:rPr>
              <a:t>does she talk about while sleep talking?</a:t>
            </a:r>
          </a:p>
        </p:txBody>
      </p:sp>
    </p:spTree>
    <p:extLst>
      <p:ext uri="{BB962C8B-B14F-4D97-AF65-F5344CB8AC3E}">
        <p14:creationId xmlns:p14="http://schemas.microsoft.com/office/powerpoint/2010/main" val="30984472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96779" y="405748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31819" y="1260921"/>
            <a:ext cx="42606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Where </a:t>
            </a:r>
            <a:r>
              <a:rPr lang="en-GB" sz="5400" dirty="0">
                <a:latin typeface="Comic Sans MS" pitchFamily="66" charset="0"/>
              </a:rPr>
              <a:t>is everyone who is against Macbeth meeting</a:t>
            </a:r>
            <a:r>
              <a:rPr lang="en-GB" sz="5400" dirty="0" smtClean="0">
                <a:latin typeface="Comic Sans MS" pitchFamily="66" charset="0"/>
              </a:rPr>
              <a:t>?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702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4" y="1325004"/>
            <a:ext cx="38182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dirty="0">
                <a:latin typeface="Comic Sans MS" pitchFamily="66" charset="0"/>
              </a:rPr>
              <a:t>Who does Macbeth kill</a:t>
            </a:r>
            <a:r>
              <a:rPr lang="en-GB" sz="6600" dirty="0" smtClean="0">
                <a:latin typeface="Comic Sans MS" pitchFamily="66" charset="0"/>
              </a:rPr>
              <a:t>?</a:t>
            </a:r>
            <a:endParaRPr lang="en-GB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568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04048" y="1628800"/>
            <a:ext cx="30243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Who </a:t>
            </a:r>
            <a:r>
              <a:rPr lang="en-GB" sz="4000" dirty="0">
                <a:latin typeface="Comic Sans MS" pitchFamily="66" charset="0"/>
              </a:rPr>
              <a:t>is determined to be the one who kills Macbeth</a:t>
            </a:r>
            <a:r>
              <a:rPr lang="en-GB" sz="4000" dirty="0" smtClean="0">
                <a:latin typeface="Comic Sans MS" pitchFamily="66" charset="0"/>
              </a:rPr>
              <a:t>?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910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4" y="1509670"/>
            <a:ext cx="3528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How </a:t>
            </a:r>
            <a:r>
              <a:rPr lang="en-GB" sz="4000" dirty="0">
                <a:latin typeface="Comic Sans MS" pitchFamily="66" charset="0"/>
              </a:rPr>
              <a:t>does </a:t>
            </a:r>
            <a:r>
              <a:rPr lang="en-GB" sz="4000" dirty="0" err="1">
                <a:latin typeface="Comic Sans MS" pitchFamily="66" charset="0"/>
              </a:rPr>
              <a:t>Macduff</a:t>
            </a:r>
            <a:r>
              <a:rPr lang="en-GB" sz="4000" dirty="0">
                <a:latin typeface="Comic Sans MS" pitchFamily="66" charset="0"/>
              </a:rPr>
              <a:t> fit the "No man born of woman" prophecy</a:t>
            </a:r>
            <a:r>
              <a:rPr lang="en-GB" sz="4000" dirty="0" smtClean="0">
                <a:latin typeface="Comic Sans MS" pitchFamily="66" charset="0"/>
              </a:rPr>
              <a:t>?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181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36713" y="150967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What </a:t>
            </a:r>
            <a:r>
              <a:rPr lang="en-GB" sz="6000" dirty="0">
                <a:latin typeface="Comic Sans MS" pitchFamily="66" charset="0"/>
              </a:rPr>
              <a:t>does </a:t>
            </a:r>
            <a:r>
              <a:rPr lang="en-GB" sz="6000" dirty="0" err="1">
                <a:latin typeface="Comic Sans MS" pitchFamily="66" charset="0"/>
              </a:rPr>
              <a:t>Macduff</a:t>
            </a:r>
            <a:r>
              <a:rPr lang="en-GB" sz="6000" dirty="0">
                <a:latin typeface="Comic Sans MS" pitchFamily="66" charset="0"/>
              </a:rPr>
              <a:t> bring to Malcolm</a:t>
            </a:r>
            <a:r>
              <a:rPr lang="en-GB" sz="6000" dirty="0" smtClean="0">
                <a:latin typeface="Comic Sans MS" pitchFamily="66" charset="0"/>
              </a:rPr>
              <a:t>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026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8024" y="1628800"/>
            <a:ext cx="3734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Who </a:t>
            </a:r>
            <a:r>
              <a:rPr lang="en-GB" sz="6000" dirty="0">
                <a:latin typeface="Comic Sans MS" pitchFamily="66" charset="0"/>
              </a:rPr>
              <a:t>becomes king of Scotland</a:t>
            </a:r>
            <a:r>
              <a:rPr lang="en-GB" sz="6000" dirty="0" smtClean="0">
                <a:latin typeface="Comic Sans MS" pitchFamily="66" charset="0"/>
              </a:rPr>
              <a:t>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6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140338"/>
            <a:ext cx="4067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800" dirty="0">
                <a:solidFill>
                  <a:prstClr val="black"/>
                </a:solidFill>
                <a:latin typeface="Comic Sans MS" pitchFamily="66" charset="0"/>
              </a:rPr>
              <a:t>What was the popular belief about the </a:t>
            </a:r>
            <a:r>
              <a:rPr lang="en-GB" sz="4800" dirty="0" smtClean="0">
                <a:solidFill>
                  <a:prstClr val="black"/>
                </a:solidFill>
                <a:latin typeface="Comic Sans MS" pitchFamily="66" charset="0"/>
              </a:rPr>
              <a:t>supernatural?</a:t>
            </a:r>
            <a:endParaRPr lang="en-GB" sz="4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928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65848" y="2136339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Who </a:t>
            </a:r>
            <a:r>
              <a:rPr lang="en-GB" sz="6600" dirty="0">
                <a:latin typeface="Comic Sans MS" pitchFamily="66" charset="0"/>
              </a:rPr>
              <a:t>kills Macbeth?</a:t>
            </a:r>
          </a:p>
        </p:txBody>
      </p:sp>
    </p:spTree>
    <p:extLst>
      <p:ext uri="{BB962C8B-B14F-4D97-AF65-F5344CB8AC3E}">
        <p14:creationId xmlns:p14="http://schemas.microsoft.com/office/powerpoint/2010/main" val="24143078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20072" y="1509670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Comic Sans MS" pitchFamily="66" charset="0"/>
              </a:rPr>
              <a:t> "Out, </a:t>
            </a:r>
            <a:r>
              <a:rPr lang="en-GB" sz="4800" dirty="0" smtClean="0">
                <a:latin typeface="Comic Sans MS" pitchFamily="66" charset="0"/>
              </a:rPr>
              <a:t>________ _________! </a:t>
            </a:r>
            <a:r>
              <a:rPr lang="en-GB" sz="4800" dirty="0">
                <a:latin typeface="Comic Sans MS" pitchFamily="66" charset="0"/>
              </a:rPr>
              <a:t>Out I say</a:t>
            </a:r>
            <a:r>
              <a:rPr lang="en-GB" sz="4800" dirty="0" smtClean="0">
                <a:latin typeface="Comic Sans MS" pitchFamily="66" charset="0"/>
              </a:rPr>
              <a:t>!"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003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1140338"/>
            <a:ext cx="360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"</a:t>
            </a:r>
            <a:r>
              <a:rPr lang="en-GB" sz="3600" dirty="0">
                <a:latin typeface="Comic Sans MS" pitchFamily="66" charset="0"/>
              </a:rPr>
              <a:t>The Thane of Fife had a </a:t>
            </a:r>
            <a:r>
              <a:rPr lang="en-GB" sz="3600" dirty="0" smtClean="0">
                <a:latin typeface="Comic Sans MS" pitchFamily="66" charset="0"/>
              </a:rPr>
              <a:t>_____. </a:t>
            </a:r>
            <a:r>
              <a:rPr lang="en-GB" sz="3600" dirty="0">
                <a:latin typeface="Comic Sans MS" pitchFamily="66" charset="0"/>
              </a:rPr>
              <a:t>Where is she now? -- What, will </a:t>
            </a:r>
            <a:r>
              <a:rPr lang="en-GB" sz="3600" dirty="0" smtClean="0">
                <a:latin typeface="Comic Sans MS" pitchFamily="66" charset="0"/>
              </a:rPr>
              <a:t>these_____ ____ __ _____?"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514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88024" y="1412776"/>
            <a:ext cx="38164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latin typeface="Comic Sans MS" pitchFamily="66" charset="0"/>
              </a:rPr>
              <a:t>She should have </a:t>
            </a:r>
            <a:r>
              <a:rPr lang="en-GB" sz="5400" dirty="0" smtClean="0">
                <a:latin typeface="Comic Sans MS" pitchFamily="66" charset="0"/>
              </a:rPr>
              <a:t>_____</a:t>
            </a:r>
          </a:p>
          <a:p>
            <a:r>
              <a:rPr lang="en-GB" sz="5400" dirty="0" smtClean="0">
                <a:latin typeface="Comic Sans MS" pitchFamily="66" charset="0"/>
              </a:rPr>
              <a:t>hereafter.</a:t>
            </a:r>
            <a:r>
              <a:rPr lang="en-GB" sz="6000" dirty="0">
                <a:latin typeface="Comic Sans MS" pitchFamily="66" charset="0"/>
              </a:rPr>
              <a:t/>
            </a:r>
            <a:br>
              <a:rPr lang="en-GB" sz="6000" dirty="0">
                <a:latin typeface="Comic Sans MS" pitchFamily="66" charset="0"/>
              </a:rPr>
            </a:b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74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04048" y="423664"/>
            <a:ext cx="33661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>
                <a:latin typeface="Comic Sans MS" pitchFamily="66" charset="0"/>
              </a:rPr>
              <a:t>‘</a:t>
            </a:r>
            <a:r>
              <a:rPr lang="en-GB" sz="4000" i="1" dirty="0" smtClean="0">
                <a:latin typeface="Comic Sans MS" pitchFamily="66" charset="0"/>
              </a:rPr>
              <a:t>It </a:t>
            </a:r>
            <a:r>
              <a:rPr lang="en-GB" sz="4000" i="1" dirty="0">
                <a:latin typeface="Comic Sans MS" pitchFamily="66" charset="0"/>
              </a:rPr>
              <a:t>is a tale </a:t>
            </a:r>
            <a:endParaRPr lang="en-GB" sz="4000" i="1" dirty="0" smtClean="0">
              <a:latin typeface="Comic Sans MS" pitchFamily="66" charset="0"/>
            </a:endParaRPr>
          </a:p>
          <a:p>
            <a:r>
              <a:rPr lang="en-GB" sz="4000" i="1" dirty="0">
                <a:latin typeface="Comic Sans MS" pitchFamily="66" charset="0"/>
              </a:rPr>
              <a:t>T</a:t>
            </a:r>
            <a:r>
              <a:rPr lang="en-GB" sz="4000" i="1" dirty="0" smtClean="0">
                <a:latin typeface="Comic Sans MS" pitchFamily="66" charset="0"/>
              </a:rPr>
              <a:t>old </a:t>
            </a:r>
            <a:r>
              <a:rPr lang="en-GB" sz="4000" i="1" dirty="0">
                <a:latin typeface="Comic Sans MS" pitchFamily="66" charset="0"/>
              </a:rPr>
              <a:t>by an </a:t>
            </a:r>
            <a:r>
              <a:rPr lang="en-GB" sz="4000" i="1" dirty="0" smtClean="0">
                <a:latin typeface="Comic Sans MS" pitchFamily="66" charset="0"/>
              </a:rPr>
              <a:t>_____, </a:t>
            </a:r>
            <a:r>
              <a:rPr lang="en-GB" sz="4000" i="1" dirty="0">
                <a:latin typeface="Comic Sans MS" pitchFamily="66" charset="0"/>
              </a:rPr>
              <a:t>full of sound and fury, </a:t>
            </a:r>
            <a:br>
              <a:rPr lang="en-GB" sz="4000" i="1" dirty="0">
                <a:latin typeface="Comic Sans MS" pitchFamily="66" charset="0"/>
              </a:rPr>
            </a:br>
            <a:r>
              <a:rPr lang="en-GB" sz="4000" i="1" dirty="0" smtClean="0">
                <a:latin typeface="Comic Sans MS" pitchFamily="66" charset="0"/>
              </a:rPr>
              <a:t>___________________."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717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04048" y="1371170"/>
            <a:ext cx="33661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‘’Life's </a:t>
            </a:r>
            <a:r>
              <a:rPr lang="en-GB" sz="6000" dirty="0">
                <a:latin typeface="Comic Sans MS" pitchFamily="66" charset="0"/>
              </a:rPr>
              <a:t>but a walking shadow</a:t>
            </a:r>
            <a:r>
              <a:rPr lang="en-GB" sz="6000" dirty="0" smtClean="0">
                <a:latin typeface="Comic Sans MS" pitchFamily="66" charset="0"/>
              </a:rPr>
              <a:t>,’’ </a:t>
            </a:r>
          </a:p>
          <a:p>
            <a:endParaRPr lang="en-GB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977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11960" y="2348880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latin typeface="Comic Sans MS" pitchFamily="66" charset="0"/>
              </a:rPr>
              <a:t>Themes</a:t>
            </a:r>
            <a:endParaRPr lang="en-GB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337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0133" y="1268760"/>
            <a:ext cx="39623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qualities do Macbeth and Lady Macbeth demonstrate?</a:t>
            </a:r>
          </a:p>
        </p:txBody>
      </p:sp>
    </p:spTree>
    <p:extLst>
      <p:ext uri="{BB962C8B-B14F-4D97-AF65-F5344CB8AC3E}">
        <p14:creationId xmlns:p14="http://schemas.microsoft.com/office/powerpoint/2010/main" val="22754025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1960" y="1052736"/>
            <a:ext cx="471236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6000" dirty="0" smtClean="0">
                <a:latin typeface="Comic Sans MS" pitchFamily="66" charset="0"/>
              </a:rPr>
              <a:t>Name three ideas that the witches represent?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4384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0132" y="836712"/>
            <a:ext cx="435419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4800" dirty="0" smtClean="0">
                <a:latin typeface="Comic Sans MS" pitchFamily="66" charset="0"/>
              </a:rPr>
              <a:t>What do the repeated motifs of light/dark/water/blood/</a:t>
            </a:r>
          </a:p>
          <a:p>
            <a:r>
              <a:rPr lang="en-GB" sz="4800" dirty="0" smtClean="0">
                <a:latin typeface="Comic Sans MS" pitchFamily="66" charset="0"/>
              </a:rPr>
              <a:t>dagger symbolise?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1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879002"/>
            <a:ext cx="4067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800" dirty="0" smtClean="0">
                <a:solidFill>
                  <a:prstClr val="black"/>
                </a:solidFill>
                <a:latin typeface="Comic Sans MS" pitchFamily="66" charset="0"/>
              </a:rPr>
              <a:t>What were people’s ideas about masculinity?</a:t>
            </a:r>
            <a:endParaRPr lang="en-GB" sz="4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073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836712"/>
            <a:ext cx="39922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is Macbeth and Lady Macbeth’s biggest strength/weakness?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045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0133" y="1268760"/>
            <a:ext cx="41363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Give two examples of the themes of loyalty and betrayal.</a:t>
            </a:r>
          </a:p>
        </p:txBody>
      </p:sp>
    </p:spTree>
    <p:extLst>
      <p:ext uri="{BB962C8B-B14F-4D97-AF65-F5344CB8AC3E}">
        <p14:creationId xmlns:p14="http://schemas.microsoft.com/office/powerpoint/2010/main" val="25484497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0132" y="836712"/>
            <a:ext cx="43541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Name three ways in which Lady Macbeth shows her masculinity.</a:t>
            </a:r>
          </a:p>
        </p:txBody>
      </p:sp>
    </p:spTree>
    <p:extLst>
      <p:ext uri="{BB962C8B-B14F-4D97-AF65-F5344CB8AC3E}">
        <p14:creationId xmlns:p14="http://schemas.microsoft.com/office/powerpoint/2010/main" val="25275508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1412776"/>
            <a:ext cx="44963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Name three ways in which Macbeth shows fear.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251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0131" y="1484784"/>
            <a:ext cx="43541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What do each of the characters represent?</a:t>
            </a:r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9235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132" y="836711"/>
            <a:ext cx="42083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What do each of the characters represent?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723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2850318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Quotations</a:t>
            </a:r>
            <a:endParaRPr lang="en-GB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05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9952" y="1232671"/>
            <a:ext cx="47669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Fair </a:t>
            </a:r>
            <a:r>
              <a:rPr lang="en-GB" sz="5400" dirty="0"/>
              <a:t>is </a:t>
            </a:r>
            <a:r>
              <a:rPr lang="en-GB" sz="5400" dirty="0" smtClean="0"/>
              <a:t>____, </a:t>
            </a:r>
            <a:r>
              <a:rPr lang="en-GB" sz="5400" dirty="0"/>
              <a:t>and </a:t>
            </a:r>
            <a:r>
              <a:rPr lang="en-GB" sz="5400" dirty="0" smtClean="0"/>
              <a:t>____ </a:t>
            </a:r>
            <a:r>
              <a:rPr lang="en-GB" sz="5400" dirty="0"/>
              <a:t>is fair, Hover through the </a:t>
            </a:r>
            <a:r>
              <a:rPr lang="en-GB" sz="5400" dirty="0" smtClean="0"/>
              <a:t>______air</a:t>
            </a:r>
            <a:r>
              <a:rPr lang="en-GB" sz="5400" dirty="0"/>
              <a:t>.</a:t>
            </a:r>
            <a:r>
              <a:rPr lang="en-GB" sz="5400" i="1" dirty="0"/>
              <a:t> 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769612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93821" y="1196752"/>
            <a:ext cx="40875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When shall we three ____ again in_______, or in rain? </a:t>
            </a:r>
          </a:p>
        </p:txBody>
      </p:sp>
    </p:spTree>
    <p:extLst>
      <p:ext uri="{BB962C8B-B14F-4D97-AF65-F5344CB8AC3E}">
        <p14:creationId xmlns:p14="http://schemas.microsoft.com/office/powerpoint/2010/main" val="5435258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32040" y="1700808"/>
            <a:ext cx="38164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So ____ and ____ a day I have not seen.</a:t>
            </a:r>
          </a:p>
        </p:txBody>
      </p:sp>
    </p:spTree>
    <p:extLst>
      <p:ext uri="{BB962C8B-B14F-4D97-AF65-F5344CB8AC3E}">
        <p14:creationId xmlns:p14="http://schemas.microsoft.com/office/powerpoint/2010/main" val="366175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879002"/>
            <a:ext cx="4067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800" dirty="0" smtClean="0">
                <a:solidFill>
                  <a:prstClr val="black"/>
                </a:solidFill>
                <a:latin typeface="Comic Sans MS" pitchFamily="66" charset="0"/>
              </a:rPr>
              <a:t>What were people’s ideas about women?</a:t>
            </a:r>
            <a:endParaRPr lang="en-GB" sz="4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786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60031" y="1494281"/>
            <a:ext cx="37444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If chance will have me ____, why, chance may _____ me.</a:t>
            </a:r>
            <a:r>
              <a:rPr lang="en-GB" sz="4800" i="1" dirty="0" smtClean="0">
                <a:latin typeface="Comic Sans MS" pitchFamily="66" charset="0"/>
              </a:rPr>
              <a:t> </a:t>
            </a:r>
            <a:endParaRPr lang="en-GB" sz="4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840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60031" y="1494281"/>
            <a:ext cx="40324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 smtClean="0">
                <a:latin typeface="Comic Sans MS" pitchFamily="66" charset="0"/>
              </a:rPr>
              <a:t>Stars hide your ___ let not ____ see my ____ and deep _____. </a:t>
            </a:r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050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32039" y="908720"/>
            <a:ext cx="36724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Yet do I fear thy____; It is too full o' the______________________.</a:t>
            </a:r>
            <a:r>
              <a:rPr lang="en-GB" sz="11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4967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32039" y="1494281"/>
            <a:ext cx="39604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Look like the______________, but be the _________</a:t>
            </a:r>
          </a:p>
          <a:p>
            <a:r>
              <a:rPr lang="en-GB" sz="4800" dirty="0" err="1" smtClean="0">
                <a:latin typeface="Comic Sans MS" pitchFamily="66" charset="0"/>
              </a:rPr>
              <a:t>under't</a:t>
            </a:r>
            <a:r>
              <a:rPr lang="en-GB" sz="4800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1645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20070" y="1268760"/>
            <a:ext cx="33843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>
                <a:latin typeface="Comic Sans MS" pitchFamily="66" charset="0"/>
              </a:rPr>
              <a:t>Come, you _____ That tend on mortal thoughts, ____me here And fill me from the crown to the toe </a:t>
            </a:r>
            <a:r>
              <a:rPr lang="en-GB" sz="3200" i="1" dirty="0" err="1" smtClean="0">
                <a:latin typeface="Comic Sans MS" pitchFamily="66" charset="0"/>
              </a:rPr>
              <a:t>topfull</a:t>
            </a:r>
            <a:r>
              <a:rPr lang="en-GB" sz="3200" i="1" dirty="0" smtClean="0">
                <a:latin typeface="Comic Sans MS" pitchFamily="66" charset="0"/>
              </a:rPr>
              <a:t> Of___________________</a:t>
            </a:r>
            <a:endParaRPr lang="en-GB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7935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60031" y="1494281"/>
            <a:ext cx="38884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If it were____, when 'tis_____, then '</a:t>
            </a:r>
            <a:r>
              <a:rPr lang="en-GB" sz="3600" dirty="0" err="1" smtClean="0">
                <a:latin typeface="Comic Sans MS" pitchFamily="66" charset="0"/>
              </a:rPr>
              <a:t>twere</a:t>
            </a:r>
            <a:r>
              <a:rPr lang="en-GB" sz="3600" dirty="0" smtClean="0">
                <a:latin typeface="Comic Sans MS" pitchFamily="66" charset="0"/>
              </a:rPr>
              <a:t> well It were _______quickly</a:t>
            </a:r>
            <a:r>
              <a:rPr lang="en-GB" sz="1100" dirty="0" smtClean="0"/>
              <a:t>. </a:t>
            </a:r>
            <a:endParaRPr lang="en-GB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5201116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99834" y="620688"/>
            <a:ext cx="3816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I have no spur To prick the sides of my intent, but only _______which ________ itself And falls on </a:t>
            </a:r>
            <a:r>
              <a:rPr lang="en-GB" sz="3600" dirty="0" err="1" smtClean="0">
                <a:latin typeface="Comic Sans MS" pitchFamily="66" charset="0"/>
              </a:rPr>
              <a:t>th’other</a:t>
            </a:r>
            <a:r>
              <a:rPr lang="en-GB" sz="3600" dirty="0" smtClean="0">
                <a:latin typeface="Comic Sans MS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87217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12928" y="1491148"/>
            <a:ext cx="39604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I dare do all that may become a____; Who dares do more is none. </a:t>
            </a:r>
          </a:p>
        </p:txBody>
      </p:sp>
    </p:spTree>
    <p:extLst>
      <p:ext uri="{BB962C8B-B14F-4D97-AF65-F5344CB8AC3E}">
        <p14:creationId xmlns:p14="http://schemas.microsoft.com/office/powerpoint/2010/main" val="288611477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0133" y="124675"/>
            <a:ext cx="4320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Screw your _____to the sticking-place, and we’ll not ___.</a:t>
            </a:r>
          </a:p>
        </p:txBody>
      </p:sp>
    </p:spTree>
    <p:extLst>
      <p:ext uri="{BB962C8B-B14F-4D97-AF65-F5344CB8AC3E}">
        <p14:creationId xmlns:p14="http://schemas.microsoft.com/office/powerpoint/2010/main" val="41461990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32095" r="57247" b="14584"/>
          <a:stretch/>
        </p:blipFill>
        <p:spPr bwMode="auto">
          <a:xfrm>
            <a:off x="31110" y="423664"/>
            <a:ext cx="4539023" cy="59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0132" y="1844824"/>
            <a:ext cx="425033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 smtClean="0">
                <a:latin typeface="Comic Sans MS" pitchFamily="66" charset="0"/>
              </a:rPr>
              <a:t>________must hide what the ________doth know. </a:t>
            </a:r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9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1081</Words>
  <Application>Microsoft Office PowerPoint</Application>
  <PresentationFormat>On-screen Show (4:3)</PresentationFormat>
  <Paragraphs>131</Paragraphs>
  <Slides>109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Axholme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ldyer</dc:creator>
  <cp:lastModifiedBy>Victoria Archer</cp:lastModifiedBy>
  <cp:revision>50</cp:revision>
  <dcterms:created xsi:type="dcterms:W3CDTF">2017-05-10T16:07:00Z</dcterms:created>
  <dcterms:modified xsi:type="dcterms:W3CDTF">2017-05-13T14:21:13Z</dcterms:modified>
</cp:coreProperties>
</file>