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61" r:id="rId3"/>
    <p:sldId id="284" r:id="rId4"/>
    <p:sldId id="258" r:id="rId5"/>
    <p:sldId id="256" r:id="rId6"/>
    <p:sldId id="285" r:id="rId7"/>
    <p:sldId id="288" r:id="rId8"/>
    <p:sldId id="286" r:id="rId9"/>
    <p:sldId id="287" r:id="rId10"/>
    <p:sldId id="289" r:id="rId11"/>
    <p:sldId id="269" r:id="rId12"/>
    <p:sldId id="290" r:id="rId13"/>
    <p:sldId id="291" r:id="rId14"/>
    <p:sldId id="292" r:id="rId15"/>
    <p:sldId id="293" r:id="rId16"/>
    <p:sldId id="294" r:id="rId17"/>
    <p:sldId id="295" r:id="rId18"/>
    <p:sldId id="296" r:id="rId19"/>
    <p:sldId id="272" r:id="rId20"/>
    <p:sldId id="26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699" autoAdjust="0"/>
  </p:normalViewPr>
  <p:slideViewPr>
    <p:cSldViewPr>
      <p:cViewPr>
        <p:scale>
          <a:sx n="70" d="100"/>
          <a:sy n="70" d="100"/>
        </p:scale>
        <p:origin x="1260" y="36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9B2802-49DB-4260-9FCF-743450A00FE2}" type="datetimeFigureOut">
              <a:rPr lang="en-GB" smtClean="0"/>
              <a:t>08/01/2017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B467D2-188B-42C9-AEAD-B0144260AE83}" type="slidenum">
              <a:rPr lang="en-GB" smtClean="0"/>
              <a:t>‹#›</a:t>
            </a:fld>
            <a:endParaRPr lang="en-GB"/>
          </a:p>
        </p:txBody>
      </p:sp>
    </p:spTree>
    <p:extLst>
      <p:ext uri="{BB962C8B-B14F-4D97-AF65-F5344CB8AC3E}">
        <p14:creationId xmlns:p14="http://schemas.microsoft.com/office/powerpoint/2010/main" val="2370683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http://www.history.com/topics/world-war-ii/world-war-ii-history/videos/kamikaze-pilots</a:t>
            </a:r>
          </a:p>
          <a:p>
            <a:endParaRPr lang="en-GB" dirty="0"/>
          </a:p>
        </p:txBody>
      </p:sp>
      <p:sp>
        <p:nvSpPr>
          <p:cNvPr id="4" name="Slide Number Placeholder 3"/>
          <p:cNvSpPr>
            <a:spLocks noGrp="1"/>
          </p:cNvSpPr>
          <p:nvPr>
            <p:ph type="sldNum" sz="quarter" idx="10"/>
          </p:nvPr>
        </p:nvSpPr>
        <p:spPr/>
        <p:txBody>
          <a:bodyPr/>
          <a:lstStyle/>
          <a:p>
            <a:fld id="{3DB467D2-188B-42C9-AEAD-B0144260AE83}" type="slidenum">
              <a:rPr lang="en-GB" smtClean="0"/>
              <a:t>2</a:t>
            </a:fld>
            <a:endParaRPr lang="en-GB"/>
          </a:p>
        </p:txBody>
      </p:sp>
    </p:spTree>
    <p:extLst>
      <p:ext uri="{BB962C8B-B14F-4D97-AF65-F5344CB8AC3E}">
        <p14:creationId xmlns:p14="http://schemas.microsoft.com/office/powerpoint/2010/main" val="125154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DB467D2-188B-42C9-AEAD-B0144260AE83}" type="slidenum">
              <a:rPr lang="en-GB" smtClean="0"/>
              <a:t>3</a:t>
            </a:fld>
            <a:endParaRPr lang="en-GB"/>
          </a:p>
        </p:txBody>
      </p:sp>
    </p:spTree>
    <p:extLst>
      <p:ext uri="{BB962C8B-B14F-4D97-AF65-F5344CB8AC3E}">
        <p14:creationId xmlns:p14="http://schemas.microsoft.com/office/powerpoint/2010/main" val="660283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were these men like?</a:t>
            </a:r>
          </a:p>
          <a:p>
            <a:r>
              <a:rPr lang="en-GB" dirty="0" smtClean="0"/>
              <a:t>What</a:t>
            </a:r>
            <a:r>
              <a:rPr lang="en-GB" baseline="0" dirty="0" smtClean="0"/>
              <a:t> sorts of personalities would they have had?</a:t>
            </a:r>
            <a:endParaRPr lang="en-GB" dirty="0"/>
          </a:p>
        </p:txBody>
      </p:sp>
      <p:sp>
        <p:nvSpPr>
          <p:cNvPr id="4" name="Slide Number Placeholder 3"/>
          <p:cNvSpPr>
            <a:spLocks noGrp="1"/>
          </p:cNvSpPr>
          <p:nvPr>
            <p:ph type="sldNum" sz="quarter" idx="10"/>
          </p:nvPr>
        </p:nvSpPr>
        <p:spPr/>
        <p:txBody>
          <a:bodyPr/>
          <a:lstStyle/>
          <a:p>
            <a:fld id="{3DB467D2-188B-42C9-AEAD-B0144260AE83}" type="slidenum">
              <a:rPr lang="en-GB" smtClean="0"/>
              <a:t>4</a:t>
            </a:fld>
            <a:endParaRPr lang="en-GB"/>
          </a:p>
        </p:txBody>
      </p:sp>
    </p:spTree>
    <p:extLst>
      <p:ext uri="{BB962C8B-B14F-4D97-AF65-F5344CB8AC3E}">
        <p14:creationId xmlns:p14="http://schemas.microsoft.com/office/powerpoint/2010/main" val="4257394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DB467D2-188B-42C9-AEAD-B0144260AE83}" type="slidenum">
              <a:rPr lang="en-GB" smtClean="0"/>
              <a:t>19</a:t>
            </a:fld>
            <a:endParaRPr lang="en-GB"/>
          </a:p>
        </p:txBody>
      </p:sp>
    </p:spTree>
    <p:extLst>
      <p:ext uri="{BB962C8B-B14F-4D97-AF65-F5344CB8AC3E}">
        <p14:creationId xmlns:p14="http://schemas.microsoft.com/office/powerpoint/2010/main" val="3534645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0EA9CE1-813E-4F3E-9C8B-C9ADE1F4F616}" type="datetimeFigureOut">
              <a:rPr lang="en-GB" smtClean="0"/>
              <a:pPr/>
              <a:t>08/01/2017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5DF44D-297D-4434-B753-F0F97F6BDCD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EA9CE1-813E-4F3E-9C8B-C9ADE1F4F616}" type="datetimeFigureOut">
              <a:rPr lang="en-GB" smtClean="0"/>
              <a:pPr/>
              <a:t>08/01/2017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5DF44D-297D-4434-B753-F0F97F6BDCD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EA9CE1-813E-4F3E-9C8B-C9ADE1F4F616}" type="datetimeFigureOut">
              <a:rPr lang="en-GB" smtClean="0"/>
              <a:pPr/>
              <a:t>08/01/2017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5DF44D-297D-4434-B753-F0F97F6BDCD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EA9CE1-813E-4F3E-9C8B-C9ADE1F4F616}" type="datetimeFigureOut">
              <a:rPr lang="en-GB" smtClean="0"/>
              <a:pPr/>
              <a:t>08/01/2017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5DF44D-297D-4434-B753-F0F97F6BDCD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EA9CE1-813E-4F3E-9C8B-C9ADE1F4F616}" type="datetimeFigureOut">
              <a:rPr lang="en-GB" smtClean="0"/>
              <a:pPr/>
              <a:t>08/01/2017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5DF44D-297D-4434-B753-F0F97F6BDCD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0EA9CE1-813E-4F3E-9C8B-C9ADE1F4F616}" type="datetimeFigureOut">
              <a:rPr lang="en-GB" smtClean="0"/>
              <a:pPr/>
              <a:t>08/01/2017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5DF44D-297D-4434-B753-F0F97F6BDCD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0EA9CE1-813E-4F3E-9C8B-C9ADE1F4F616}" type="datetimeFigureOut">
              <a:rPr lang="en-GB" smtClean="0"/>
              <a:pPr/>
              <a:t>08/01/2017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5DF44D-297D-4434-B753-F0F97F6BDCD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0EA9CE1-813E-4F3E-9C8B-C9ADE1F4F616}" type="datetimeFigureOut">
              <a:rPr lang="en-GB" smtClean="0"/>
              <a:pPr/>
              <a:t>08/01/2017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5DF44D-297D-4434-B753-F0F97F6BDCD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A9CE1-813E-4F3E-9C8B-C9ADE1F4F616}" type="datetimeFigureOut">
              <a:rPr lang="en-GB" smtClean="0"/>
              <a:pPr/>
              <a:t>08/01/2017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5DF44D-297D-4434-B753-F0F97F6BDCD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EA9CE1-813E-4F3E-9C8B-C9ADE1F4F616}" type="datetimeFigureOut">
              <a:rPr lang="en-GB" smtClean="0"/>
              <a:pPr/>
              <a:t>08/01/2017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5DF44D-297D-4434-B753-F0F97F6BDCD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EA9CE1-813E-4F3E-9C8B-C9ADE1F4F616}" type="datetimeFigureOut">
              <a:rPr lang="en-GB" smtClean="0"/>
              <a:pPr/>
              <a:t>08/01/2017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5DF44D-297D-4434-B753-F0F97F6BDCD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7000"/>
            <a:lum/>
          </a:blip>
          <a:srcRect/>
          <a:stretch>
            <a:fillRect l="-16000" r="-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A9CE1-813E-4F3E-9C8B-C9ADE1F4F616}" type="datetimeFigureOut">
              <a:rPr lang="en-GB" smtClean="0"/>
              <a:pPr/>
              <a:t>08/01/2017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DF44D-297D-4434-B753-F0F97F6BDCD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www.google.co.uk/url?sa=i&amp;rct=j&amp;q=&amp;esrc=s&amp;frm=1&amp;source=images&amp;cd=&amp;cad=rja&amp;uact=8&amp;ved=0CAcQjRw&amp;url=http://www.kingsacademy.com/mhodges/03_The-World-since-1900/07_World-War-Two/07k_Final-Assault-on-Japan.htm&amp;ei=cs1VVfTHAuGe7gauwYGACQ&amp;psig=AFQjCNGlhKwASYsi1Rp2pGuRWIAXAasBZg&amp;ust=143177285292467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CAcQjRw&amp;url=http://www.kingsacademy.com/mhodges/03_The-World-since-1900/07_World-War-Two/07k_Final-Assault-on-Japan.htm&amp;ei=cs1VVfTHAuGe7gauwYGACQ&amp;psig=AFQjCNGlhKwASYsi1Rp2pGuRWIAXAasBZg&amp;ust=1431772852924670"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www.history.com/topics/world-war-ii/world-war-ii-history/videos/kamikaze-pilots" TargetMode="External"/><Relationship Id="rId5" Type="http://schemas.openxmlformats.org/officeDocument/2006/relationships/image" Target="../media/image3.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7.xml"/><Relationship Id="rId5" Type="http://schemas.openxmlformats.org/officeDocument/2006/relationships/image" Target="../media/image11.tmp"/><Relationship Id="rId4" Type="http://schemas.openxmlformats.org/officeDocument/2006/relationships/image" Target="../media/image10.tm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24070" t="21282" r="28704" b="15719"/>
          <a:stretch>
            <a:fillRect/>
          </a:stretch>
        </p:blipFill>
        <p:spPr bwMode="auto">
          <a:xfrm>
            <a:off x="-1" y="-1"/>
            <a:ext cx="9144001" cy="6858001"/>
          </a:xfrm>
          <a:prstGeom prst="rect">
            <a:avLst/>
          </a:prstGeom>
          <a:noFill/>
          <a:ln w="9525">
            <a:noFill/>
            <a:miter lim="800000"/>
            <a:headEnd/>
            <a:tailEnd/>
          </a:ln>
        </p:spPr>
      </p:pic>
      <p:sp>
        <p:nvSpPr>
          <p:cNvPr id="3" name="TextBox 2"/>
          <p:cNvSpPr txBox="1"/>
          <p:nvPr/>
        </p:nvSpPr>
        <p:spPr>
          <a:xfrm>
            <a:off x="-27313" y="5257464"/>
            <a:ext cx="9144000" cy="1569660"/>
          </a:xfrm>
          <a:prstGeom prst="rect">
            <a:avLst/>
          </a:prstGeom>
          <a:solidFill>
            <a:schemeClr val="bg1">
              <a:alpha val="88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2400" b="1" dirty="0" smtClean="0"/>
              <a:t>Based </a:t>
            </a:r>
            <a:r>
              <a:rPr lang="en-GB" sz="2400" b="1" dirty="0" smtClean="0"/>
              <a:t>on this image, what can you </a:t>
            </a:r>
            <a:r>
              <a:rPr lang="en-GB" sz="2400" b="1" dirty="0" smtClean="0">
                <a:solidFill>
                  <a:srgbClr val="C00000"/>
                </a:solidFill>
              </a:rPr>
              <a:t>denote</a:t>
            </a:r>
            <a:r>
              <a:rPr lang="en-GB" sz="2400" b="1" dirty="0" smtClean="0"/>
              <a:t> about today’s poem and the themes/issues it may explore?</a:t>
            </a:r>
          </a:p>
          <a:p>
            <a:pPr algn="ctr"/>
            <a:r>
              <a:rPr lang="en-GB" sz="2400" b="1" dirty="0" smtClean="0"/>
              <a:t>How </a:t>
            </a:r>
            <a:r>
              <a:rPr lang="en-GB" sz="2400" b="1" dirty="0" smtClean="0"/>
              <a:t>do you think this poem may link to greater ideas of ‘Power’ and ‘Conflict’?</a:t>
            </a:r>
            <a:endParaRPr lang="en-GB"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2" name="Picture 8" descr="http://4.bp.blogspot.com/-mw1F9StF4AY/Twqz968Q_BI/AAAAAAAAFlQ/UHRrtk8vF44/s1600/yukio-mishima.jpg"/>
          <p:cNvPicPr>
            <a:picLocks noChangeAspect="1" noChangeArrowheads="1"/>
          </p:cNvPicPr>
          <p:nvPr/>
        </p:nvPicPr>
        <p:blipFill>
          <a:blip r:embed="rId2" cstate="print"/>
          <a:srcRect b="27349"/>
          <a:stretch>
            <a:fillRect/>
          </a:stretch>
        </p:blipFill>
        <p:spPr bwMode="auto">
          <a:xfrm rot="21393258">
            <a:off x="179512" y="188640"/>
            <a:ext cx="2880320" cy="3168352"/>
          </a:xfrm>
          <a:prstGeom prst="rect">
            <a:avLst/>
          </a:prstGeom>
          <a:ln>
            <a:noFill/>
          </a:ln>
          <a:effectLst>
            <a:softEdge rad="112500"/>
          </a:effectLst>
        </p:spPr>
      </p:pic>
      <p:sp>
        <p:nvSpPr>
          <p:cNvPr id="3" name="Rectangle 2"/>
          <p:cNvSpPr/>
          <p:nvPr/>
        </p:nvSpPr>
        <p:spPr>
          <a:xfrm>
            <a:off x="0" y="3429000"/>
            <a:ext cx="9144000" cy="1569660"/>
          </a:xfrm>
          <a:prstGeom prst="rect">
            <a:avLst/>
          </a:prstGeom>
          <a:solidFill>
            <a:schemeClr val="bg1">
              <a:alpha val="88000"/>
            </a:schemeClr>
          </a:solidFill>
        </p:spPr>
        <p:txBody>
          <a:bodyPr wrap="square">
            <a:spAutoFit/>
          </a:bodyPr>
          <a:lstStyle/>
          <a:p>
            <a:pPr algn="ctr"/>
            <a:r>
              <a:rPr lang="en-GB" sz="3200" dirty="0" smtClean="0"/>
              <a:t>“Her father </a:t>
            </a:r>
            <a:r>
              <a:rPr lang="en-GB" sz="3200" b="1" dirty="0" smtClean="0">
                <a:solidFill>
                  <a:srgbClr val="C00000"/>
                </a:solidFill>
              </a:rPr>
              <a:t>embarked</a:t>
            </a:r>
            <a:r>
              <a:rPr lang="en-GB" sz="3200" dirty="0" smtClean="0"/>
              <a:t> at </a:t>
            </a:r>
            <a:r>
              <a:rPr lang="en-GB" sz="3200" b="1" dirty="0" smtClean="0">
                <a:solidFill>
                  <a:srgbClr val="C00000"/>
                </a:solidFill>
              </a:rPr>
              <a:t>sunrise</a:t>
            </a:r>
            <a:r>
              <a:rPr lang="en-GB" sz="3200" dirty="0" smtClean="0"/>
              <a:t/>
            </a:r>
            <a:br>
              <a:rPr lang="en-GB" sz="3200" dirty="0" smtClean="0"/>
            </a:br>
            <a:r>
              <a:rPr lang="en-GB" sz="3200" dirty="0" smtClean="0"/>
              <a:t>with a flask of water, </a:t>
            </a:r>
            <a:r>
              <a:rPr lang="en-GB" sz="3200" b="1" dirty="0" smtClean="0">
                <a:solidFill>
                  <a:srgbClr val="C00000"/>
                </a:solidFill>
              </a:rPr>
              <a:t>a samurai sword</a:t>
            </a:r>
            <a:r>
              <a:rPr lang="en-GB" sz="3200" dirty="0" smtClean="0"/>
              <a:t/>
            </a:r>
            <a:br>
              <a:rPr lang="en-GB" sz="3200" dirty="0" smtClean="0"/>
            </a:br>
            <a:r>
              <a:rPr lang="en-GB" sz="3200" dirty="0" smtClean="0"/>
              <a:t>in the cockpit…”</a:t>
            </a:r>
            <a:endParaRPr lang="en-GB" sz="3200" dirty="0"/>
          </a:p>
        </p:txBody>
      </p:sp>
      <p:sp>
        <p:nvSpPr>
          <p:cNvPr id="4" name="TextBox 3"/>
          <p:cNvSpPr txBox="1"/>
          <p:nvPr/>
        </p:nvSpPr>
        <p:spPr>
          <a:xfrm>
            <a:off x="0" y="5237203"/>
            <a:ext cx="9144000" cy="1384995"/>
          </a:xfrm>
          <a:prstGeom prst="rect">
            <a:avLst/>
          </a:prstGeom>
          <a:solidFill>
            <a:schemeClr val="bg1">
              <a:alpha val="88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2800" dirty="0" smtClean="0"/>
              <a:t>Why do </a:t>
            </a:r>
            <a:r>
              <a:rPr lang="en-GB" sz="2800" dirty="0" smtClean="0"/>
              <a:t>you think Garland has said that the pilot had a “samurai sword”? Why not a gun? </a:t>
            </a:r>
          </a:p>
          <a:p>
            <a:pPr algn="ctr"/>
            <a:r>
              <a:rPr lang="en-GB" sz="2800" dirty="0" smtClean="0"/>
              <a:t>Why </a:t>
            </a:r>
            <a:r>
              <a:rPr lang="en-GB" sz="2800" dirty="0" smtClean="0"/>
              <a:t>is the verb ‘embark’ significant? Why at sunrise?</a:t>
            </a:r>
            <a:endParaRPr lang="en-GB" sz="2800" dirty="0"/>
          </a:p>
        </p:txBody>
      </p:sp>
      <p:pic>
        <p:nvPicPr>
          <p:cNvPr id="26626" name="Picture 2" descr="http://photos3.meetupstatic.com/photos/event/9/e/e/0/600_379480672.jpeg"/>
          <p:cNvPicPr>
            <a:picLocks noChangeAspect="1" noChangeArrowheads="1"/>
          </p:cNvPicPr>
          <p:nvPr/>
        </p:nvPicPr>
        <p:blipFill>
          <a:blip r:embed="rId3" cstate="print"/>
          <a:srcRect/>
          <a:stretch>
            <a:fillRect/>
          </a:stretch>
        </p:blipFill>
        <p:spPr bwMode="auto">
          <a:xfrm rot="230316">
            <a:off x="6084168" y="188640"/>
            <a:ext cx="2857500" cy="3219451"/>
          </a:xfrm>
          <a:prstGeom prst="rect">
            <a:avLst/>
          </a:prstGeom>
          <a:ln>
            <a:noFill/>
          </a:ln>
          <a:effectLst>
            <a:softEdge rad="112500"/>
          </a:effectLst>
        </p:spPr>
      </p:pic>
      <p:pic>
        <p:nvPicPr>
          <p:cNvPr id="26628" name="Picture 4" descr="https://upload.wikimedia.org/wikipedia/commons/thumb/0/06/War_flag_of_the_Imperial_Japanese_Army.svg/130px-War_flag_of_the_Imperial_Japanese_Army.svg.png"/>
          <p:cNvPicPr>
            <a:picLocks noChangeAspect="1" noChangeArrowheads="1"/>
          </p:cNvPicPr>
          <p:nvPr/>
        </p:nvPicPr>
        <p:blipFill>
          <a:blip r:embed="rId4" cstate="print"/>
          <a:srcRect/>
          <a:stretch>
            <a:fillRect/>
          </a:stretch>
        </p:blipFill>
        <p:spPr bwMode="auto">
          <a:xfrm>
            <a:off x="3275856" y="404664"/>
            <a:ext cx="2088232" cy="1397511"/>
          </a:xfrm>
          <a:prstGeom prst="rect">
            <a:avLst/>
          </a:prstGeom>
          <a:ln>
            <a:noFill/>
          </a:ln>
          <a:effectLst>
            <a:softEdge rad="112500"/>
          </a:effectLst>
        </p:spPr>
      </p:pic>
      <p:pic>
        <p:nvPicPr>
          <p:cNvPr id="26630" name="Picture 6" descr="https://upload.wikimedia.org/wikipedia/en/thumb/9/9e/Flag_of_Japan.svg/1280px-Flag_of_Japan.svg.png"/>
          <p:cNvPicPr>
            <a:picLocks noChangeAspect="1" noChangeArrowheads="1"/>
          </p:cNvPicPr>
          <p:nvPr/>
        </p:nvPicPr>
        <p:blipFill>
          <a:blip r:embed="rId5" cstate="print"/>
          <a:srcRect/>
          <a:stretch>
            <a:fillRect/>
          </a:stretch>
        </p:blipFill>
        <p:spPr bwMode="auto">
          <a:xfrm>
            <a:off x="3995936" y="1580870"/>
            <a:ext cx="2124953" cy="1416082"/>
          </a:xfrm>
          <a:prstGeom prst="rect">
            <a:avLst/>
          </a:prstGeom>
          <a:ln>
            <a:noFill/>
          </a:ln>
          <a:effectLst>
            <a:softEdge rad="112500"/>
          </a:effectLst>
        </p:spPr>
      </p:pic>
    </p:spTree>
    <p:extLst>
      <p:ext uri="{BB962C8B-B14F-4D97-AF65-F5344CB8AC3E}">
        <p14:creationId xmlns:p14="http://schemas.microsoft.com/office/powerpoint/2010/main" val="2821684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2" name="Picture 8" descr="http://4.bp.blogspot.com/-mw1F9StF4AY/Twqz968Q_BI/AAAAAAAAFlQ/UHRrtk8vF44/s1600/yukio-mishima.jpg"/>
          <p:cNvPicPr>
            <a:picLocks noChangeAspect="1" noChangeArrowheads="1"/>
          </p:cNvPicPr>
          <p:nvPr/>
        </p:nvPicPr>
        <p:blipFill>
          <a:blip r:embed="rId2" cstate="print"/>
          <a:srcRect b="27349"/>
          <a:stretch>
            <a:fillRect/>
          </a:stretch>
        </p:blipFill>
        <p:spPr bwMode="auto">
          <a:xfrm rot="21393258">
            <a:off x="179512" y="188640"/>
            <a:ext cx="2880320" cy="3168352"/>
          </a:xfrm>
          <a:prstGeom prst="rect">
            <a:avLst/>
          </a:prstGeom>
          <a:ln>
            <a:noFill/>
          </a:ln>
          <a:effectLst>
            <a:softEdge rad="112500"/>
          </a:effectLst>
        </p:spPr>
      </p:pic>
      <p:sp>
        <p:nvSpPr>
          <p:cNvPr id="3" name="Rectangle 2"/>
          <p:cNvSpPr/>
          <p:nvPr/>
        </p:nvSpPr>
        <p:spPr>
          <a:xfrm>
            <a:off x="0" y="3429000"/>
            <a:ext cx="9144000" cy="1569660"/>
          </a:xfrm>
          <a:prstGeom prst="rect">
            <a:avLst/>
          </a:prstGeom>
          <a:solidFill>
            <a:schemeClr val="bg1">
              <a:alpha val="88000"/>
            </a:schemeClr>
          </a:solidFill>
        </p:spPr>
        <p:txBody>
          <a:bodyPr wrap="square">
            <a:spAutoFit/>
          </a:bodyPr>
          <a:lstStyle/>
          <a:p>
            <a:pPr algn="ctr"/>
            <a:r>
              <a:rPr lang="en-GB" sz="3200" dirty="0" smtClean="0"/>
              <a:t>“Her father </a:t>
            </a:r>
            <a:r>
              <a:rPr lang="en-GB" sz="3200" b="1" dirty="0" smtClean="0">
                <a:solidFill>
                  <a:srgbClr val="C00000"/>
                </a:solidFill>
              </a:rPr>
              <a:t>embarked</a:t>
            </a:r>
            <a:r>
              <a:rPr lang="en-GB" sz="3200" dirty="0" smtClean="0"/>
              <a:t> at </a:t>
            </a:r>
            <a:r>
              <a:rPr lang="en-GB" sz="3200" b="1" dirty="0" smtClean="0">
                <a:solidFill>
                  <a:srgbClr val="C00000"/>
                </a:solidFill>
              </a:rPr>
              <a:t>sunrise</a:t>
            </a:r>
            <a:r>
              <a:rPr lang="en-GB" sz="3200" dirty="0" smtClean="0"/>
              <a:t/>
            </a:r>
            <a:br>
              <a:rPr lang="en-GB" sz="3200" dirty="0" smtClean="0"/>
            </a:br>
            <a:r>
              <a:rPr lang="en-GB" sz="3200" dirty="0" smtClean="0"/>
              <a:t>with a flask of water, </a:t>
            </a:r>
            <a:r>
              <a:rPr lang="en-GB" sz="3200" b="1" dirty="0" smtClean="0">
                <a:solidFill>
                  <a:srgbClr val="C00000"/>
                </a:solidFill>
              </a:rPr>
              <a:t>a samurai sword</a:t>
            </a:r>
            <a:r>
              <a:rPr lang="en-GB" sz="3200" dirty="0" smtClean="0"/>
              <a:t/>
            </a:r>
            <a:br>
              <a:rPr lang="en-GB" sz="3200" dirty="0" smtClean="0"/>
            </a:br>
            <a:r>
              <a:rPr lang="en-GB" sz="3200" dirty="0" smtClean="0"/>
              <a:t>in the cockpit…”</a:t>
            </a:r>
            <a:endParaRPr lang="en-GB" sz="3200" dirty="0"/>
          </a:p>
        </p:txBody>
      </p:sp>
      <p:pic>
        <p:nvPicPr>
          <p:cNvPr id="26626" name="Picture 2" descr="http://photos3.meetupstatic.com/photos/event/9/e/e/0/600_379480672.jpeg"/>
          <p:cNvPicPr>
            <a:picLocks noChangeAspect="1" noChangeArrowheads="1"/>
          </p:cNvPicPr>
          <p:nvPr/>
        </p:nvPicPr>
        <p:blipFill>
          <a:blip r:embed="rId3" cstate="print"/>
          <a:srcRect/>
          <a:stretch>
            <a:fillRect/>
          </a:stretch>
        </p:blipFill>
        <p:spPr bwMode="auto">
          <a:xfrm rot="230316">
            <a:off x="6084168" y="188640"/>
            <a:ext cx="2857500" cy="3219451"/>
          </a:xfrm>
          <a:prstGeom prst="rect">
            <a:avLst/>
          </a:prstGeom>
          <a:ln>
            <a:noFill/>
          </a:ln>
          <a:effectLst>
            <a:softEdge rad="112500"/>
          </a:effectLst>
        </p:spPr>
      </p:pic>
      <p:pic>
        <p:nvPicPr>
          <p:cNvPr id="26628" name="Picture 4" descr="https://upload.wikimedia.org/wikipedia/commons/thumb/0/06/War_flag_of_the_Imperial_Japanese_Army.svg/130px-War_flag_of_the_Imperial_Japanese_Army.svg.png"/>
          <p:cNvPicPr>
            <a:picLocks noChangeAspect="1" noChangeArrowheads="1"/>
          </p:cNvPicPr>
          <p:nvPr/>
        </p:nvPicPr>
        <p:blipFill>
          <a:blip r:embed="rId4" cstate="print"/>
          <a:srcRect/>
          <a:stretch>
            <a:fillRect/>
          </a:stretch>
        </p:blipFill>
        <p:spPr bwMode="auto">
          <a:xfrm>
            <a:off x="3275856" y="404664"/>
            <a:ext cx="2088232" cy="1397511"/>
          </a:xfrm>
          <a:prstGeom prst="rect">
            <a:avLst/>
          </a:prstGeom>
          <a:ln>
            <a:noFill/>
          </a:ln>
          <a:effectLst>
            <a:softEdge rad="112500"/>
          </a:effectLst>
        </p:spPr>
      </p:pic>
      <p:pic>
        <p:nvPicPr>
          <p:cNvPr id="26630" name="Picture 6" descr="https://upload.wikimedia.org/wikipedia/en/thumb/9/9e/Flag_of_Japan.svg/1280px-Flag_of_Japan.svg.png"/>
          <p:cNvPicPr>
            <a:picLocks noChangeAspect="1" noChangeArrowheads="1"/>
          </p:cNvPicPr>
          <p:nvPr/>
        </p:nvPicPr>
        <p:blipFill>
          <a:blip r:embed="rId5" cstate="print"/>
          <a:srcRect/>
          <a:stretch>
            <a:fillRect/>
          </a:stretch>
        </p:blipFill>
        <p:spPr bwMode="auto">
          <a:xfrm>
            <a:off x="3995936" y="1580870"/>
            <a:ext cx="2124953" cy="1416082"/>
          </a:xfrm>
          <a:prstGeom prst="rect">
            <a:avLst/>
          </a:prstGeom>
          <a:ln>
            <a:noFill/>
          </a:ln>
          <a:effectLst>
            <a:softEdge rad="112500"/>
          </a:effectLst>
        </p:spPr>
      </p:pic>
      <p:sp>
        <p:nvSpPr>
          <p:cNvPr id="2" name="Rectangle 1"/>
          <p:cNvSpPr/>
          <p:nvPr/>
        </p:nvSpPr>
        <p:spPr>
          <a:xfrm>
            <a:off x="415772" y="1634058"/>
            <a:ext cx="4572000" cy="1200329"/>
          </a:xfrm>
          <a:prstGeom prst="rect">
            <a:avLst/>
          </a:prstGeom>
          <a:solidFill>
            <a:srgbClr val="FFFF00"/>
          </a:solidFill>
        </p:spPr>
        <p:txBody>
          <a:bodyPr>
            <a:spAutoFit/>
          </a:bodyPr>
          <a:lstStyle/>
          <a:p>
            <a:r>
              <a:rPr lang="en-GB" b="1" dirty="0" smtClean="0"/>
              <a:t>Possible double meaning. Literal meaning to board a plane. Or ‘embark’ on a new adventure – positive connotations, done willingly.  </a:t>
            </a:r>
            <a:endParaRPr lang="en-GB" b="1" dirty="0"/>
          </a:p>
        </p:txBody>
      </p:sp>
      <p:cxnSp>
        <p:nvCxnSpPr>
          <p:cNvPr id="7" name="Straight Arrow Connector 6"/>
          <p:cNvCxnSpPr/>
          <p:nvPr/>
        </p:nvCxnSpPr>
        <p:spPr>
          <a:xfrm flipH="1" flipV="1">
            <a:off x="3345732" y="2905494"/>
            <a:ext cx="982348" cy="594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355976" y="5702155"/>
            <a:ext cx="4572000" cy="923330"/>
          </a:xfrm>
          <a:prstGeom prst="rect">
            <a:avLst/>
          </a:prstGeom>
          <a:solidFill>
            <a:srgbClr val="FFFF00"/>
          </a:solidFill>
        </p:spPr>
        <p:txBody>
          <a:bodyPr>
            <a:spAutoFit/>
          </a:bodyPr>
          <a:lstStyle/>
          <a:p>
            <a:r>
              <a:rPr lang="en-GB" b="1" dirty="0" smtClean="0"/>
              <a:t>Link to </a:t>
            </a:r>
            <a:r>
              <a:rPr lang="en-GB" b="1" dirty="0"/>
              <a:t>warrior samurai and </a:t>
            </a:r>
            <a:r>
              <a:rPr lang="en-GB" b="1" dirty="0" smtClean="0"/>
              <a:t>seppuku – ritual honour suicide by stabbing self in the abdomen.</a:t>
            </a:r>
            <a:endParaRPr lang="en-GB" b="1" dirty="0"/>
          </a:p>
        </p:txBody>
      </p:sp>
      <p:cxnSp>
        <p:nvCxnSpPr>
          <p:cNvPr id="9" name="Straight Arrow Connector 8"/>
          <p:cNvCxnSpPr/>
          <p:nvPr/>
        </p:nvCxnSpPr>
        <p:spPr>
          <a:xfrm>
            <a:off x="6228184" y="4458429"/>
            <a:ext cx="1080120" cy="12748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487502" y="1745803"/>
            <a:ext cx="3168352" cy="369332"/>
          </a:xfrm>
          <a:prstGeom prst="rect">
            <a:avLst/>
          </a:prstGeom>
          <a:solidFill>
            <a:srgbClr val="FFFF00"/>
          </a:solidFill>
        </p:spPr>
        <p:txBody>
          <a:bodyPr wrap="square">
            <a:spAutoFit/>
          </a:bodyPr>
          <a:lstStyle/>
          <a:p>
            <a:r>
              <a:rPr lang="en-GB" b="1" dirty="0" smtClean="0"/>
              <a:t>Japan = ‘land of the rising sun’</a:t>
            </a:r>
          </a:p>
        </p:txBody>
      </p:sp>
      <p:cxnSp>
        <p:nvCxnSpPr>
          <p:cNvPr id="13" name="Straight Arrow Connector 12"/>
          <p:cNvCxnSpPr/>
          <p:nvPr/>
        </p:nvCxnSpPr>
        <p:spPr>
          <a:xfrm flipV="1">
            <a:off x="6516216" y="2132856"/>
            <a:ext cx="455228" cy="1433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276999"/>
          </a:xfrm>
          <a:prstGeom prst="rect">
            <a:avLst/>
          </a:prstGeom>
          <a:solidFill>
            <a:schemeClr val="bg1">
              <a:alpha val="88000"/>
            </a:schemeClr>
          </a:solidFill>
        </p:spPr>
        <p:txBody>
          <a:bodyPr wrap="square" rtlCol="0">
            <a:spAutoFit/>
          </a:bodyPr>
          <a:lstStyle/>
          <a:p>
            <a:pPr marL="285750" indent="-285750">
              <a:buClr>
                <a:srgbClr val="C00000"/>
              </a:buClr>
            </a:pPr>
            <a:r>
              <a:rPr lang="en-GB" sz="1200" b="1" u="sng" dirty="0" smtClean="0">
                <a:solidFill>
                  <a:srgbClr val="C00000"/>
                </a:solidFill>
              </a:rPr>
              <a:t>LO: </a:t>
            </a:r>
            <a:r>
              <a:rPr lang="en-GB" sz="1200" dirty="0" smtClean="0"/>
              <a:t>To analyse Garland’s use of language, form and structure to generate meaning </a:t>
            </a:r>
          </a:p>
        </p:txBody>
      </p:sp>
      <p:sp>
        <p:nvSpPr>
          <p:cNvPr id="4" name="Rectangle 3"/>
          <p:cNvSpPr/>
          <p:nvPr/>
        </p:nvSpPr>
        <p:spPr>
          <a:xfrm>
            <a:off x="0" y="1772816"/>
            <a:ext cx="9144000" cy="2677656"/>
          </a:xfrm>
          <a:prstGeom prst="rect">
            <a:avLst/>
          </a:prstGeom>
          <a:solidFill>
            <a:schemeClr val="bg1">
              <a:alpha val="88000"/>
            </a:schemeClr>
          </a:solidFill>
        </p:spPr>
        <p:txBody>
          <a:bodyPr wrap="square">
            <a:spAutoFit/>
          </a:bodyPr>
          <a:lstStyle/>
          <a:p>
            <a:r>
              <a:rPr lang="en-GB" sz="2800" dirty="0" smtClean="0"/>
              <a:t>Her father embarked at sunrise</a:t>
            </a:r>
            <a:br>
              <a:rPr lang="en-GB" sz="2800" dirty="0" smtClean="0"/>
            </a:br>
            <a:r>
              <a:rPr lang="en-GB" sz="2800" dirty="0" smtClean="0"/>
              <a:t>with a flask of water, a samurai sword</a:t>
            </a:r>
            <a:br>
              <a:rPr lang="en-GB" sz="2800" dirty="0" smtClean="0"/>
            </a:br>
            <a:r>
              <a:rPr lang="en-GB" sz="2800" dirty="0" smtClean="0"/>
              <a:t>in the cockpit, </a:t>
            </a:r>
            <a:r>
              <a:rPr lang="en-GB" sz="2800" u="sng" dirty="0" smtClean="0"/>
              <a:t>a shaven head</a:t>
            </a:r>
            <a:r>
              <a:rPr lang="en-GB" sz="2800" dirty="0" smtClean="0"/>
              <a:t/>
            </a:r>
            <a:br>
              <a:rPr lang="en-GB" sz="2800" dirty="0" smtClean="0"/>
            </a:br>
            <a:r>
              <a:rPr lang="en-GB" sz="2800" dirty="0" smtClean="0"/>
              <a:t>full of powerful </a:t>
            </a:r>
            <a:r>
              <a:rPr lang="en-GB" sz="2800" b="1" dirty="0" smtClean="0"/>
              <a:t>incantations</a:t>
            </a:r>
            <a:r>
              <a:rPr lang="en-GB" sz="2800" dirty="0" smtClean="0"/>
              <a:t/>
            </a:r>
            <a:br>
              <a:rPr lang="en-GB" sz="2800" dirty="0" smtClean="0"/>
            </a:br>
            <a:r>
              <a:rPr lang="en-GB" sz="2800" dirty="0" smtClean="0"/>
              <a:t>and enough fuel for a </a:t>
            </a:r>
            <a:r>
              <a:rPr lang="en-GB" sz="2800" u="sng" dirty="0" smtClean="0"/>
              <a:t>one-way</a:t>
            </a:r>
            <a:br>
              <a:rPr lang="en-GB" sz="2800" u="sng" dirty="0" smtClean="0"/>
            </a:br>
            <a:r>
              <a:rPr lang="en-GB" sz="2800" u="sng" dirty="0" smtClean="0"/>
              <a:t>journey into history</a:t>
            </a:r>
            <a:endParaRPr lang="en-GB" sz="2800" u="sng" dirty="0"/>
          </a:p>
        </p:txBody>
      </p:sp>
      <p:sp>
        <p:nvSpPr>
          <p:cNvPr id="5" name="Rectangle 4"/>
          <p:cNvSpPr/>
          <p:nvPr/>
        </p:nvSpPr>
        <p:spPr>
          <a:xfrm>
            <a:off x="4427984" y="620688"/>
            <a:ext cx="4572000" cy="923330"/>
          </a:xfrm>
          <a:prstGeom prst="rect">
            <a:avLst/>
          </a:prstGeom>
          <a:solidFill>
            <a:srgbClr val="FFFF00"/>
          </a:solidFill>
        </p:spPr>
        <p:txBody>
          <a:bodyPr>
            <a:spAutoFit/>
          </a:bodyPr>
          <a:lstStyle/>
          <a:p>
            <a:r>
              <a:rPr lang="en-GB" dirty="0"/>
              <a:t>Soldiers shaved their heads as part of a ritual to demonstrate their readiness as well as remaining dignified, even in death. </a:t>
            </a:r>
            <a:endParaRPr lang="en-GB" dirty="0"/>
          </a:p>
        </p:txBody>
      </p:sp>
      <p:cxnSp>
        <p:nvCxnSpPr>
          <p:cNvPr id="7" name="Straight Arrow Connector 6"/>
          <p:cNvCxnSpPr/>
          <p:nvPr/>
        </p:nvCxnSpPr>
        <p:spPr>
          <a:xfrm flipV="1">
            <a:off x="4355976" y="1484784"/>
            <a:ext cx="1152128" cy="1440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508104" y="3111644"/>
            <a:ext cx="3438128" cy="646331"/>
          </a:xfrm>
          <a:prstGeom prst="rect">
            <a:avLst/>
          </a:prstGeom>
          <a:solidFill>
            <a:srgbClr val="FFFF00"/>
          </a:solidFill>
        </p:spPr>
        <p:txBody>
          <a:bodyPr wrap="square">
            <a:spAutoFit/>
          </a:bodyPr>
          <a:lstStyle/>
          <a:p>
            <a:r>
              <a:rPr lang="en-GB" dirty="0"/>
              <a:t>What is the significance of the </a:t>
            </a:r>
            <a:r>
              <a:rPr lang="en-GB" b="1" dirty="0">
                <a:solidFill>
                  <a:srgbClr val="FF0000"/>
                </a:solidFill>
              </a:rPr>
              <a:t>noun</a:t>
            </a:r>
            <a:r>
              <a:rPr lang="en-GB" dirty="0"/>
              <a:t> </a:t>
            </a:r>
            <a:r>
              <a:rPr lang="en-GB" dirty="0" smtClean="0"/>
              <a:t>‘incantations’?</a:t>
            </a:r>
            <a:endParaRPr lang="en-GB" dirty="0"/>
          </a:p>
        </p:txBody>
      </p:sp>
      <p:cxnSp>
        <p:nvCxnSpPr>
          <p:cNvPr id="10" name="Straight Arrow Connector 9"/>
          <p:cNvCxnSpPr/>
          <p:nvPr/>
        </p:nvCxnSpPr>
        <p:spPr>
          <a:xfrm>
            <a:off x="4211960" y="3364542"/>
            <a:ext cx="1296144" cy="2084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79512" y="5013176"/>
            <a:ext cx="3168352" cy="923330"/>
          </a:xfrm>
          <a:prstGeom prst="rect">
            <a:avLst/>
          </a:prstGeom>
          <a:solidFill>
            <a:srgbClr val="FFFF00"/>
          </a:solidFill>
        </p:spPr>
        <p:txBody>
          <a:bodyPr wrap="square">
            <a:spAutoFit/>
          </a:bodyPr>
          <a:lstStyle/>
          <a:p>
            <a:r>
              <a:rPr lang="en-GB" smtClean="0"/>
              <a:t>Highlights the honour and recognition the pilots received. They would never be forgotten. </a:t>
            </a:r>
            <a:endParaRPr lang="en-GB" dirty="0"/>
          </a:p>
        </p:txBody>
      </p:sp>
      <p:sp>
        <p:nvSpPr>
          <p:cNvPr id="12" name="Rectangle 11"/>
          <p:cNvSpPr/>
          <p:nvPr/>
        </p:nvSpPr>
        <p:spPr>
          <a:xfrm>
            <a:off x="4211960" y="4709547"/>
            <a:ext cx="1584176" cy="369332"/>
          </a:xfrm>
          <a:prstGeom prst="rect">
            <a:avLst/>
          </a:prstGeom>
          <a:solidFill>
            <a:srgbClr val="FFFF00"/>
          </a:solidFill>
        </p:spPr>
        <p:txBody>
          <a:bodyPr wrap="square">
            <a:spAutoFit/>
          </a:bodyPr>
          <a:lstStyle/>
          <a:p>
            <a:r>
              <a:rPr lang="en-GB" dirty="0"/>
              <a:t>Implies death</a:t>
            </a:r>
            <a:endParaRPr lang="en-GB" dirty="0"/>
          </a:p>
        </p:txBody>
      </p:sp>
      <p:cxnSp>
        <p:nvCxnSpPr>
          <p:cNvPr id="14" name="Straight Arrow Connector 13"/>
          <p:cNvCxnSpPr/>
          <p:nvPr/>
        </p:nvCxnSpPr>
        <p:spPr>
          <a:xfrm>
            <a:off x="4139952" y="3933056"/>
            <a:ext cx="576064" cy="776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547664" y="4365104"/>
            <a:ext cx="0" cy="713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606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499992" y="312331"/>
            <a:ext cx="4572000" cy="923330"/>
          </a:xfrm>
          <a:prstGeom prst="rect">
            <a:avLst/>
          </a:prstGeom>
          <a:solidFill>
            <a:srgbClr val="FFFF00"/>
          </a:solidFill>
        </p:spPr>
        <p:txBody>
          <a:bodyPr>
            <a:spAutoFit/>
          </a:bodyPr>
          <a:lstStyle/>
          <a:p>
            <a:r>
              <a:rPr lang="en-GB" dirty="0"/>
              <a:t>Pilot’s experience is only interpreted by others. Generations have speculated but the pilot does </a:t>
            </a:r>
            <a:r>
              <a:rPr lang="en-GB" b="1" dirty="0"/>
              <a:t>not have a voice</a:t>
            </a:r>
            <a:r>
              <a:rPr lang="en-GB" dirty="0"/>
              <a:t>. </a:t>
            </a:r>
            <a:endParaRPr lang="en-GB" dirty="0"/>
          </a:p>
        </p:txBody>
      </p:sp>
      <p:sp>
        <p:nvSpPr>
          <p:cNvPr id="3" name="TextBox 2"/>
          <p:cNvSpPr txBox="1"/>
          <p:nvPr/>
        </p:nvSpPr>
        <p:spPr>
          <a:xfrm>
            <a:off x="0" y="0"/>
            <a:ext cx="9144000" cy="276999"/>
          </a:xfrm>
          <a:prstGeom prst="rect">
            <a:avLst/>
          </a:prstGeom>
          <a:solidFill>
            <a:schemeClr val="bg1">
              <a:alpha val="88000"/>
            </a:schemeClr>
          </a:solidFill>
        </p:spPr>
        <p:txBody>
          <a:bodyPr wrap="square" rtlCol="0">
            <a:spAutoFit/>
          </a:bodyPr>
          <a:lstStyle/>
          <a:p>
            <a:pPr marL="285750" indent="-285750">
              <a:buClr>
                <a:srgbClr val="C00000"/>
              </a:buClr>
            </a:pPr>
            <a:r>
              <a:rPr lang="en-GB" sz="1200" b="1" u="sng" dirty="0" smtClean="0">
                <a:solidFill>
                  <a:srgbClr val="C00000"/>
                </a:solidFill>
              </a:rPr>
              <a:t>LO: </a:t>
            </a:r>
            <a:r>
              <a:rPr lang="en-GB" sz="1200" dirty="0" smtClean="0"/>
              <a:t>To analyse Garland’s use of language, form and structure to generate meaning </a:t>
            </a:r>
          </a:p>
        </p:txBody>
      </p:sp>
      <p:sp>
        <p:nvSpPr>
          <p:cNvPr id="4" name="Rectangle 3"/>
          <p:cNvSpPr/>
          <p:nvPr/>
        </p:nvSpPr>
        <p:spPr>
          <a:xfrm>
            <a:off x="0" y="1772816"/>
            <a:ext cx="9144000" cy="2677656"/>
          </a:xfrm>
          <a:prstGeom prst="rect">
            <a:avLst/>
          </a:prstGeom>
          <a:solidFill>
            <a:schemeClr val="bg1">
              <a:alpha val="88000"/>
            </a:schemeClr>
          </a:solidFill>
        </p:spPr>
        <p:txBody>
          <a:bodyPr wrap="square">
            <a:spAutoFit/>
          </a:bodyPr>
          <a:lstStyle/>
          <a:p>
            <a:r>
              <a:rPr lang="en-GB" sz="2800" b="1" dirty="0" smtClean="0"/>
              <a:t>but </a:t>
            </a:r>
            <a:r>
              <a:rPr lang="en-GB" sz="2800" dirty="0" smtClean="0"/>
              <a:t>half way there, </a:t>
            </a:r>
            <a:r>
              <a:rPr lang="en-GB" sz="2800" u="sng" dirty="0" smtClean="0"/>
              <a:t>she thought</a:t>
            </a:r>
            <a:r>
              <a:rPr lang="en-GB" sz="2800" dirty="0" smtClean="0"/>
              <a:t>,</a:t>
            </a:r>
            <a:br>
              <a:rPr lang="en-GB" sz="2800" dirty="0" smtClean="0"/>
            </a:br>
            <a:r>
              <a:rPr lang="en-GB" sz="2800" u="sng" dirty="0" smtClean="0"/>
              <a:t>recounting it later to her children</a:t>
            </a:r>
            <a:r>
              <a:rPr lang="en-GB" sz="2800" dirty="0" smtClean="0"/>
              <a:t>,</a:t>
            </a:r>
            <a:br>
              <a:rPr lang="en-GB" sz="2800" dirty="0" smtClean="0"/>
            </a:br>
            <a:r>
              <a:rPr lang="en-GB" sz="2800" dirty="0" smtClean="0"/>
              <a:t>he </a:t>
            </a:r>
            <a:r>
              <a:rPr lang="en-GB" sz="2800" b="1" dirty="0" smtClean="0"/>
              <a:t>must have </a:t>
            </a:r>
            <a:r>
              <a:rPr lang="en-GB" sz="2800" dirty="0" smtClean="0"/>
              <a:t>looked far down</a:t>
            </a:r>
            <a:br>
              <a:rPr lang="en-GB" sz="2800" dirty="0" smtClean="0"/>
            </a:br>
            <a:r>
              <a:rPr lang="en-GB" sz="2800" dirty="0" smtClean="0"/>
              <a:t>at the little fishing boats</a:t>
            </a:r>
            <a:br>
              <a:rPr lang="en-GB" sz="2800" dirty="0" smtClean="0"/>
            </a:br>
            <a:r>
              <a:rPr lang="en-GB" sz="2800" u="sng" dirty="0" smtClean="0"/>
              <a:t>strung out like bunting</a:t>
            </a:r>
            <a:br>
              <a:rPr lang="en-GB" sz="2800" u="sng" dirty="0" smtClean="0"/>
            </a:br>
            <a:r>
              <a:rPr lang="en-GB" sz="2800" dirty="0" smtClean="0"/>
              <a:t>on a green-blue translucent sea</a:t>
            </a:r>
            <a:endParaRPr lang="en-GB" sz="2800" dirty="0"/>
          </a:p>
        </p:txBody>
      </p:sp>
      <p:sp>
        <p:nvSpPr>
          <p:cNvPr id="5" name="Rectangle 4"/>
          <p:cNvSpPr/>
          <p:nvPr/>
        </p:nvSpPr>
        <p:spPr>
          <a:xfrm>
            <a:off x="107504" y="404664"/>
            <a:ext cx="2664296" cy="369332"/>
          </a:xfrm>
          <a:prstGeom prst="rect">
            <a:avLst/>
          </a:prstGeom>
          <a:solidFill>
            <a:srgbClr val="FFFF00"/>
          </a:solidFill>
        </p:spPr>
        <p:txBody>
          <a:bodyPr wrap="square">
            <a:spAutoFit/>
          </a:bodyPr>
          <a:lstStyle/>
          <a:p>
            <a:r>
              <a:rPr lang="en-GB" b="1" dirty="0" smtClean="0">
                <a:solidFill>
                  <a:srgbClr val="FF0000"/>
                </a:solidFill>
              </a:rPr>
              <a:t>Volta</a:t>
            </a:r>
            <a:r>
              <a:rPr lang="en-GB" dirty="0" smtClean="0"/>
              <a:t>: shift/change in tone</a:t>
            </a:r>
            <a:endParaRPr lang="en-GB" dirty="0"/>
          </a:p>
        </p:txBody>
      </p:sp>
      <p:cxnSp>
        <p:nvCxnSpPr>
          <p:cNvPr id="7" name="Straight Arrow Connector 6"/>
          <p:cNvCxnSpPr/>
          <p:nvPr/>
        </p:nvCxnSpPr>
        <p:spPr>
          <a:xfrm flipV="1">
            <a:off x="323528" y="692696"/>
            <a:ext cx="144016" cy="1224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644008" y="1196752"/>
            <a:ext cx="1728192"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292080" y="2763692"/>
            <a:ext cx="3744416" cy="1200329"/>
          </a:xfrm>
          <a:prstGeom prst="rect">
            <a:avLst/>
          </a:prstGeom>
          <a:solidFill>
            <a:srgbClr val="FFFF00"/>
          </a:solidFill>
        </p:spPr>
        <p:txBody>
          <a:bodyPr wrap="square">
            <a:spAutoFit/>
          </a:bodyPr>
          <a:lstStyle/>
          <a:p>
            <a:r>
              <a:rPr lang="en-GB" b="1" dirty="0" smtClean="0">
                <a:solidFill>
                  <a:srgbClr val="FF0000"/>
                </a:solidFill>
              </a:rPr>
              <a:t>Modal verb</a:t>
            </a:r>
            <a:r>
              <a:rPr lang="en-GB" dirty="0" smtClean="0"/>
              <a:t>: she is trying to justify </a:t>
            </a:r>
            <a:r>
              <a:rPr lang="en-GB" dirty="0"/>
              <a:t>the pilot’s actions and understand his plight. The narrator </a:t>
            </a:r>
            <a:r>
              <a:rPr lang="en-GB" dirty="0" smtClean="0"/>
              <a:t>shows </a:t>
            </a:r>
            <a:r>
              <a:rPr lang="en-GB" dirty="0"/>
              <a:t>sympathy towards him and his experience.</a:t>
            </a:r>
            <a:endParaRPr lang="en-GB" dirty="0"/>
          </a:p>
        </p:txBody>
      </p:sp>
      <p:cxnSp>
        <p:nvCxnSpPr>
          <p:cNvPr id="14" name="Straight Arrow Connector 13"/>
          <p:cNvCxnSpPr/>
          <p:nvPr/>
        </p:nvCxnSpPr>
        <p:spPr>
          <a:xfrm>
            <a:off x="2051720" y="2996952"/>
            <a:ext cx="3240360"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39552" y="5264626"/>
            <a:ext cx="3332394" cy="923330"/>
          </a:xfrm>
          <a:prstGeom prst="rect">
            <a:avLst/>
          </a:prstGeom>
          <a:solidFill>
            <a:srgbClr val="FFFF00"/>
          </a:solidFill>
        </p:spPr>
        <p:txBody>
          <a:bodyPr wrap="square">
            <a:spAutoFit/>
          </a:bodyPr>
          <a:lstStyle/>
          <a:p>
            <a:r>
              <a:rPr lang="en-GB" b="1" dirty="0" smtClean="0">
                <a:solidFill>
                  <a:srgbClr val="FF0000"/>
                </a:solidFill>
              </a:rPr>
              <a:t>Simile</a:t>
            </a:r>
            <a:r>
              <a:rPr lang="en-GB" dirty="0" smtClean="0"/>
              <a:t>: bunting is for celebration. This is </a:t>
            </a:r>
            <a:r>
              <a:rPr lang="en-GB" b="1" dirty="0" smtClean="0">
                <a:solidFill>
                  <a:srgbClr val="FF0000"/>
                </a:solidFill>
              </a:rPr>
              <a:t>ironic</a:t>
            </a:r>
            <a:r>
              <a:rPr lang="en-GB" dirty="0" smtClean="0"/>
              <a:t>. Why might this simile be used here?</a:t>
            </a:r>
            <a:endParaRPr lang="en-GB" dirty="0"/>
          </a:p>
        </p:txBody>
      </p:sp>
      <p:cxnSp>
        <p:nvCxnSpPr>
          <p:cNvPr id="17" name="Straight Arrow Connector 16"/>
          <p:cNvCxnSpPr>
            <a:endCxn id="15" idx="0"/>
          </p:cNvCxnSpPr>
          <p:nvPr/>
        </p:nvCxnSpPr>
        <p:spPr>
          <a:xfrm flipH="1">
            <a:off x="2205749" y="3964021"/>
            <a:ext cx="278019" cy="1300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668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276999"/>
          </a:xfrm>
          <a:prstGeom prst="rect">
            <a:avLst/>
          </a:prstGeom>
          <a:solidFill>
            <a:schemeClr val="bg1">
              <a:alpha val="88000"/>
            </a:schemeClr>
          </a:solidFill>
        </p:spPr>
        <p:txBody>
          <a:bodyPr wrap="square" rtlCol="0">
            <a:spAutoFit/>
          </a:bodyPr>
          <a:lstStyle/>
          <a:p>
            <a:pPr marL="285750" indent="-285750">
              <a:buClr>
                <a:srgbClr val="C00000"/>
              </a:buClr>
            </a:pPr>
            <a:r>
              <a:rPr lang="en-GB" sz="1200" b="1" u="sng" dirty="0" smtClean="0">
                <a:solidFill>
                  <a:srgbClr val="C00000"/>
                </a:solidFill>
              </a:rPr>
              <a:t>LO: </a:t>
            </a:r>
            <a:r>
              <a:rPr lang="en-GB" sz="1200" dirty="0" smtClean="0"/>
              <a:t>To analyse Garland’s use of language, form and structure to generate meaning </a:t>
            </a:r>
          </a:p>
        </p:txBody>
      </p:sp>
      <p:sp>
        <p:nvSpPr>
          <p:cNvPr id="4" name="Rectangle 3"/>
          <p:cNvSpPr/>
          <p:nvPr/>
        </p:nvSpPr>
        <p:spPr>
          <a:xfrm>
            <a:off x="0" y="1772816"/>
            <a:ext cx="9144000" cy="2677656"/>
          </a:xfrm>
          <a:prstGeom prst="rect">
            <a:avLst/>
          </a:prstGeom>
          <a:solidFill>
            <a:schemeClr val="bg1">
              <a:alpha val="88000"/>
            </a:schemeClr>
          </a:solidFill>
        </p:spPr>
        <p:txBody>
          <a:bodyPr wrap="square">
            <a:spAutoFit/>
          </a:bodyPr>
          <a:lstStyle/>
          <a:p>
            <a:r>
              <a:rPr lang="en-GB" sz="2800" dirty="0" smtClean="0"/>
              <a:t>and beneath them, arcing in </a:t>
            </a:r>
            <a:r>
              <a:rPr lang="en-GB" sz="2800" dirty="0" smtClean="0">
                <a:solidFill>
                  <a:srgbClr val="00B0F0"/>
                </a:solidFill>
              </a:rPr>
              <a:t>swathes</a:t>
            </a:r>
            <a:r>
              <a:rPr lang="en-GB" sz="2800" dirty="0" smtClean="0"/>
              <a:t/>
            </a:r>
            <a:br>
              <a:rPr lang="en-GB" sz="2800" dirty="0" smtClean="0"/>
            </a:br>
            <a:r>
              <a:rPr lang="en-GB" sz="2800" dirty="0" smtClean="0"/>
              <a:t>like a huge </a:t>
            </a:r>
            <a:r>
              <a:rPr lang="en-GB" sz="2800" u="sng" dirty="0" smtClean="0">
                <a:solidFill>
                  <a:srgbClr val="00B0F0"/>
                </a:solidFill>
              </a:rPr>
              <a:t>flag</a:t>
            </a:r>
            <a:r>
              <a:rPr lang="en-GB" sz="2800" dirty="0" smtClean="0"/>
              <a:t> waved </a:t>
            </a:r>
            <a:r>
              <a:rPr lang="en-GB" sz="2800" dirty="0" smtClean="0">
                <a:solidFill>
                  <a:srgbClr val="00B0F0"/>
                </a:solidFill>
              </a:rPr>
              <a:t>first</a:t>
            </a:r>
            <a:r>
              <a:rPr lang="en-GB" sz="2800" dirty="0" smtClean="0"/>
              <a:t> one way</a:t>
            </a:r>
            <a:br>
              <a:rPr lang="en-GB" sz="2800" dirty="0" smtClean="0"/>
            </a:br>
            <a:r>
              <a:rPr lang="en-GB" sz="2800" dirty="0" smtClean="0"/>
              <a:t>then the other in a </a:t>
            </a:r>
            <a:r>
              <a:rPr lang="en-GB" sz="2800" dirty="0" smtClean="0">
                <a:solidFill>
                  <a:srgbClr val="00B0F0"/>
                </a:solidFill>
              </a:rPr>
              <a:t>figure</a:t>
            </a:r>
            <a:r>
              <a:rPr lang="en-GB" sz="2800" dirty="0" smtClean="0"/>
              <a:t> of eight,</a:t>
            </a:r>
            <a:br>
              <a:rPr lang="en-GB" sz="2800" dirty="0" smtClean="0"/>
            </a:br>
            <a:r>
              <a:rPr lang="en-GB" sz="2800" dirty="0" smtClean="0"/>
              <a:t>the dark </a:t>
            </a:r>
            <a:r>
              <a:rPr lang="en-GB" sz="2800" dirty="0" smtClean="0">
                <a:solidFill>
                  <a:srgbClr val="00B0F0"/>
                </a:solidFill>
              </a:rPr>
              <a:t>shoals</a:t>
            </a:r>
            <a:r>
              <a:rPr lang="en-GB" sz="2800" dirty="0" smtClean="0"/>
              <a:t> of </a:t>
            </a:r>
            <a:r>
              <a:rPr lang="en-GB" sz="2800" dirty="0" smtClean="0">
                <a:solidFill>
                  <a:srgbClr val="00B0F0"/>
                </a:solidFill>
              </a:rPr>
              <a:t>fishes</a:t>
            </a:r>
            <a:r>
              <a:rPr lang="en-GB" sz="2800" dirty="0" smtClean="0"/>
              <a:t/>
            </a:r>
            <a:br>
              <a:rPr lang="en-GB" sz="2800" dirty="0" smtClean="0"/>
            </a:br>
            <a:r>
              <a:rPr lang="en-GB" sz="2800" dirty="0" smtClean="0">
                <a:solidFill>
                  <a:srgbClr val="00B0F0"/>
                </a:solidFill>
              </a:rPr>
              <a:t>flashing</a:t>
            </a:r>
            <a:r>
              <a:rPr lang="en-GB" sz="2800" dirty="0" smtClean="0"/>
              <a:t> </a:t>
            </a:r>
            <a:r>
              <a:rPr lang="en-GB" sz="2800" dirty="0" smtClean="0">
                <a:solidFill>
                  <a:srgbClr val="00B0F0"/>
                </a:solidFill>
              </a:rPr>
              <a:t>silver</a:t>
            </a:r>
            <a:r>
              <a:rPr lang="en-GB" sz="2800" dirty="0" smtClean="0"/>
              <a:t> a</a:t>
            </a:r>
            <a:r>
              <a:rPr lang="en-GB" sz="2800" dirty="0" smtClean="0">
                <a:solidFill>
                  <a:srgbClr val="00B0F0"/>
                </a:solidFill>
              </a:rPr>
              <a:t>s</a:t>
            </a:r>
            <a:r>
              <a:rPr lang="en-GB" sz="2800" dirty="0" smtClean="0"/>
              <a:t> their </a:t>
            </a:r>
            <a:r>
              <a:rPr lang="en-GB" sz="2800" u="sng" dirty="0" smtClean="0"/>
              <a:t>bellie</a:t>
            </a:r>
            <a:r>
              <a:rPr lang="en-GB" sz="2800" u="sng" dirty="0" smtClean="0">
                <a:solidFill>
                  <a:srgbClr val="00B0F0"/>
                </a:solidFill>
              </a:rPr>
              <a:t>s</a:t>
            </a:r>
            <a:r>
              <a:rPr lang="en-GB" sz="2800" dirty="0" smtClean="0"/>
              <a:t/>
            </a:r>
            <a:br>
              <a:rPr lang="en-GB" sz="2800" dirty="0" smtClean="0"/>
            </a:br>
            <a:r>
              <a:rPr lang="en-GB" sz="2800" u="sng" dirty="0" smtClean="0">
                <a:solidFill>
                  <a:srgbClr val="00B0F0"/>
                </a:solidFill>
              </a:rPr>
              <a:t>swivelled</a:t>
            </a:r>
            <a:r>
              <a:rPr lang="en-GB" sz="2800" dirty="0" smtClean="0"/>
              <a:t> towards the </a:t>
            </a:r>
            <a:r>
              <a:rPr lang="en-GB" sz="2800" dirty="0" smtClean="0">
                <a:solidFill>
                  <a:srgbClr val="00B0F0"/>
                </a:solidFill>
              </a:rPr>
              <a:t>sun</a:t>
            </a:r>
            <a:endParaRPr lang="en-GB" sz="2800" dirty="0">
              <a:solidFill>
                <a:srgbClr val="00B0F0"/>
              </a:solidFill>
            </a:endParaRPr>
          </a:p>
        </p:txBody>
      </p:sp>
      <p:sp>
        <p:nvSpPr>
          <p:cNvPr id="5" name="Rectangle 4"/>
          <p:cNvSpPr/>
          <p:nvPr/>
        </p:nvSpPr>
        <p:spPr>
          <a:xfrm>
            <a:off x="4067944" y="476672"/>
            <a:ext cx="4572000" cy="923330"/>
          </a:xfrm>
          <a:prstGeom prst="rect">
            <a:avLst/>
          </a:prstGeom>
          <a:solidFill>
            <a:srgbClr val="FFFF00"/>
          </a:solidFill>
        </p:spPr>
        <p:txBody>
          <a:bodyPr>
            <a:spAutoFit/>
          </a:bodyPr>
          <a:lstStyle/>
          <a:p>
            <a:r>
              <a:rPr lang="en-GB" b="1" dirty="0" smtClean="0">
                <a:solidFill>
                  <a:srgbClr val="FF0000"/>
                </a:solidFill>
              </a:rPr>
              <a:t>Consonance: </a:t>
            </a:r>
            <a:r>
              <a:rPr lang="en-GB" dirty="0" smtClean="0"/>
              <a:t>The </a:t>
            </a:r>
            <a:r>
              <a:rPr lang="en-GB" dirty="0"/>
              <a:t>repetition </a:t>
            </a:r>
            <a:r>
              <a:rPr lang="en-GB" dirty="0" smtClean="0"/>
              <a:t>of </a:t>
            </a:r>
            <a:r>
              <a:rPr lang="en-GB" dirty="0"/>
              <a:t>‘s’ and ‘f’ sounds </a:t>
            </a:r>
            <a:r>
              <a:rPr lang="en-GB" dirty="0" smtClean="0"/>
              <a:t>creates </a:t>
            </a:r>
            <a:r>
              <a:rPr lang="en-GB" dirty="0"/>
              <a:t>pace and could mimic the motion of the aircraft</a:t>
            </a:r>
            <a:r>
              <a:rPr lang="en-GB" dirty="0" smtClean="0"/>
              <a:t>. It also </a:t>
            </a:r>
            <a:r>
              <a:rPr lang="en-GB" smtClean="0"/>
              <a:t>echoes the sea.</a:t>
            </a:r>
            <a:endParaRPr lang="en-GB" dirty="0"/>
          </a:p>
        </p:txBody>
      </p:sp>
      <p:sp>
        <p:nvSpPr>
          <p:cNvPr id="6" name="Rectangle 5"/>
          <p:cNvSpPr/>
          <p:nvPr/>
        </p:nvSpPr>
        <p:spPr>
          <a:xfrm>
            <a:off x="184264" y="5299958"/>
            <a:ext cx="4392488" cy="646331"/>
          </a:xfrm>
          <a:prstGeom prst="rect">
            <a:avLst/>
          </a:prstGeom>
          <a:solidFill>
            <a:srgbClr val="FFFF00"/>
          </a:solidFill>
        </p:spPr>
        <p:txBody>
          <a:bodyPr wrap="square">
            <a:spAutoFit/>
          </a:bodyPr>
          <a:lstStyle/>
          <a:p>
            <a:r>
              <a:rPr lang="en-GB" b="1" dirty="0" smtClean="0">
                <a:solidFill>
                  <a:srgbClr val="FF0000"/>
                </a:solidFill>
              </a:rPr>
              <a:t>Past tense verb: </a:t>
            </a:r>
            <a:r>
              <a:rPr lang="en-GB" dirty="0"/>
              <a:t>recalls the fatal spiral pilots used to hit their targets. </a:t>
            </a:r>
          </a:p>
        </p:txBody>
      </p:sp>
      <p:cxnSp>
        <p:nvCxnSpPr>
          <p:cNvPr id="8" name="Straight Arrow Connector 7"/>
          <p:cNvCxnSpPr/>
          <p:nvPr/>
        </p:nvCxnSpPr>
        <p:spPr>
          <a:xfrm>
            <a:off x="827584" y="4391238"/>
            <a:ext cx="360040"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156176" y="2369914"/>
            <a:ext cx="2880320" cy="923330"/>
          </a:xfrm>
          <a:prstGeom prst="rect">
            <a:avLst/>
          </a:prstGeom>
          <a:solidFill>
            <a:srgbClr val="FFFF00"/>
          </a:solidFill>
        </p:spPr>
        <p:txBody>
          <a:bodyPr wrap="square">
            <a:spAutoFit/>
          </a:bodyPr>
          <a:lstStyle/>
          <a:p>
            <a:r>
              <a:rPr lang="en-GB" dirty="0" smtClean="0"/>
              <a:t>‘Flag’ </a:t>
            </a:r>
            <a:r>
              <a:rPr lang="en-GB" b="1" dirty="0" smtClean="0">
                <a:solidFill>
                  <a:srgbClr val="FF0000"/>
                </a:solidFill>
              </a:rPr>
              <a:t>extends the metaphor </a:t>
            </a:r>
            <a:r>
              <a:rPr lang="en-GB" dirty="0" smtClean="0"/>
              <a:t>begun by ‘bunting’. Is this celebration or </a:t>
            </a:r>
            <a:r>
              <a:rPr lang="en-GB" i="1" dirty="0" smtClean="0"/>
              <a:t>surrender</a:t>
            </a:r>
            <a:r>
              <a:rPr lang="en-GB" dirty="0" smtClean="0"/>
              <a:t>?</a:t>
            </a:r>
            <a:endParaRPr lang="en-GB" dirty="0"/>
          </a:p>
        </p:txBody>
      </p:sp>
      <p:sp>
        <p:nvSpPr>
          <p:cNvPr id="11" name="Rectangle 10"/>
          <p:cNvSpPr/>
          <p:nvPr/>
        </p:nvSpPr>
        <p:spPr>
          <a:xfrm>
            <a:off x="5220072" y="3789040"/>
            <a:ext cx="3384376" cy="1477328"/>
          </a:xfrm>
          <a:prstGeom prst="rect">
            <a:avLst/>
          </a:prstGeom>
          <a:solidFill>
            <a:srgbClr val="FFFF00"/>
          </a:solidFill>
        </p:spPr>
        <p:txBody>
          <a:bodyPr wrap="square">
            <a:spAutoFit/>
          </a:bodyPr>
          <a:lstStyle/>
          <a:p>
            <a:r>
              <a:rPr lang="en-GB" b="1" dirty="0" smtClean="0">
                <a:solidFill>
                  <a:srgbClr val="FF0000"/>
                </a:solidFill>
              </a:rPr>
              <a:t>Extends metaphor </a:t>
            </a:r>
            <a:r>
              <a:rPr lang="en-GB" dirty="0" smtClean="0"/>
              <a:t>of the ‘flag’: the fish show their bellies to the sun (seppuku). Shame of surrender – die first. </a:t>
            </a:r>
            <a:r>
              <a:rPr lang="en-GB" b="1" dirty="0" smtClean="0">
                <a:solidFill>
                  <a:srgbClr val="FF0000"/>
                </a:solidFill>
              </a:rPr>
              <a:t>Sibilance</a:t>
            </a:r>
            <a:r>
              <a:rPr lang="en-GB" dirty="0" smtClean="0"/>
              <a:t> reinforces this.</a:t>
            </a:r>
            <a:endParaRPr lang="en-GB" dirty="0"/>
          </a:p>
        </p:txBody>
      </p:sp>
      <p:sp>
        <p:nvSpPr>
          <p:cNvPr id="12" name="Rectangle 11"/>
          <p:cNvSpPr/>
          <p:nvPr/>
        </p:nvSpPr>
        <p:spPr>
          <a:xfrm>
            <a:off x="6012160" y="5485165"/>
            <a:ext cx="2880320" cy="1200329"/>
          </a:xfrm>
          <a:prstGeom prst="rect">
            <a:avLst/>
          </a:prstGeom>
          <a:solidFill>
            <a:srgbClr val="FFFF00"/>
          </a:solidFill>
        </p:spPr>
        <p:txBody>
          <a:bodyPr wrap="square">
            <a:spAutoFit/>
          </a:bodyPr>
          <a:lstStyle/>
          <a:p>
            <a:r>
              <a:rPr lang="en-GB" b="1" dirty="0" smtClean="0"/>
              <a:t>Images of celebration, surrender and death are mixed into the beauty of nature which surround him.</a:t>
            </a:r>
            <a:endParaRPr lang="en-GB" b="1" dirty="0"/>
          </a:p>
        </p:txBody>
      </p:sp>
      <p:cxnSp>
        <p:nvCxnSpPr>
          <p:cNvPr id="14" name="Straight Arrow Connector 13"/>
          <p:cNvCxnSpPr/>
          <p:nvPr/>
        </p:nvCxnSpPr>
        <p:spPr>
          <a:xfrm>
            <a:off x="4283968" y="3789040"/>
            <a:ext cx="936104" cy="387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904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276999"/>
          </a:xfrm>
          <a:prstGeom prst="rect">
            <a:avLst/>
          </a:prstGeom>
          <a:solidFill>
            <a:schemeClr val="bg1">
              <a:alpha val="88000"/>
            </a:schemeClr>
          </a:solidFill>
        </p:spPr>
        <p:txBody>
          <a:bodyPr wrap="square" rtlCol="0">
            <a:spAutoFit/>
          </a:bodyPr>
          <a:lstStyle/>
          <a:p>
            <a:pPr marL="285750" indent="-285750">
              <a:buClr>
                <a:srgbClr val="C00000"/>
              </a:buClr>
            </a:pPr>
            <a:r>
              <a:rPr lang="en-GB" sz="1200" b="1" u="sng" dirty="0" smtClean="0">
                <a:solidFill>
                  <a:srgbClr val="C00000"/>
                </a:solidFill>
              </a:rPr>
              <a:t>LO: </a:t>
            </a:r>
            <a:r>
              <a:rPr lang="en-GB" sz="1200" dirty="0" smtClean="0"/>
              <a:t>To analyse Garland’s use of language, form and structure to generate meaning </a:t>
            </a:r>
          </a:p>
        </p:txBody>
      </p:sp>
      <p:sp>
        <p:nvSpPr>
          <p:cNvPr id="4" name="Rectangle 3"/>
          <p:cNvSpPr/>
          <p:nvPr/>
        </p:nvSpPr>
        <p:spPr>
          <a:xfrm>
            <a:off x="0" y="1772816"/>
            <a:ext cx="9144000" cy="2677656"/>
          </a:xfrm>
          <a:prstGeom prst="rect">
            <a:avLst/>
          </a:prstGeom>
          <a:solidFill>
            <a:schemeClr val="bg1">
              <a:alpha val="88000"/>
            </a:schemeClr>
          </a:solidFill>
        </p:spPr>
        <p:txBody>
          <a:bodyPr wrap="square">
            <a:spAutoFit/>
          </a:bodyPr>
          <a:lstStyle/>
          <a:p>
            <a:r>
              <a:rPr lang="en-GB" sz="2800" dirty="0" smtClean="0"/>
              <a:t>and </a:t>
            </a:r>
            <a:r>
              <a:rPr lang="en-GB" sz="2800" u="sng" dirty="0" smtClean="0"/>
              <a:t>remembered</a:t>
            </a:r>
            <a:r>
              <a:rPr lang="en-GB" sz="2800" dirty="0" smtClean="0"/>
              <a:t> how he</a:t>
            </a:r>
            <a:br>
              <a:rPr lang="en-GB" sz="2800" dirty="0" smtClean="0"/>
            </a:br>
            <a:r>
              <a:rPr lang="en-GB" sz="2800" dirty="0" smtClean="0"/>
              <a:t>and his brothers waiting on the shore</a:t>
            </a:r>
            <a:br>
              <a:rPr lang="en-GB" sz="2800" dirty="0" smtClean="0"/>
            </a:br>
            <a:r>
              <a:rPr lang="en-GB" sz="2800" dirty="0" smtClean="0"/>
              <a:t>built </a:t>
            </a:r>
            <a:r>
              <a:rPr lang="en-GB" sz="2800" b="1" dirty="0" smtClean="0"/>
              <a:t>cairns</a:t>
            </a:r>
            <a:r>
              <a:rPr lang="en-GB" sz="2800" dirty="0" smtClean="0"/>
              <a:t> of pearl-grey pebbles</a:t>
            </a:r>
            <a:br>
              <a:rPr lang="en-GB" sz="2800" dirty="0" smtClean="0"/>
            </a:br>
            <a:r>
              <a:rPr lang="en-GB" sz="2800" dirty="0" smtClean="0"/>
              <a:t>to see whose withstood longest</a:t>
            </a:r>
            <a:br>
              <a:rPr lang="en-GB" sz="2800" dirty="0" smtClean="0"/>
            </a:br>
            <a:r>
              <a:rPr lang="en-GB" sz="2800" dirty="0" smtClean="0"/>
              <a:t>the </a:t>
            </a:r>
            <a:r>
              <a:rPr lang="en-GB" sz="2800" u="sng" dirty="0" smtClean="0"/>
              <a:t>turbulent</a:t>
            </a:r>
            <a:r>
              <a:rPr lang="en-GB" sz="2800" dirty="0" smtClean="0"/>
              <a:t> inrush of breakers</a:t>
            </a:r>
            <a:br>
              <a:rPr lang="en-GB" sz="2800" dirty="0" smtClean="0"/>
            </a:br>
            <a:r>
              <a:rPr lang="en-GB" sz="2800" dirty="0" smtClean="0"/>
              <a:t>bringing their father’s boat </a:t>
            </a:r>
            <a:r>
              <a:rPr lang="en-GB" sz="2800" u="sng" dirty="0" smtClean="0"/>
              <a:t>safe</a:t>
            </a:r>
            <a:endParaRPr lang="en-GB" sz="2800" u="sng" dirty="0"/>
          </a:p>
        </p:txBody>
      </p:sp>
      <p:sp>
        <p:nvSpPr>
          <p:cNvPr id="5" name="Rectangle 4"/>
          <p:cNvSpPr/>
          <p:nvPr/>
        </p:nvSpPr>
        <p:spPr>
          <a:xfrm>
            <a:off x="179512" y="548680"/>
            <a:ext cx="4176464" cy="646331"/>
          </a:xfrm>
          <a:prstGeom prst="rect">
            <a:avLst/>
          </a:prstGeom>
          <a:solidFill>
            <a:srgbClr val="FFFF00"/>
          </a:solidFill>
        </p:spPr>
        <p:txBody>
          <a:bodyPr wrap="square">
            <a:spAutoFit/>
          </a:bodyPr>
          <a:lstStyle/>
          <a:p>
            <a:r>
              <a:rPr lang="en-GB" dirty="0" smtClean="0"/>
              <a:t>It is his </a:t>
            </a:r>
            <a:r>
              <a:rPr lang="en-GB" b="1" dirty="0" smtClean="0"/>
              <a:t>memory</a:t>
            </a:r>
            <a:r>
              <a:rPr lang="en-GB" dirty="0" smtClean="0"/>
              <a:t> which causes him to stop. Why is this important?</a:t>
            </a:r>
            <a:endParaRPr lang="en-GB" dirty="0"/>
          </a:p>
        </p:txBody>
      </p:sp>
      <p:cxnSp>
        <p:nvCxnSpPr>
          <p:cNvPr id="7" name="Straight Arrow Connector 6"/>
          <p:cNvCxnSpPr/>
          <p:nvPr/>
        </p:nvCxnSpPr>
        <p:spPr>
          <a:xfrm flipH="1" flipV="1">
            <a:off x="1619672" y="1124744"/>
            <a:ext cx="360040"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283968" y="1478357"/>
            <a:ext cx="4572000" cy="646331"/>
          </a:xfrm>
          <a:prstGeom prst="rect">
            <a:avLst/>
          </a:prstGeom>
          <a:solidFill>
            <a:srgbClr val="FFFF00"/>
          </a:solidFill>
        </p:spPr>
        <p:txBody>
          <a:bodyPr>
            <a:spAutoFit/>
          </a:bodyPr>
          <a:lstStyle/>
          <a:p>
            <a:r>
              <a:rPr lang="en-GB" dirty="0"/>
              <a:t>A mound of rough stone built as a memorial or landmark. </a:t>
            </a:r>
            <a:r>
              <a:rPr lang="en-GB" dirty="0" smtClean="0"/>
              <a:t>Why is this </a:t>
            </a:r>
            <a:r>
              <a:rPr lang="en-GB" b="1" dirty="0" smtClean="0"/>
              <a:t>ironic</a:t>
            </a:r>
            <a:r>
              <a:rPr lang="en-GB" dirty="0" smtClean="0"/>
              <a:t>?</a:t>
            </a:r>
            <a:endParaRPr lang="en-GB" dirty="0"/>
          </a:p>
        </p:txBody>
      </p:sp>
      <p:cxnSp>
        <p:nvCxnSpPr>
          <p:cNvPr id="10" name="Straight Arrow Connector 9"/>
          <p:cNvCxnSpPr/>
          <p:nvPr/>
        </p:nvCxnSpPr>
        <p:spPr>
          <a:xfrm flipV="1">
            <a:off x="1691680" y="2060848"/>
            <a:ext cx="2520280"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004048" y="3822309"/>
            <a:ext cx="3851920" cy="1200329"/>
          </a:xfrm>
          <a:prstGeom prst="rect">
            <a:avLst/>
          </a:prstGeom>
          <a:solidFill>
            <a:srgbClr val="FFFF00"/>
          </a:solidFill>
        </p:spPr>
        <p:txBody>
          <a:bodyPr wrap="square">
            <a:spAutoFit/>
          </a:bodyPr>
          <a:lstStyle/>
          <a:p>
            <a:r>
              <a:rPr lang="en-GB" dirty="0" smtClean="0"/>
              <a:t>Contrast ‘turbulent’ with ‘safe’ – he and his brother worked to bring the boat to safety. This is not possible for the pilot on his current mission.</a:t>
            </a:r>
            <a:endParaRPr lang="en-GB" dirty="0"/>
          </a:p>
        </p:txBody>
      </p:sp>
      <p:sp>
        <p:nvSpPr>
          <p:cNvPr id="12" name="Rectangle 11"/>
          <p:cNvSpPr/>
          <p:nvPr/>
        </p:nvSpPr>
        <p:spPr>
          <a:xfrm>
            <a:off x="341784" y="5022638"/>
            <a:ext cx="3851920" cy="1477328"/>
          </a:xfrm>
          <a:prstGeom prst="rect">
            <a:avLst/>
          </a:prstGeom>
          <a:solidFill>
            <a:srgbClr val="FFFF00"/>
          </a:solidFill>
        </p:spPr>
        <p:txBody>
          <a:bodyPr wrap="square">
            <a:spAutoFit/>
          </a:bodyPr>
          <a:lstStyle/>
          <a:p>
            <a:r>
              <a:rPr lang="en-GB" dirty="0"/>
              <a:t>Notice the </a:t>
            </a:r>
            <a:r>
              <a:rPr lang="en-GB" b="1" dirty="0"/>
              <a:t>lack of punctuation</a:t>
            </a:r>
            <a:r>
              <a:rPr lang="en-GB" dirty="0"/>
              <a:t>. Does this </a:t>
            </a:r>
            <a:r>
              <a:rPr lang="en-GB" b="1" dirty="0" smtClean="0">
                <a:solidFill>
                  <a:srgbClr val="FF0000"/>
                </a:solidFill>
              </a:rPr>
              <a:t>enjambment</a:t>
            </a:r>
            <a:r>
              <a:rPr lang="en-GB" b="1" dirty="0" smtClean="0"/>
              <a:t> </a:t>
            </a:r>
            <a:r>
              <a:rPr lang="en-GB" dirty="0" smtClean="0"/>
              <a:t>suggest </a:t>
            </a:r>
            <a:r>
              <a:rPr lang="en-GB" dirty="0"/>
              <a:t>the pilots decision was not a conscious </a:t>
            </a:r>
            <a:r>
              <a:rPr lang="en-GB" dirty="0" smtClean="0"/>
              <a:t>one? That his childhood </a:t>
            </a:r>
            <a:r>
              <a:rPr lang="en-GB" dirty="0"/>
              <a:t>memories </a:t>
            </a:r>
            <a:r>
              <a:rPr lang="en-GB" dirty="0" smtClean="0"/>
              <a:t>get the </a:t>
            </a:r>
            <a:r>
              <a:rPr lang="en-GB" dirty="0"/>
              <a:t>better of him?</a:t>
            </a:r>
            <a:endParaRPr lang="en-GB" dirty="0"/>
          </a:p>
        </p:txBody>
      </p:sp>
    </p:spTree>
    <p:extLst>
      <p:ext uri="{BB962C8B-B14F-4D97-AF65-F5344CB8AC3E}">
        <p14:creationId xmlns:p14="http://schemas.microsoft.com/office/powerpoint/2010/main" val="2499042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276999"/>
          </a:xfrm>
          <a:prstGeom prst="rect">
            <a:avLst/>
          </a:prstGeom>
          <a:solidFill>
            <a:schemeClr val="bg1">
              <a:alpha val="88000"/>
            </a:schemeClr>
          </a:solidFill>
        </p:spPr>
        <p:txBody>
          <a:bodyPr wrap="square" rtlCol="0">
            <a:spAutoFit/>
          </a:bodyPr>
          <a:lstStyle/>
          <a:p>
            <a:pPr marL="285750" indent="-285750">
              <a:buClr>
                <a:srgbClr val="C00000"/>
              </a:buClr>
            </a:pPr>
            <a:r>
              <a:rPr lang="en-GB" sz="1200" b="1" u="sng" dirty="0" smtClean="0">
                <a:solidFill>
                  <a:srgbClr val="C00000"/>
                </a:solidFill>
              </a:rPr>
              <a:t>LO: </a:t>
            </a:r>
            <a:r>
              <a:rPr lang="en-GB" sz="1200" dirty="0" smtClean="0"/>
              <a:t>To analyse Garland’s use of language, form and structure to generate meaning </a:t>
            </a:r>
          </a:p>
        </p:txBody>
      </p:sp>
      <p:sp>
        <p:nvSpPr>
          <p:cNvPr id="4" name="Rectangle 3"/>
          <p:cNvSpPr/>
          <p:nvPr/>
        </p:nvSpPr>
        <p:spPr>
          <a:xfrm>
            <a:off x="0" y="1772816"/>
            <a:ext cx="9144000" cy="2677656"/>
          </a:xfrm>
          <a:prstGeom prst="rect">
            <a:avLst/>
          </a:prstGeom>
          <a:solidFill>
            <a:schemeClr val="bg1">
              <a:alpha val="88000"/>
            </a:schemeClr>
          </a:solidFill>
        </p:spPr>
        <p:txBody>
          <a:bodyPr wrap="square">
            <a:spAutoFit/>
          </a:bodyPr>
          <a:lstStyle/>
          <a:p>
            <a:r>
              <a:rPr lang="en-GB" sz="2800" dirty="0" smtClean="0"/>
              <a:t>– </a:t>
            </a:r>
            <a:r>
              <a:rPr lang="en-GB" sz="2800" i="1" dirty="0" smtClean="0"/>
              <a:t>yes, grandfather’s boat</a:t>
            </a:r>
            <a:r>
              <a:rPr lang="en-GB" sz="2800" dirty="0" smtClean="0"/>
              <a:t> – </a:t>
            </a:r>
            <a:r>
              <a:rPr lang="en-GB" sz="2800" u="sng" dirty="0" smtClean="0">
                <a:solidFill>
                  <a:srgbClr val="00B0F0"/>
                </a:solidFill>
              </a:rPr>
              <a:t>s</a:t>
            </a:r>
            <a:r>
              <a:rPr lang="en-GB" sz="2800" u="sng" dirty="0" smtClean="0"/>
              <a:t>afe</a:t>
            </a:r>
            <a:r>
              <a:rPr lang="en-GB" sz="2800" dirty="0" smtClean="0"/>
              <a:t/>
            </a:r>
            <a:br>
              <a:rPr lang="en-GB" sz="2800" dirty="0" smtClean="0"/>
            </a:br>
            <a:r>
              <a:rPr lang="en-GB" sz="2800" dirty="0" smtClean="0"/>
              <a:t>to the </a:t>
            </a:r>
            <a:r>
              <a:rPr lang="en-GB" sz="2800" dirty="0" smtClean="0">
                <a:solidFill>
                  <a:srgbClr val="00B0F0"/>
                </a:solidFill>
              </a:rPr>
              <a:t>s</a:t>
            </a:r>
            <a:r>
              <a:rPr lang="en-GB" sz="2800" dirty="0" smtClean="0"/>
              <a:t>hore, </a:t>
            </a:r>
            <a:r>
              <a:rPr lang="en-GB" sz="2800" dirty="0" smtClean="0">
                <a:solidFill>
                  <a:srgbClr val="00B0F0"/>
                </a:solidFill>
              </a:rPr>
              <a:t>s</a:t>
            </a:r>
            <a:r>
              <a:rPr lang="en-GB" sz="2800" dirty="0" smtClean="0"/>
              <a:t>alt-</a:t>
            </a:r>
            <a:r>
              <a:rPr lang="en-GB" sz="2800" dirty="0" smtClean="0">
                <a:solidFill>
                  <a:srgbClr val="00B0F0"/>
                </a:solidFill>
              </a:rPr>
              <a:t>s</a:t>
            </a:r>
            <a:r>
              <a:rPr lang="en-GB" sz="2800" dirty="0" smtClean="0"/>
              <a:t>odden, awa</a:t>
            </a:r>
            <a:r>
              <a:rPr lang="en-GB" sz="2800" dirty="0" smtClean="0">
                <a:solidFill>
                  <a:srgbClr val="00B0F0"/>
                </a:solidFill>
              </a:rPr>
              <a:t>s</a:t>
            </a:r>
            <a:r>
              <a:rPr lang="en-GB" sz="2800" dirty="0" smtClean="0"/>
              <a:t>h</a:t>
            </a:r>
            <a:br>
              <a:rPr lang="en-GB" sz="2800" dirty="0" smtClean="0"/>
            </a:br>
            <a:r>
              <a:rPr lang="en-GB" sz="2800" dirty="0" smtClean="0"/>
              <a:t>with </a:t>
            </a:r>
            <a:r>
              <a:rPr lang="en-GB" sz="2800" u="sng" dirty="0" smtClean="0"/>
              <a:t>cloud-marked</a:t>
            </a:r>
            <a:r>
              <a:rPr lang="en-GB" sz="2800" dirty="0" smtClean="0"/>
              <a:t> mackerel,</a:t>
            </a:r>
            <a:br>
              <a:rPr lang="en-GB" sz="2800" dirty="0" smtClean="0"/>
            </a:br>
            <a:r>
              <a:rPr lang="en-GB" sz="2800" u="sng" dirty="0" smtClean="0"/>
              <a:t>black</a:t>
            </a:r>
            <a:r>
              <a:rPr lang="en-GB" sz="2800" dirty="0" smtClean="0"/>
              <a:t> crabs, </a:t>
            </a:r>
            <a:r>
              <a:rPr lang="en-GB" sz="2800" u="sng" dirty="0" smtClean="0"/>
              <a:t>feathery</a:t>
            </a:r>
            <a:r>
              <a:rPr lang="en-GB" sz="2800" dirty="0" smtClean="0"/>
              <a:t> prawns,</a:t>
            </a:r>
            <a:br>
              <a:rPr lang="en-GB" sz="2800" dirty="0" smtClean="0"/>
            </a:br>
            <a:r>
              <a:rPr lang="en-GB" sz="2800" dirty="0" smtClean="0"/>
              <a:t>the </a:t>
            </a:r>
            <a:r>
              <a:rPr lang="en-GB" sz="2800" u="sng" dirty="0" smtClean="0"/>
              <a:t>loose silver</a:t>
            </a:r>
            <a:r>
              <a:rPr lang="en-GB" sz="2800" dirty="0" smtClean="0"/>
              <a:t> of whitebait and once</a:t>
            </a:r>
            <a:br>
              <a:rPr lang="en-GB" sz="2800" dirty="0" smtClean="0"/>
            </a:br>
            <a:r>
              <a:rPr lang="en-GB" sz="2800" dirty="0" smtClean="0"/>
              <a:t>a tuna, the </a:t>
            </a:r>
            <a:r>
              <a:rPr lang="en-GB" sz="2800" u="sng" dirty="0" smtClean="0"/>
              <a:t>dark prince</a:t>
            </a:r>
            <a:r>
              <a:rPr lang="en-GB" sz="2800" dirty="0" smtClean="0"/>
              <a:t>, </a:t>
            </a:r>
            <a:r>
              <a:rPr lang="en-GB" sz="2800" u="sng" dirty="0" smtClean="0"/>
              <a:t>muscular</a:t>
            </a:r>
            <a:r>
              <a:rPr lang="en-GB" sz="2800" dirty="0" smtClean="0"/>
              <a:t>, </a:t>
            </a:r>
            <a:r>
              <a:rPr lang="en-GB" sz="2800" u="sng" dirty="0" smtClean="0"/>
              <a:t>dangerous</a:t>
            </a:r>
            <a:r>
              <a:rPr lang="en-GB" sz="2800" dirty="0" smtClean="0"/>
              <a:t>.</a:t>
            </a:r>
            <a:endParaRPr lang="en-GB" sz="2800" dirty="0"/>
          </a:p>
        </p:txBody>
      </p:sp>
      <p:sp>
        <p:nvSpPr>
          <p:cNvPr id="5" name="Rectangle 4"/>
          <p:cNvSpPr/>
          <p:nvPr/>
        </p:nvSpPr>
        <p:spPr>
          <a:xfrm>
            <a:off x="179512" y="548680"/>
            <a:ext cx="3384376" cy="646331"/>
          </a:xfrm>
          <a:prstGeom prst="rect">
            <a:avLst/>
          </a:prstGeom>
          <a:solidFill>
            <a:srgbClr val="FFFF00"/>
          </a:solidFill>
        </p:spPr>
        <p:txBody>
          <a:bodyPr wrap="square">
            <a:spAutoFit/>
          </a:bodyPr>
          <a:lstStyle/>
          <a:p>
            <a:r>
              <a:rPr lang="en-GB" b="1" dirty="0" smtClean="0"/>
              <a:t>Italics: </a:t>
            </a:r>
            <a:r>
              <a:rPr lang="en-GB" dirty="0" smtClean="0"/>
              <a:t>spoken words (‘recounting it later to her children’</a:t>
            </a:r>
            <a:endParaRPr lang="en-GB" dirty="0"/>
          </a:p>
        </p:txBody>
      </p:sp>
      <p:cxnSp>
        <p:nvCxnSpPr>
          <p:cNvPr id="7" name="Straight Arrow Connector 6"/>
          <p:cNvCxnSpPr/>
          <p:nvPr/>
        </p:nvCxnSpPr>
        <p:spPr>
          <a:xfrm flipV="1">
            <a:off x="2267744" y="1124744"/>
            <a:ext cx="288032"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55976" y="620688"/>
            <a:ext cx="2808312" cy="369332"/>
          </a:xfrm>
          <a:prstGeom prst="rect">
            <a:avLst/>
          </a:prstGeom>
          <a:solidFill>
            <a:srgbClr val="FFFF00"/>
          </a:solidFill>
        </p:spPr>
        <p:txBody>
          <a:bodyPr wrap="square">
            <a:spAutoFit/>
          </a:bodyPr>
          <a:lstStyle/>
          <a:p>
            <a:r>
              <a:rPr lang="en-GB" b="1" dirty="0" smtClean="0">
                <a:solidFill>
                  <a:srgbClr val="FF0000"/>
                </a:solidFill>
              </a:rPr>
              <a:t>Repetition</a:t>
            </a:r>
            <a:r>
              <a:rPr lang="en-GB" b="1" dirty="0" smtClean="0"/>
              <a:t> </a:t>
            </a:r>
            <a:r>
              <a:rPr lang="en-GB" dirty="0" smtClean="0"/>
              <a:t>of this key word.</a:t>
            </a:r>
            <a:endParaRPr lang="en-GB" dirty="0"/>
          </a:p>
        </p:txBody>
      </p:sp>
      <p:cxnSp>
        <p:nvCxnSpPr>
          <p:cNvPr id="10" name="Straight Arrow Connector 9"/>
          <p:cNvCxnSpPr/>
          <p:nvPr/>
        </p:nvCxnSpPr>
        <p:spPr>
          <a:xfrm flipV="1">
            <a:off x="4499992" y="980728"/>
            <a:ext cx="720080" cy="936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076056" y="1660158"/>
            <a:ext cx="2808312" cy="923330"/>
          </a:xfrm>
          <a:prstGeom prst="rect">
            <a:avLst/>
          </a:prstGeom>
          <a:solidFill>
            <a:srgbClr val="FFFF00"/>
          </a:solidFill>
        </p:spPr>
        <p:txBody>
          <a:bodyPr wrap="square">
            <a:spAutoFit/>
          </a:bodyPr>
          <a:lstStyle/>
          <a:p>
            <a:r>
              <a:rPr lang="en-GB" b="1" dirty="0" smtClean="0">
                <a:solidFill>
                  <a:srgbClr val="FF0000"/>
                </a:solidFill>
              </a:rPr>
              <a:t>Sibilance:</a:t>
            </a:r>
            <a:r>
              <a:rPr lang="en-GB" b="1" dirty="0" smtClean="0"/>
              <a:t> </a:t>
            </a:r>
            <a:r>
              <a:rPr lang="en-GB" dirty="0" smtClean="0"/>
              <a:t>echoes sea; gives impression of reading like a nursery rhyme – why?</a:t>
            </a:r>
            <a:endParaRPr lang="en-GB" dirty="0"/>
          </a:p>
        </p:txBody>
      </p:sp>
      <p:sp>
        <p:nvSpPr>
          <p:cNvPr id="12" name="Rectangle 11"/>
          <p:cNvSpPr/>
          <p:nvPr/>
        </p:nvSpPr>
        <p:spPr>
          <a:xfrm>
            <a:off x="179512" y="5346124"/>
            <a:ext cx="2808312" cy="1200329"/>
          </a:xfrm>
          <a:prstGeom prst="rect">
            <a:avLst/>
          </a:prstGeom>
          <a:solidFill>
            <a:srgbClr val="FFFF00"/>
          </a:solidFill>
        </p:spPr>
        <p:txBody>
          <a:bodyPr wrap="square">
            <a:spAutoFit/>
          </a:bodyPr>
          <a:lstStyle/>
          <a:p>
            <a:r>
              <a:rPr lang="en-GB" dirty="0"/>
              <a:t>Notice the care taken to describe the fish: what profession might the pilot have had in peacetime?</a:t>
            </a:r>
            <a:endParaRPr lang="en-GB" dirty="0"/>
          </a:p>
        </p:txBody>
      </p:sp>
      <p:cxnSp>
        <p:nvCxnSpPr>
          <p:cNvPr id="14" name="Straight Arrow Connector 13"/>
          <p:cNvCxnSpPr/>
          <p:nvPr/>
        </p:nvCxnSpPr>
        <p:spPr>
          <a:xfrm flipV="1">
            <a:off x="6480212" y="3717032"/>
            <a:ext cx="324036" cy="3274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76256" y="3375018"/>
            <a:ext cx="2088232" cy="1477328"/>
          </a:xfrm>
          <a:prstGeom prst="rect">
            <a:avLst/>
          </a:prstGeom>
          <a:solidFill>
            <a:srgbClr val="FFFF00"/>
          </a:solidFill>
        </p:spPr>
        <p:txBody>
          <a:bodyPr wrap="square">
            <a:spAutoFit/>
          </a:bodyPr>
          <a:lstStyle/>
          <a:p>
            <a:r>
              <a:rPr lang="en-GB" dirty="0" smtClean="0"/>
              <a:t>Alone. Removed from the rest of the group. How does this relate to the pilot? </a:t>
            </a:r>
            <a:endParaRPr lang="en-GB" dirty="0"/>
          </a:p>
        </p:txBody>
      </p:sp>
      <p:sp>
        <p:nvSpPr>
          <p:cNvPr id="17" name="Rectangle 16"/>
          <p:cNvSpPr/>
          <p:nvPr/>
        </p:nvSpPr>
        <p:spPr>
          <a:xfrm>
            <a:off x="3167844" y="5346123"/>
            <a:ext cx="3060340" cy="1200329"/>
          </a:xfrm>
          <a:prstGeom prst="rect">
            <a:avLst/>
          </a:prstGeom>
          <a:solidFill>
            <a:srgbClr val="FFFF00"/>
          </a:solidFill>
        </p:spPr>
        <p:txBody>
          <a:bodyPr wrap="square">
            <a:spAutoFit/>
          </a:bodyPr>
          <a:lstStyle/>
          <a:p>
            <a:r>
              <a:rPr lang="en-GB" dirty="0" smtClean="0"/>
              <a:t>The images of the fish the pilot sees and the fish in his memory are linked in his mind – one triggers the other.</a:t>
            </a:r>
            <a:endParaRPr lang="en-GB" dirty="0"/>
          </a:p>
        </p:txBody>
      </p:sp>
    </p:spTree>
    <p:extLst>
      <p:ext uri="{BB962C8B-B14F-4D97-AF65-F5344CB8AC3E}">
        <p14:creationId xmlns:p14="http://schemas.microsoft.com/office/powerpoint/2010/main" val="431269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276999"/>
          </a:xfrm>
          <a:prstGeom prst="rect">
            <a:avLst/>
          </a:prstGeom>
          <a:solidFill>
            <a:schemeClr val="bg1">
              <a:alpha val="88000"/>
            </a:schemeClr>
          </a:solidFill>
        </p:spPr>
        <p:txBody>
          <a:bodyPr wrap="square" rtlCol="0">
            <a:spAutoFit/>
          </a:bodyPr>
          <a:lstStyle/>
          <a:p>
            <a:pPr marL="285750" indent="-285750">
              <a:buClr>
                <a:srgbClr val="C00000"/>
              </a:buClr>
            </a:pPr>
            <a:r>
              <a:rPr lang="en-GB" sz="1200" b="1" u="sng" dirty="0" smtClean="0">
                <a:solidFill>
                  <a:srgbClr val="C00000"/>
                </a:solidFill>
              </a:rPr>
              <a:t>LO: </a:t>
            </a:r>
            <a:r>
              <a:rPr lang="en-GB" sz="1200" dirty="0" smtClean="0"/>
              <a:t>To analyse Garland’s use of language, form and structure to generate meaning </a:t>
            </a:r>
          </a:p>
        </p:txBody>
      </p:sp>
      <p:sp>
        <p:nvSpPr>
          <p:cNvPr id="4" name="Rectangle 3"/>
          <p:cNvSpPr/>
          <p:nvPr/>
        </p:nvSpPr>
        <p:spPr>
          <a:xfrm>
            <a:off x="0" y="1772816"/>
            <a:ext cx="9144000" cy="2677656"/>
          </a:xfrm>
          <a:prstGeom prst="rect">
            <a:avLst/>
          </a:prstGeom>
          <a:solidFill>
            <a:schemeClr val="bg1">
              <a:alpha val="88000"/>
            </a:schemeClr>
          </a:solidFill>
        </p:spPr>
        <p:txBody>
          <a:bodyPr wrap="square">
            <a:spAutoFit/>
          </a:bodyPr>
          <a:lstStyle/>
          <a:p>
            <a:r>
              <a:rPr lang="en-GB" sz="2800" i="1" dirty="0" smtClean="0"/>
              <a:t>And though he came back</a:t>
            </a:r>
            <a:br>
              <a:rPr lang="en-GB" sz="2800" i="1" dirty="0" smtClean="0"/>
            </a:br>
            <a:r>
              <a:rPr lang="en-GB" sz="2800" i="1" dirty="0" smtClean="0"/>
              <a:t>my mother never spoke again</a:t>
            </a:r>
            <a:br>
              <a:rPr lang="en-GB" sz="2800" i="1" dirty="0" smtClean="0"/>
            </a:br>
            <a:r>
              <a:rPr lang="en-GB" sz="2800" i="1" dirty="0" smtClean="0"/>
              <a:t>in his presence, </a:t>
            </a:r>
            <a:r>
              <a:rPr lang="en-GB" sz="2800" i="1" u="sng" dirty="0" smtClean="0"/>
              <a:t>nor did she meet his eyes</a:t>
            </a:r>
            <a:r>
              <a:rPr lang="en-GB" sz="2800" i="1" dirty="0" smtClean="0"/>
              <a:t/>
            </a:r>
            <a:br>
              <a:rPr lang="en-GB" sz="2800" i="1" dirty="0" smtClean="0"/>
            </a:br>
            <a:r>
              <a:rPr lang="en-GB" sz="2800" i="1" dirty="0" smtClean="0"/>
              <a:t>and the neighbours too, they treated him</a:t>
            </a:r>
            <a:br>
              <a:rPr lang="en-GB" sz="2800" i="1" dirty="0" smtClean="0"/>
            </a:br>
            <a:r>
              <a:rPr lang="en-GB" sz="2800" i="1" dirty="0" smtClean="0"/>
              <a:t>as though he no longer existed,</a:t>
            </a:r>
            <a:br>
              <a:rPr lang="en-GB" sz="2800" i="1" dirty="0" smtClean="0"/>
            </a:br>
            <a:r>
              <a:rPr lang="en-GB" sz="2800" i="1" u="sng" dirty="0" smtClean="0"/>
              <a:t>only we children still chattered and laughed</a:t>
            </a:r>
            <a:endParaRPr lang="en-GB" sz="2800" u="sng" dirty="0"/>
          </a:p>
        </p:txBody>
      </p:sp>
      <p:sp>
        <p:nvSpPr>
          <p:cNvPr id="5" name="Rectangle 4"/>
          <p:cNvSpPr/>
          <p:nvPr/>
        </p:nvSpPr>
        <p:spPr>
          <a:xfrm>
            <a:off x="179512" y="548680"/>
            <a:ext cx="3384376" cy="646331"/>
          </a:xfrm>
          <a:prstGeom prst="rect">
            <a:avLst/>
          </a:prstGeom>
          <a:solidFill>
            <a:srgbClr val="FFFF00"/>
          </a:solidFill>
        </p:spPr>
        <p:txBody>
          <a:bodyPr wrap="square">
            <a:spAutoFit/>
          </a:bodyPr>
          <a:lstStyle/>
          <a:p>
            <a:r>
              <a:rPr lang="en-GB" b="1" dirty="0" smtClean="0"/>
              <a:t>Italics: </a:t>
            </a:r>
            <a:r>
              <a:rPr lang="en-GB" dirty="0" smtClean="0"/>
              <a:t>spoken words (‘recounting it later to her children’</a:t>
            </a:r>
            <a:endParaRPr lang="en-GB" dirty="0"/>
          </a:p>
        </p:txBody>
      </p:sp>
      <p:cxnSp>
        <p:nvCxnSpPr>
          <p:cNvPr id="6" name="Straight Arrow Connector 5"/>
          <p:cNvCxnSpPr/>
          <p:nvPr/>
        </p:nvCxnSpPr>
        <p:spPr>
          <a:xfrm flipV="1">
            <a:off x="2267744" y="1124744"/>
            <a:ext cx="288032"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067944" y="4880253"/>
            <a:ext cx="3672408" cy="646331"/>
          </a:xfrm>
          <a:prstGeom prst="rect">
            <a:avLst/>
          </a:prstGeom>
          <a:solidFill>
            <a:srgbClr val="FFFF00"/>
          </a:solidFill>
        </p:spPr>
        <p:txBody>
          <a:bodyPr wrap="square">
            <a:spAutoFit/>
          </a:bodyPr>
          <a:lstStyle/>
          <a:p>
            <a:r>
              <a:rPr lang="en-GB" dirty="0" smtClean="0"/>
              <a:t>Why might the children be the only ones to acknowledge the pilot? </a:t>
            </a:r>
            <a:endParaRPr lang="en-GB" dirty="0"/>
          </a:p>
        </p:txBody>
      </p:sp>
      <p:sp>
        <p:nvSpPr>
          <p:cNvPr id="8" name="Rectangle 7"/>
          <p:cNvSpPr/>
          <p:nvPr/>
        </p:nvSpPr>
        <p:spPr>
          <a:xfrm>
            <a:off x="5724128" y="1988840"/>
            <a:ext cx="2952328" cy="369332"/>
          </a:xfrm>
          <a:prstGeom prst="rect">
            <a:avLst/>
          </a:prstGeom>
          <a:solidFill>
            <a:srgbClr val="FFFF00"/>
          </a:solidFill>
        </p:spPr>
        <p:txBody>
          <a:bodyPr wrap="square">
            <a:spAutoFit/>
          </a:bodyPr>
          <a:lstStyle/>
          <a:p>
            <a:r>
              <a:rPr lang="en-GB" dirty="0" smtClean="0"/>
              <a:t>Sense of betrayal and shame.</a:t>
            </a:r>
            <a:endParaRPr lang="en-GB" dirty="0"/>
          </a:p>
        </p:txBody>
      </p:sp>
      <p:cxnSp>
        <p:nvCxnSpPr>
          <p:cNvPr id="10" name="Straight Arrow Connector 9"/>
          <p:cNvCxnSpPr>
            <a:endCxn id="8" idx="1"/>
          </p:cNvCxnSpPr>
          <p:nvPr/>
        </p:nvCxnSpPr>
        <p:spPr>
          <a:xfrm flipV="1">
            <a:off x="4932040" y="2173506"/>
            <a:ext cx="792088" cy="535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60032" y="4450472"/>
            <a:ext cx="576064" cy="418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55776" y="6192024"/>
            <a:ext cx="3456203" cy="369332"/>
          </a:xfrm>
          <a:prstGeom prst="rect">
            <a:avLst/>
          </a:prstGeom>
          <a:solidFill>
            <a:srgbClr val="FFFF00"/>
          </a:solidFill>
        </p:spPr>
        <p:txBody>
          <a:bodyPr wrap="none">
            <a:spAutoFit/>
          </a:bodyPr>
          <a:lstStyle/>
          <a:p>
            <a:r>
              <a:rPr lang="en-GB" dirty="0"/>
              <a:t>What is the conflict in this </a:t>
            </a:r>
            <a:r>
              <a:rPr lang="en-GB" dirty="0" smtClean="0"/>
              <a:t>stanza?</a:t>
            </a:r>
            <a:endParaRPr lang="en-GB" dirty="0"/>
          </a:p>
        </p:txBody>
      </p:sp>
    </p:spTree>
    <p:extLst>
      <p:ext uri="{BB962C8B-B14F-4D97-AF65-F5344CB8AC3E}">
        <p14:creationId xmlns:p14="http://schemas.microsoft.com/office/powerpoint/2010/main" val="2305633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276999"/>
          </a:xfrm>
          <a:prstGeom prst="rect">
            <a:avLst/>
          </a:prstGeom>
          <a:solidFill>
            <a:schemeClr val="bg1">
              <a:alpha val="88000"/>
            </a:schemeClr>
          </a:solidFill>
        </p:spPr>
        <p:txBody>
          <a:bodyPr wrap="square" rtlCol="0">
            <a:spAutoFit/>
          </a:bodyPr>
          <a:lstStyle/>
          <a:p>
            <a:pPr marL="285750" indent="-285750">
              <a:buClr>
                <a:srgbClr val="C00000"/>
              </a:buClr>
            </a:pPr>
            <a:r>
              <a:rPr lang="en-GB" sz="1200" b="1" u="sng" dirty="0" smtClean="0">
                <a:solidFill>
                  <a:srgbClr val="C00000"/>
                </a:solidFill>
              </a:rPr>
              <a:t>LO: </a:t>
            </a:r>
            <a:r>
              <a:rPr lang="en-GB" sz="1200" dirty="0" smtClean="0"/>
              <a:t>To analyse Garland’s use of language, form and structure to generate meaning </a:t>
            </a:r>
          </a:p>
        </p:txBody>
      </p:sp>
      <p:sp>
        <p:nvSpPr>
          <p:cNvPr id="4" name="Rectangle 3"/>
          <p:cNvSpPr/>
          <p:nvPr/>
        </p:nvSpPr>
        <p:spPr>
          <a:xfrm>
            <a:off x="0" y="1772816"/>
            <a:ext cx="9144000" cy="2677656"/>
          </a:xfrm>
          <a:prstGeom prst="rect">
            <a:avLst/>
          </a:prstGeom>
          <a:solidFill>
            <a:schemeClr val="bg1">
              <a:alpha val="88000"/>
            </a:schemeClr>
          </a:solidFill>
        </p:spPr>
        <p:txBody>
          <a:bodyPr wrap="square">
            <a:spAutoFit/>
          </a:bodyPr>
          <a:lstStyle/>
          <a:p>
            <a:r>
              <a:rPr lang="en-GB" sz="2800" i="1" dirty="0" smtClean="0"/>
              <a:t>till gradually we too learned</a:t>
            </a:r>
            <a:br>
              <a:rPr lang="en-GB" sz="2800" i="1" dirty="0" smtClean="0"/>
            </a:br>
            <a:r>
              <a:rPr lang="en-GB" sz="2800" i="1" dirty="0" smtClean="0"/>
              <a:t>to be silent, to live as though</a:t>
            </a:r>
            <a:br>
              <a:rPr lang="en-GB" sz="2800" i="1" dirty="0" smtClean="0"/>
            </a:br>
            <a:r>
              <a:rPr lang="en-GB" sz="2800" i="1" dirty="0" smtClean="0"/>
              <a:t>he had never returned, that </a:t>
            </a:r>
            <a:r>
              <a:rPr lang="en-GB" sz="2800" i="1" u="sng" dirty="0" smtClean="0"/>
              <a:t>this</a:t>
            </a:r>
            <a:br>
              <a:rPr lang="en-GB" sz="2800" i="1" u="sng" dirty="0" smtClean="0"/>
            </a:br>
            <a:r>
              <a:rPr lang="en-GB" sz="2800" i="1" u="sng" dirty="0" smtClean="0"/>
              <a:t>was no longer the father we loved</a:t>
            </a:r>
            <a:r>
              <a:rPr lang="en-GB" sz="2800" i="1" dirty="0" smtClean="0"/>
              <a:t>.</a:t>
            </a:r>
            <a:r>
              <a:rPr lang="en-GB" sz="2800" dirty="0" smtClean="0"/>
              <a:t/>
            </a:r>
            <a:br>
              <a:rPr lang="en-GB" sz="2800" dirty="0" smtClean="0"/>
            </a:br>
            <a:r>
              <a:rPr lang="en-GB" sz="2800" dirty="0" smtClean="0"/>
              <a:t>And sometimes, she said, he </a:t>
            </a:r>
            <a:r>
              <a:rPr lang="en-GB" sz="2800" b="1" dirty="0" smtClean="0"/>
              <a:t>must</a:t>
            </a:r>
            <a:r>
              <a:rPr lang="en-GB" sz="2800" dirty="0" smtClean="0"/>
              <a:t> have wondered</a:t>
            </a:r>
            <a:br>
              <a:rPr lang="en-GB" sz="2800" dirty="0" smtClean="0"/>
            </a:br>
            <a:r>
              <a:rPr lang="en-GB" sz="2800" u="sng" dirty="0" smtClean="0"/>
              <a:t>which had been the better way to die</a:t>
            </a:r>
            <a:r>
              <a:rPr lang="en-GB" sz="2800" dirty="0" smtClean="0"/>
              <a:t>.</a:t>
            </a:r>
            <a:endParaRPr lang="en-GB" sz="2800" dirty="0"/>
          </a:p>
        </p:txBody>
      </p:sp>
      <p:sp>
        <p:nvSpPr>
          <p:cNvPr id="5" name="Rectangle 4"/>
          <p:cNvSpPr/>
          <p:nvPr/>
        </p:nvSpPr>
        <p:spPr>
          <a:xfrm>
            <a:off x="5148064" y="2852936"/>
            <a:ext cx="1152128" cy="369332"/>
          </a:xfrm>
          <a:prstGeom prst="rect">
            <a:avLst/>
          </a:prstGeom>
          <a:solidFill>
            <a:srgbClr val="FFFF00"/>
          </a:solidFill>
        </p:spPr>
        <p:txBody>
          <a:bodyPr wrap="square">
            <a:spAutoFit/>
          </a:bodyPr>
          <a:lstStyle/>
          <a:p>
            <a:r>
              <a:rPr lang="en-GB" dirty="0" smtClean="0"/>
              <a:t>Why not?</a:t>
            </a:r>
            <a:endParaRPr lang="en-GB" dirty="0"/>
          </a:p>
        </p:txBody>
      </p:sp>
      <p:sp>
        <p:nvSpPr>
          <p:cNvPr id="6" name="Rectangle 5"/>
          <p:cNvSpPr/>
          <p:nvPr/>
        </p:nvSpPr>
        <p:spPr>
          <a:xfrm>
            <a:off x="3347864" y="5530592"/>
            <a:ext cx="4752528" cy="1200329"/>
          </a:xfrm>
          <a:prstGeom prst="rect">
            <a:avLst/>
          </a:prstGeom>
          <a:solidFill>
            <a:srgbClr val="FFFF00"/>
          </a:solidFill>
        </p:spPr>
        <p:txBody>
          <a:bodyPr wrap="square">
            <a:spAutoFit/>
          </a:bodyPr>
          <a:lstStyle/>
          <a:p>
            <a:r>
              <a:rPr lang="en-GB" dirty="0"/>
              <a:t>The </a:t>
            </a:r>
            <a:r>
              <a:rPr lang="en-GB" b="1" dirty="0">
                <a:solidFill>
                  <a:srgbClr val="FF0000"/>
                </a:solidFill>
              </a:rPr>
              <a:t>modal verb </a:t>
            </a:r>
            <a:r>
              <a:rPr lang="en-GB" dirty="0"/>
              <a:t>‘must’ creates a bond between the pilot and the narrator. There is a hint of desperation in the tone as though the narrator wants the reader to also show him mercy.  </a:t>
            </a:r>
            <a:endParaRPr lang="en-GB" dirty="0"/>
          </a:p>
        </p:txBody>
      </p:sp>
      <p:cxnSp>
        <p:nvCxnSpPr>
          <p:cNvPr id="8" name="Straight Arrow Connector 7"/>
          <p:cNvCxnSpPr/>
          <p:nvPr/>
        </p:nvCxnSpPr>
        <p:spPr>
          <a:xfrm flipH="1">
            <a:off x="4283968" y="3883453"/>
            <a:ext cx="288032" cy="1705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51520" y="5044626"/>
            <a:ext cx="2994731" cy="646331"/>
          </a:xfrm>
          <a:prstGeom prst="rect">
            <a:avLst/>
          </a:prstGeom>
          <a:solidFill>
            <a:srgbClr val="FFFF00"/>
          </a:solidFill>
        </p:spPr>
        <p:txBody>
          <a:bodyPr wrap="none">
            <a:spAutoFit/>
          </a:bodyPr>
          <a:lstStyle/>
          <a:p>
            <a:r>
              <a:rPr lang="en-GB" dirty="0"/>
              <a:t>What </a:t>
            </a:r>
            <a:r>
              <a:rPr lang="en-GB" dirty="0" smtClean="0"/>
              <a:t>does she mean?</a:t>
            </a:r>
          </a:p>
          <a:p>
            <a:r>
              <a:rPr lang="en-GB" dirty="0" smtClean="0"/>
              <a:t>How does this link to conflict?</a:t>
            </a:r>
            <a:endParaRPr lang="en-GB" dirty="0"/>
          </a:p>
        </p:txBody>
      </p:sp>
      <p:cxnSp>
        <p:nvCxnSpPr>
          <p:cNvPr id="11" name="Straight Arrow Connector 10"/>
          <p:cNvCxnSpPr/>
          <p:nvPr/>
        </p:nvCxnSpPr>
        <p:spPr>
          <a:xfrm flipH="1">
            <a:off x="2627784" y="4365104"/>
            <a:ext cx="216024"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300192" y="3986750"/>
            <a:ext cx="2736304" cy="1200329"/>
          </a:xfrm>
          <a:prstGeom prst="rect">
            <a:avLst/>
          </a:prstGeom>
          <a:solidFill>
            <a:srgbClr val="FFFF00"/>
          </a:solidFill>
        </p:spPr>
        <p:txBody>
          <a:bodyPr wrap="square">
            <a:spAutoFit/>
          </a:bodyPr>
          <a:lstStyle/>
          <a:p>
            <a:r>
              <a:rPr lang="en-GB" dirty="0" smtClean="0"/>
              <a:t>Long line: contains a big question. No answer is given. The reader must form their own.</a:t>
            </a:r>
            <a:endParaRPr lang="en-GB" dirty="0"/>
          </a:p>
        </p:txBody>
      </p:sp>
    </p:spTree>
    <p:extLst>
      <p:ext uri="{BB962C8B-B14F-4D97-AF65-F5344CB8AC3E}">
        <p14:creationId xmlns:p14="http://schemas.microsoft.com/office/powerpoint/2010/main" val="4007084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76999"/>
          </a:xfrm>
          <a:prstGeom prst="rect">
            <a:avLst/>
          </a:prstGeom>
          <a:solidFill>
            <a:schemeClr val="bg1">
              <a:alpha val="88000"/>
            </a:schemeClr>
          </a:solidFill>
        </p:spPr>
        <p:txBody>
          <a:bodyPr wrap="square" rtlCol="0">
            <a:spAutoFit/>
          </a:bodyPr>
          <a:lstStyle/>
          <a:p>
            <a:pPr marL="285750" indent="-285750">
              <a:buClr>
                <a:srgbClr val="C00000"/>
              </a:buClr>
            </a:pPr>
            <a:r>
              <a:rPr lang="en-GB" sz="1200" b="1" u="sng" dirty="0" smtClean="0">
                <a:solidFill>
                  <a:srgbClr val="C00000"/>
                </a:solidFill>
              </a:rPr>
              <a:t>LO: </a:t>
            </a:r>
            <a:r>
              <a:rPr lang="en-GB" sz="1200" dirty="0" smtClean="0"/>
              <a:t>To analyse Garland’s use of form and structure to generate meaning </a:t>
            </a:r>
          </a:p>
        </p:txBody>
      </p:sp>
      <p:sp>
        <p:nvSpPr>
          <p:cNvPr id="3" name="TextBox 2"/>
          <p:cNvSpPr txBox="1"/>
          <p:nvPr/>
        </p:nvSpPr>
        <p:spPr>
          <a:xfrm>
            <a:off x="35496" y="451455"/>
            <a:ext cx="3168352" cy="646331"/>
          </a:xfrm>
          <a:prstGeom prst="rect">
            <a:avLst/>
          </a:prstGeom>
          <a:solidFill>
            <a:schemeClr val="bg1">
              <a:alpha val="88000"/>
            </a:schemeClr>
          </a:solidFill>
        </p:spPr>
        <p:txBody>
          <a:bodyPr wrap="square" rtlCol="0">
            <a:spAutoFit/>
          </a:bodyPr>
          <a:lstStyle/>
          <a:p>
            <a:r>
              <a:rPr lang="en-GB" sz="3600" b="1" u="sng" dirty="0" smtClean="0">
                <a:solidFill>
                  <a:srgbClr val="C00000"/>
                </a:solidFill>
              </a:rPr>
              <a:t>Structure/Form</a:t>
            </a:r>
            <a:endParaRPr lang="en-GB" sz="2400" dirty="0"/>
          </a:p>
        </p:txBody>
      </p:sp>
      <p:graphicFrame>
        <p:nvGraphicFramePr>
          <p:cNvPr id="5" name="Table 4"/>
          <p:cNvGraphicFramePr>
            <a:graphicFrameLocks noGrp="1"/>
          </p:cNvGraphicFramePr>
          <p:nvPr>
            <p:extLst>
              <p:ext uri="{D42A27DB-BD31-4B8C-83A1-F6EECF244321}">
                <p14:modId xmlns:p14="http://schemas.microsoft.com/office/powerpoint/2010/main" val="3386629448"/>
              </p:ext>
            </p:extLst>
          </p:nvPr>
        </p:nvGraphicFramePr>
        <p:xfrm>
          <a:off x="0" y="1412776"/>
          <a:ext cx="9144000" cy="4399384"/>
        </p:xfrm>
        <a:graphic>
          <a:graphicData uri="http://schemas.openxmlformats.org/drawingml/2006/table">
            <a:tbl>
              <a:tblPr firstRow="1" bandRow="1">
                <a:tableStyleId>{284E427A-3D55-4303-BF80-6455036E1DE7}</a:tableStyleId>
              </a:tblPr>
              <a:tblGrid>
                <a:gridCol w="2195736"/>
                <a:gridCol w="6948264"/>
              </a:tblGrid>
              <a:tr h="475253">
                <a:tc>
                  <a:txBody>
                    <a:bodyPr/>
                    <a:lstStyle/>
                    <a:p>
                      <a:r>
                        <a:rPr lang="en-GB" dirty="0" smtClean="0"/>
                        <a:t>Technique</a:t>
                      </a:r>
                      <a:endParaRPr lang="en-GB" dirty="0"/>
                    </a:p>
                  </a:txBody>
                  <a:tcPr/>
                </a:tc>
                <a:tc>
                  <a:txBody>
                    <a:bodyPr/>
                    <a:lstStyle/>
                    <a:p>
                      <a:r>
                        <a:rPr lang="en-GB" dirty="0" smtClean="0"/>
                        <a:t>Why?</a:t>
                      </a:r>
                      <a:endParaRPr lang="en-GB" dirty="0"/>
                    </a:p>
                  </a:txBody>
                  <a:tcPr/>
                </a:tc>
              </a:tr>
              <a:tr h="1180931">
                <a:tc>
                  <a:txBody>
                    <a:bodyPr/>
                    <a:lstStyle/>
                    <a:p>
                      <a:r>
                        <a:rPr lang="en-GB" b="1" dirty="0" smtClean="0">
                          <a:solidFill>
                            <a:schemeClr val="tx1"/>
                          </a:solidFill>
                        </a:rPr>
                        <a:t>Free Verse</a:t>
                      </a:r>
                      <a:endParaRPr lang="en-GB" b="1" dirty="0">
                        <a:solidFill>
                          <a:schemeClr val="tx1"/>
                        </a:solidFill>
                      </a:endParaRPr>
                    </a:p>
                  </a:txBody>
                  <a:tcPr/>
                </a:tc>
                <a:tc>
                  <a:txBody>
                    <a:bodyPr/>
                    <a:lstStyle/>
                    <a:p>
                      <a:endParaRPr lang="en-GB" dirty="0" smtClean="0"/>
                    </a:p>
                    <a:p>
                      <a:endParaRPr lang="en-GB" dirty="0" smtClean="0"/>
                    </a:p>
                    <a:p>
                      <a:endParaRPr lang="en-GB" dirty="0"/>
                    </a:p>
                  </a:txBody>
                  <a:tcPr/>
                </a:tc>
              </a:tr>
              <a:tr h="475253">
                <a:tc>
                  <a:txBody>
                    <a:bodyPr/>
                    <a:lstStyle/>
                    <a:p>
                      <a:r>
                        <a:rPr lang="en-GB" b="1" dirty="0" smtClean="0">
                          <a:solidFill>
                            <a:schemeClr val="tx1"/>
                          </a:solidFill>
                        </a:rPr>
                        <a:t>Enjambment</a:t>
                      </a:r>
                      <a:endParaRPr lang="en-GB" b="1" dirty="0">
                        <a:solidFill>
                          <a:schemeClr val="tx1"/>
                        </a:solidFill>
                      </a:endParaRPr>
                    </a:p>
                  </a:txBody>
                  <a:tcPr/>
                </a:tc>
                <a:tc>
                  <a:txBody>
                    <a:bodyPr/>
                    <a:lstStyle/>
                    <a:p>
                      <a:endParaRPr lang="en-GB" dirty="0" smtClean="0"/>
                    </a:p>
                    <a:p>
                      <a:endParaRPr lang="en-GB" dirty="0" smtClean="0"/>
                    </a:p>
                    <a:p>
                      <a:endParaRPr lang="en-GB" dirty="0"/>
                    </a:p>
                  </a:txBody>
                  <a:tcPr/>
                </a:tc>
              </a:tr>
              <a:tr h="475253">
                <a:tc>
                  <a:txBody>
                    <a:bodyPr/>
                    <a:lstStyle/>
                    <a:p>
                      <a:r>
                        <a:rPr lang="en-GB" b="1" dirty="0" smtClean="0">
                          <a:solidFill>
                            <a:schemeClr val="tx1"/>
                          </a:solidFill>
                        </a:rPr>
                        <a:t>Hyphenated asides</a:t>
                      </a:r>
                      <a:endParaRPr lang="en-GB" b="1" dirty="0">
                        <a:solidFill>
                          <a:schemeClr val="tx1"/>
                        </a:solidFill>
                      </a:endParaRPr>
                    </a:p>
                  </a:txBody>
                  <a:tcPr/>
                </a:tc>
                <a:tc>
                  <a:txBody>
                    <a:bodyPr/>
                    <a:lstStyle/>
                    <a:p>
                      <a:endParaRPr lang="en-GB" dirty="0" smtClean="0"/>
                    </a:p>
                    <a:p>
                      <a:endParaRPr lang="en-GB" dirty="0" smtClean="0"/>
                    </a:p>
                    <a:p>
                      <a:endParaRPr lang="en-GB" dirty="0"/>
                    </a:p>
                  </a:txBody>
                  <a:tcPr/>
                </a:tc>
              </a:tr>
              <a:tr h="475253">
                <a:tc>
                  <a:txBody>
                    <a:bodyPr/>
                    <a:lstStyle/>
                    <a:p>
                      <a:r>
                        <a:rPr lang="en-GB" b="1" dirty="0" smtClean="0">
                          <a:solidFill>
                            <a:schemeClr val="tx1"/>
                          </a:solidFill>
                        </a:rPr>
                        <a:t>Use of italics</a:t>
                      </a:r>
                      <a:r>
                        <a:rPr lang="en-GB" b="1" baseline="0" dirty="0" smtClean="0">
                          <a:solidFill>
                            <a:schemeClr val="tx1"/>
                          </a:solidFill>
                        </a:rPr>
                        <a:t> </a:t>
                      </a:r>
                      <a:endParaRPr lang="en-GB" b="1" dirty="0">
                        <a:solidFill>
                          <a:schemeClr val="tx1"/>
                        </a:solidFill>
                      </a:endParaRPr>
                    </a:p>
                  </a:txBody>
                  <a:tcPr/>
                </a:tc>
                <a:tc>
                  <a:txBody>
                    <a:bodyPr/>
                    <a:lstStyle/>
                    <a:p>
                      <a:endParaRPr lang="en-GB" dirty="0" smtClean="0"/>
                    </a:p>
                    <a:p>
                      <a:endParaRPr lang="en-GB" dirty="0" smtClean="0"/>
                    </a:p>
                    <a:p>
                      <a:endParaRPr lang="en-GB" dirty="0"/>
                    </a:p>
                  </a:txBody>
                  <a:tcPr/>
                </a:tc>
              </a:tr>
            </a:tbl>
          </a:graphicData>
        </a:graphic>
      </p:graphicFrame>
      <p:sp>
        <p:nvSpPr>
          <p:cNvPr id="8" name="TextBox 7"/>
          <p:cNvSpPr txBox="1"/>
          <p:nvPr/>
        </p:nvSpPr>
        <p:spPr>
          <a:xfrm>
            <a:off x="3419872" y="419321"/>
            <a:ext cx="5652120" cy="830997"/>
          </a:xfrm>
          <a:prstGeom prst="rect">
            <a:avLst/>
          </a:prstGeom>
          <a:solidFill>
            <a:schemeClr val="bg1">
              <a:alpha val="88000"/>
            </a:schemeClr>
          </a:solidFill>
        </p:spPr>
        <p:txBody>
          <a:bodyPr wrap="square" rtlCol="0">
            <a:spAutoFit/>
          </a:bodyPr>
          <a:lstStyle/>
          <a:p>
            <a:pPr marL="285750" indent="-285750">
              <a:buClr>
                <a:srgbClr val="C00000"/>
              </a:buClr>
            </a:pPr>
            <a:r>
              <a:rPr lang="en-GB" sz="1600" b="1" u="sng" dirty="0" smtClean="0">
                <a:solidFill>
                  <a:srgbClr val="C00000"/>
                </a:solidFill>
              </a:rPr>
              <a:t>Free </a:t>
            </a:r>
            <a:r>
              <a:rPr lang="en-GB" sz="1600" b="1" u="sng" dirty="0" smtClean="0">
                <a:solidFill>
                  <a:srgbClr val="C00000"/>
                </a:solidFill>
              </a:rPr>
              <a:t>Verse: </a:t>
            </a:r>
            <a:r>
              <a:rPr lang="en-GB" sz="1600" dirty="0" smtClean="0"/>
              <a:t>poetry that does not rhyme or have a regular rhythm</a:t>
            </a:r>
            <a:endParaRPr lang="en-GB" sz="1600" b="1" u="sng" dirty="0" smtClean="0">
              <a:solidFill>
                <a:srgbClr val="C00000"/>
              </a:solidFill>
            </a:endParaRPr>
          </a:p>
          <a:p>
            <a:pPr marL="285750" indent="-285750">
              <a:buClr>
                <a:srgbClr val="C00000"/>
              </a:buClr>
            </a:pPr>
            <a:r>
              <a:rPr lang="en-GB" sz="1600" b="1" u="sng" dirty="0" smtClean="0">
                <a:solidFill>
                  <a:srgbClr val="C00000"/>
                </a:solidFill>
              </a:rPr>
              <a:t>Enjambment: </a:t>
            </a:r>
            <a:r>
              <a:rPr lang="en-GB" sz="1600" dirty="0" smtClean="0"/>
              <a:t> the continuation of a sentence without a pause beyond the end of a line, couplet, or stanza.</a:t>
            </a:r>
          </a:p>
        </p:txBody>
      </p:sp>
      <p:sp>
        <p:nvSpPr>
          <p:cNvPr id="10" name="TextBox 9"/>
          <p:cNvSpPr txBox="1"/>
          <p:nvPr/>
        </p:nvSpPr>
        <p:spPr>
          <a:xfrm>
            <a:off x="2267744" y="1988840"/>
            <a:ext cx="6624736" cy="1015663"/>
          </a:xfrm>
          <a:prstGeom prst="rect">
            <a:avLst/>
          </a:prstGeom>
          <a:noFill/>
        </p:spPr>
        <p:txBody>
          <a:bodyPr wrap="square" rtlCol="0">
            <a:spAutoFit/>
          </a:bodyPr>
          <a:lstStyle/>
          <a:p>
            <a:pPr marL="285750" indent="-285750">
              <a:buClr>
                <a:srgbClr val="C00000"/>
              </a:buClr>
            </a:pPr>
            <a:r>
              <a:rPr lang="en-GB" sz="2000" dirty="0" smtClean="0"/>
              <a:t>Lack of structure/rigidity reflects the lack of control the pilot now has, reflects the loss of control of his thoughts – reflects his internal conflict </a:t>
            </a:r>
            <a:endParaRPr lang="en-GB" dirty="0" smtClean="0"/>
          </a:p>
        </p:txBody>
      </p:sp>
      <p:sp>
        <p:nvSpPr>
          <p:cNvPr id="11" name="TextBox 10"/>
          <p:cNvSpPr txBox="1"/>
          <p:nvPr/>
        </p:nvSpPr>
        <p:spPr>
          <a:xfrm>
            <a:off x="2267744" y="3130618"/>
            <a:ext cx="6624736" cy="707886"/>
          </a:xfrm>
          <a:prstGeom prst="rect">
            <a:avLst/>
          </a:prstGeom>
          <a:noFill/>
        </p:spPr>
        <p:txBody>
          <a:bodyPr wrap="square" rtlCol="0">
            <a:spAutoFit/>
          </a:bodyPr>
          <a:lstStyle/>
          <a:p>
            <a:pPr marL="285750" indent="-285750">
              <a:buClr>
                <a:srgbClr val="C00000"/>
              </a:buClr>
            </a:pPr>
            <a:r>
              <a:rPr lang="en-GB" sz="2000" dirty="0" smtClean="0"/>
              <a:t>Creates a sense of breathlessness – like the pilot</a:t>
            </a:r>
          </a:p>
          <a:p>
            <a:pPr marL="285750" indent="-285750">
              <a:buClr>
                <a:srgbClr val="C00000"/>
              </a:buClr>
            </a:pPr>
            <a:r>
              <a:rPr lang="en-GB" sz="2000" dirty="0" smtClean="0"/>
              <a:t>Reflects stream of consciousness </a:t>
            </a:r>
            <a:endParaRPr lang="en-GB" dirty="0" smtClean="0"/>
          </a:p>
        </p:txBody>
      </p:sp>
      <p:sp>
        <p:nvSpPr>
          <p:cNvPr id="12" name="TextBox 11"/>
          <p:cNvSpPr txBox="1"/>
          <p:nvPr/>
        </p:nvSpPr>
        <p:spPr>
          <a:xfrm>
            <a:off x="2267744" y="4017258"/>
            <a:ext cx="6624736" cy="707886"/>
          </a:xfrm>
          <a:prstGeom prst="rect">
            <a:avLst/>
          </a:prstGeom>
          <a:noFill/>
        </p:spPr>
        <p:txBody>
          <a:bodyPr wrap="square" rtlCol="0">
            <a:spAutoFit/>
          </a:bodyPr>
          <a:lstStyle/>
          <a:p>
            <a:pPr marL="285750" indent="-285750">
              <a:buClr>
                <a:srgbClr val="C00000"/>
              </a:buClr>
            </a:pPr>
            <a:r>
              <a:rPr lang="en-GB" sz="2000" dirty="0" smtClean="0"/>
              <a:t>Heightens </a:t>
            </a:r>
            <a:r>
              <a:rPr lang="en-GB" sz="2000" dirty="0" smtClean="0"/>
              <a:t>realism</a:t>
            </a:r>
            <a:endParaRPr lang="en-GB" sz="2000" dirty="0" smtClean="0"/>
          </a:p>
          <a:p>
            <a:pPr marL="285750" indent="-285750">
              <a:buClr>
                <a:srgbClr val="C00000"/>
              </a:buClr>
            </a:pPr>
            <a:r>
              <a:rPr lang="en-GB" sz="2000" dirty="0" smtClean="0"/>
              <a:t>Makes it more intimate and </a:t>
            </a:r>
            <a:r>
              <a:rPr lang="en-GB" sz="2000" dirty="0" smtClean="0"/>
              <a:t>personal </a:t>
            </a:r>
            <a:endParaRPr lang="en-GB" sz="2000" dirty="0" smtClean="0"/>
          </a:p>
        </p:txBody>
      </p:sp>
      <p:sp>
        <p:nvSpPr>
          <p:cNvPr id="13" name="TextBox 12"/>
          <p:cNvSpPr txBox="1"/>
          <p:nvPr/>
        </p:nvSpPr>
        <p:spPr>
          <a:xfrm>
            <a:off x="2274122" y="4974281"/>
            <a:ext cx="6624736" cy="707886"/>
          </a:xfrm>
          <a:prstGeom prst="rect">
            <a:avLst/>
          </a:prstGeom>
          <a:noFill/>
        </p:spPr>
        <p:txBody>
          <a:bodyPr wrap="square" rtlCol="0">
            <a:spAutoFit/>
          </a:bodyPr>
          <a:lstStyle/>
          <a:p>
            <a:pPr marL="285750" indent="-285750">
              <a:buClr>
                <a:srgbClr val="C00000"/>
              </a:buClr>
            </a:pPr>
            <a:r>
              <a:rPr lang="en-GB" sz="2000" dirty="0" smtClean="0"/>
              <a:t>Signify change in: time, speaker, generation</a:t>
            </a:r>
          </a:p>
          <a:p>
            <a:pPr marL="285750" indent="-285750">
              <a:buClr>
                <a:srgbClr val="C00000"/>
              </a:buClr>
            </a:pPr>
            <a:r>
              <a:rPr lang="en-GB" sz="2000" dirty="0" smtClean="0"/>
              <a:t>Reflects numerous conflicts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76999"/>
          </a:xfrm>
          <a:prstGeom prst="rect">
            <a:avLst/>
          </a:prstGeom>
          <a:solidFill>
            <a:schemeClr val="bg1">
              <a:alpha val="88000"/>
            </a:schemeClr>
          </a:solidFill>
        </p:spPr>
        <p:txBody>
          <a:bodyPr wrap="square" rtlCol="0">
            <a:spAutoFit/>
          </a:bodyPr>
          <a:lstStyle/>
          <a:p>
            <a:pPr marL="285750" indent="-285750">
              <a:buClr>
                <a:srgbClr val="C00000"/>
              </a:buClr>
            </a:pPr>
            <a:r>
              <a:rPr lang="en-GB" sz="1200" b="1" u="sng" dirty="0" smtClean="0">
                <a:solidFill>
                  <a:srgbClr val="C00000"/>
                </a:solidFill>
              </a:rPr>
              <a:t>LO: </a:t>
            </a:r>
            <a:r>
              <a:rPr lang="en-GB" sz="1200" dirty="0" smtClean="0"/>
              <a:t>To have a secure understanding of Garland’s ‘Kamikaze’</a:t>
            </a:r>
            <a:r>
              <a:rPr lang="en-GB" sz="1200" i="1" dirty="0" smtClean="0"/>
              <a:t>. </a:t>
            </a:r>
            <a:r>
              <a:rPr lang="en-GB" sz="1200" dirty="0" smtClean="0"/>
              <a:t>To show</a:t>
            </a:r>
            <a:r>
              <a:rPr lang="en-GB" sz="1200" baseline="0" dirty="0" smtClean="0"/>
              <a:t> an understanding of the relationship between a poem and </a:t>
            </a:r>
            <a:r>
              <a:rPr lang="en-GB" sz="1200" baseline="0" dirty="0" smtClean="0"/>
              <a:t>its </a:t>
            </a:r>
            <a:r>
              <a:rPr lang="en-GB" sz="1200" baseline="0" dirty="0" smtClean="0"/>
              <a:t>context</a:t>
            </a:r>
            <a:endParaRPr lang="en-GB" sz="1200" dirty="0"/>
          </a:p>
        </p:txBody>
      </p:sp>
      <p:sp>
        <p:nvSpPr>
          <p:cNvPr id="4" name="TextBox 3"/>
          <p:cNvSpPr txBox="1"/>
          <p:nvPr/>
        </p:nvSpPr>
        <p:spPr>
          <a:xfrm>
            <a:off x="1835696" y="476672"/>
            <a:ext cx="5139680" cy="769441"/>
          </a:xfrm>
          <a:prstGeom prst="rect">
            <a:avLst/>
          </a:prstGeom>
          <a:solidFill>
            <a:schemeClr val="lt1">
              <a:alpha val="88000"/>
            </a:schemeClr>
          </a:solidFill>
          <a:ln>
            <a:noFill/>
          </a:ln>
        </p:spPr>
        <p:style>
          <a:lnRef idx="1">
            <a:schemeClr val="accent2"/>
          </a:lnRef>
          <a:fillRef idx="1001">
            <a:schemeClr val="lt1"/>
          </a:fillRef>
          <a:effectRef idx="1">
            <a:schemeClr val="accent2"/>
          </a:effectRef>
          <a:fontRef idx="minor">
            <a:schemeClr val="dk1"/>
          </a:fontRef>
        </p:style>
        <p:txBody>
          <a:bodyPr wrap="square" rtlCol="0">
            <a:spAutoFit/>
          </a:bodyPr>
          <a:lstStyle/>
          <a:p>
            <a:pPr algn="ctr"/>
            <a:r>
              <a:rPr lang="en-GB" sz="4400" b="1" dirty="0" smtClean="0"/>
              <a:t>Read and retrieve</a:t>
            </a:r>
            <a:endParaRPr lang="en-GB" sz="4400" dirty="0"/>
          </a:p>
        </p:txBody>
      </p:sp>
      <p:pic>
        <p:nvPicPr>
          <p:cNvPr id="1026" name="Picture 2" descr="https://robertchaen.files.wordpress.com/2015/03/kk.jpg"/>
          <p:cNvPicPr>
            <a:picLocks noChangeAspect="1" noChangeArrowheads="1"/>
          </p:cNvPicPr>
          <p:nvPr/>
        </p:nvPicPr>
        <p:blipFill>
          <a:blip r:embed="rId3" cstate="print"/>
          <a:srcRect l="10714" r="10714"/>
          <a:stretch>
            <a:fillRect/>
          </a:stretch>
        </p:blipFill>
        <p:spPr bwMode="auto">
          <a:xfrm>
            <a:off x="5364088" y="1478824"/>
            <a:ext cx="3168352" cy="2269779"/>
          </a:xfrm>
          <a:prstGeom prst="rect">
            <a:avLst/>
          </a:prstGeom>
          <a:ln>
            <a:noFill/>
          </a:ln>
          <a:effectLst>
            <a:softEdge rad="112500"/>
          </a:effectLst>
        </p:spPr>
      </p:pic>
      <p:pic>
        <p:nvPicPr>
          <p:cNvPr id="10" name="Picture 2" descr="http://www.kingsacademy.com/mhodges/03_The-World-since-1900/07_World-War-Two/pictures/kamikazes-attacking-US-carrier.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3992466"/>
            <a:ext cx="5494274" cy="25786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9512" y="1628800"/>
            <a:ext cx="3960440" cy="4031873"/>
          </a:xfrm>
          <a:prstGeom prst="rect">
            <a:avLst/>
          </a:prstGeom>
          <a:solidFill>
            <a:schemeClr val="lt1">
              <a:alpha val="88000"/>
            </a:schemeClr>
          </a:solidFill>
          <a:ln>
            <a:noFill/>
          </a:ln>
        </p:spPr>
        <p:style>
          <a:lnRef idx="1">
            <a:schemeClr val="accent2"/>
          </a:lnRef>
          <a:fillRef idx="1001">
            <a:schemeClr val="lt1"/>
          </a:fillRef>
          <a:effectRef idx="1">
            <a:schemeClr val="accent2"/>
          </a:effectRef>
          <a:fontRef idx="minor">
            <a:schemeClr val="dk1"/>
          </a:fontRef>
        </p:style>
        <p:txBody>
          <a:bodyPr wrap="square" rtlCol="0">
            <a:spAutoFit/>
          </a:bodyPr>
          <a:lstStyle/>
          <a:p>
            <a:pPr algn="ctr"/>
            <a:r>
              <a:rPr lang="en-GB" sz="3200" b="1" u="sng" dirty="0" smtClean="0">
                <a:solidFill>
                  <a:srgbClr val="C00000"/>
                </a:solidFill>
              </a:rPr>
              <a:t>Read</a:t>
            </a:r>
            <a:r>
              <a:rPr lang="en-GB" sz="3200" b="1" dirty="0" smtClean="0"/>
              <a:t> the information sheet provided.</a:t>
            </a:r>
          </a:p>
          <a:p>
            <a:pPr algn="ctr"/>
            <a:endParaRPr lang="en-GB" sz="3200" b="1" dirty="0" smtClean="0"/>
          </a:p>
          <a:p>
            <a:pPr algn="ctr"/>
            <a:r>
              <a:rPr lang="en-GB" sz="3200" b="1" dirty="0" smtClean="0"/>
              <a:t>Create a </a:t>
            </a:r>
            <a:r>
              <a:rPr lang="en-GB" sz="3200" b="1" u="sng" dirty="0" smtClean="0">
                <a:solidFill>
                  <a:srgbClr val="C00000"/>
                </a:solidFill>
              </a:rPr>
              <a:t>spider diagram </a:t>
            </a:r>
            <a:r>
              <a:rPr lang="en-GB" sz="3200" b="1" dirty="0" smtClean="0"/>
              <a:t>with key information about who/what Kamikaze pilots were.</a:t>
            </a:r>
            <a:endParaRPr lang="en-GB"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4221088"/>
            <a:ext cx="3563888" cy="1477328"/>
          </a:xfrm>
          <a:prstGeom prst="rect">
            <a:avLst/>
          </a:prstGeom>
          <a:solidFill>
            <a:schemeClr val="bg1">
              <a:alpha val="88000"/>
            </a:schemeClr>
          </a:solidFill>
        </p:spPr>
        <p:txBody>
          <a:bodyPr wrap="square">
            <a:spAutoFit/>
          </a:bodyPr>
          <a:lstStyle/>
          <a:p>
            <a:r>
              <a:rPr lang="en-GB" b="1" u="sng" dirty="0" smtClean="0"/>
              <a:t>Prompt questions:</a:t>
            </a:r>
          </a:p>
          <a:p>
            <a:pPr>
              <a:buFont typeface="Wingdings" pitchFamily="2" charset="2"/>
              <a:buChar char="ü"/>
            </a:pPr>
            <a:r>
              <a:rPr lang="en-GB" dirty="0" smtClean="0"/>
              <a:t>Who holds power in this poem?</a:t>
            </a:r>
          </a:p>
          <a:p>
            <a:pPr>
              <a:buFont typeface="Wingdings" pitchFamily="2" charset="2"/>
              <a:buChar char="ü"/>
            </a:pPr>
            <a:r>
              <a:rPr lang="en-GB" dirty="0" smtClean="0"/>
              <a:t>Where is the conflict?</a:t>
            </a:r>
          </a:p>
          <a:p>
            <a:pPr>
              <a:buFont typeface="Wingdings" pitchFamily="2" charset="2"/>
              <a:buChar char="ü"/>
            </a:pPr>
            <a:r>
              <a:rPr lang="en-GB" dirty="0" smtClean="0"/>
              <a:t>Is there internal conflict?</a:t>
            </a:r>
          </a:p>
          <a:p>
            <a:pPr>
              <a:buFont typeface="Wingdings" pitchFamily="2" charset="2"/>
              <a:buChar char="ü"/>
            </a:pPr>
            <a:r>
              <a:rPr lang="en-GB" dirty="0" smtClean="0"/>
              <a:t>Is there external conflict?</a:t>
            </a:r>
            <a:endParaRPr lang="en-GB" dirty="0"/>
          </a:p>
        </p:txBody>
      </p:sp>
      <p:sp>
        <p:nvSpPr>
          <p:cNvPr id="5" name="Rectangle 4"/>
          <p:cNvSpPr/>
          <p:nvPr/>
        </p:nvSpPr>
        <p:spPr>
          <a:xfrm>
            <a:off x="2555776" y="2708920"/>
            <a:ext cx="3563888" cy="954107"/>
          </a:xfrm>
          <a:prstGeom prst="rect">
            <a:avLst/>
          </a:prstGeom>
          <a:solidFill>
            <a:schemeClr val="bg1">
              <a:alpha val="88000"/>
            </a:schemeClr>
          </a:solidFill>
        </p:spPr>
        <p:txBody>
          <a:bodyPr wrap="square">
            <a:spAutoFit/>
          </a:bodyPr>
          <a:lstStyle/>
          <a:p>
            <a:pPr algn="ctr"/>
            <a:r>
              <a:rPr lang="en-GB" sz="2800" b="1" u="sng" dirty="0" smtClean="0">
                <a:solidFill>
                  <a:srgbClr val="C00000"/>
                </a:solidFill>
              </a:rPr>
              <a:t>Power &amp; Conflict in</a:t>
            </a:r>
          </a:p>
          <a:p>
            <a:pPr algn="ctr"/>
            <a:r>
              <a:rPr lang="en-GB" sz="2800" b="1" u="sng" dirty="0" smtClean="0">
                <a:solidFill>
                  <a:srgbClr val="C00000"/>
                </a:solidFill>
              </a:rPr>
              <a:t>Kamikaze</a:t>
            </a:r>
            <a:endParaRPr lang="en-GB" sz="2800" dirty="0">
              <a:solidFill>
                <a:srgbClr val="C00000"/>
              </a:solidFill>
            </a:endParaRPr>
          </a:p>
        </p:txBody>
      </p:sp>
      <p:sp>
        <p:nvSpPr>
          <p:cNvPr id="8" name="Down Arrow 7"/>
          <p:cNvSpPr/>
          <p:nvPr/>
        </p:nvSpPr>
        <p:spPr>
          <a:xfrm>
            <a:off x="5148064" y="3356992"/>
            <a:ext cx="792088" cy="1296144"/>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9" name="Down Arrow 8"/>
          <p:cNvSpPr/>
          <p:nvPr/>
        </p:nvSpPr>
        <p:spPr>
          <a:xfrm rot="3231554">
            <a:off x="1836551" y="2978919"/>
            <a:ext cx="792088" cy="1296144"/>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10" name="Down Arrow 9"/>
          <p:cNvSpPr/>
          <p:nvPr/>
        </p:nvSpPr>
        <p:spPr>
          <a:xfrm rot="14821458">
            <a:off x="6151345" y="1958363"/>
            <a:ext cx="792088" cy="1296144"/>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11" name="Down Arrow 10"/>
          <p:cNvSpPr/>
          <p:nvPr/>
        </p:nvSpPr>
        <p:spPr>
          <a:xfrm rot="9803946">
            <a:off x="2364384" y="1498915"/>
            <a:ext cx="792088" cy="1296144"/>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12" name="Down Arrow 11"/>
          <p:cNvSpPr/>
          <p:nvPr/>
        </p:nvSpPr>
        <p:spPr>
          <a:xfrm rot="11042277">
            <a:off x="4328621" y="1439055"/>
            <a:ext cx="792088" cy="1296144"/>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13" name="TextBox 12"/>
          <p:cNvSpPr txBox="1"/>
          <p:nvPr/>
        </p:nvSpPr>
        <p:spPr>
          <a:xfrm>
            <a:off x="0" y="0"/>
            <a:ext cx="9144000" cy="276999"/>
          </a:xfrm>
          <a:prstGeom prst="rect">
            <a:avLst/>
          </a:prstGeom>
          <a:solidFill>
            <a:schemeClr val="bg1">
              <a:alpha val="88000"/>
            </a:schemeClr>
          </a:solidFill>
        </p:spPr>
        <p:txBody>
          <a:bodyPr wrap="square" rtlCol="0">
            <a:spAutoFit/>
          </a:bodyPr>
          <a:lstStyle/>
          <a:p>
            <a:pPr marL="285750" indent="-285750">
              <a:buClr>
                <a:srgbClr val="C00000"/>
              </a:buClr>
            </a:pPr>
            <a:r>
              <a:rPr lang="en-GB" sz="1200" b="1" u="sng" dirty="0" smtClean="0">
                <a:solidFill>
                  <a:srgbClr val="C00000"/>
                </a:solidFill>
              </a:rPr>
              <a:t>LO: </a:t>
            </a:r>
            <a:r>
              <a:rPr lang="en-GB" sz="1200" dirty="0" smtClean="0"/>
              <a:t>To analyse Garland’s use of language, form and structure to generate meaning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kingsacademy.com/mhodges/03_The-World-since-1900/07_World-War-Two/pictures/kamikazes-attacking-US-carrie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3992466"/>
            <a:ext cx="5494274" cy="25786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276999"/>
          </a:xfrm>
          <a:prstGeom prst="rect">
            <a:avLst/>
          </a:prstGeom>
          <a:solidFill>
            <a:schemeClr val="bg1">
              <a:alpha val="88000"/>
            </a:schemeClr>
          </a:solidFill>
        </p:spPr>
        <p:txBody>
          <a:bodyPr wrap="square" rtlCol="0">
            <a:spAutoFit/>
          </a:bodyPr>
          <a:lstStyle/>
          <a:p>
            <a:pPr marL="285750" indent="-285750">
              <a:buClr>
                <a:srgbClr val="C00000"/>
              </a:buClr>
            </a:pPr>
            <a:r>
              <a:rPr lang="en-GB" sz="1200" b="1" u="sng" dirty="0" smtClean="0">
                <a:solidFill>
                  <a:srgbClr val="C00000"/>
                </a:solidFill>
              </a:rPr>
              <a:t>LO: </a:t>
            </a:r>
            <a:r>
              <a:rPr lang="en-GB" sz="1200" dirty="0" smtClean="0"/>
              <a:t>To have a secure understanding of Garland’s ‘Kamikaze’</a:t>
            </a:r>
            <a:r>
              <a:rPr lang="en-GB" sz="1200" i="1" dirty="0" smtClean="0"/>
              <a:t>. </a:t>
            </a:r>
            <a:r>
              <a:rPr lang="en-GB" sz="1200" dirty="0" smtClean="0"/>
              <a:t>To show</a:t>
            </a:r>
            <a:r>
              <a:rPr lang="en-GB" sz="1200" baseline="0" dirty="0" smtClean="0"/>
              <a:t> an understanding of the relationship between a poem and </a:t>
            </a:r>
            <a:r>
              <a:rPr lang="en-GB" sz="1200" baseline="0" dirty="0" smtClean="0"/>
              <a:t>its </a:t>
            </a:r>
            <a:r>
              <a:rPr lang="en-GB" sz="1200" baseline="0" dirty="0" smtClean="0"/>
              <a:t>context</a:t>
            </a:r>
            <a:endParaRPr lang="en-GB" sz="1200" dirty="0"/>
          </a:p>
        </p:txBody>
      </p:sp>
      <p:pic>
        <p:nvPicPr>
          <p:cNvPr id="1026" name="Picture 2" descr="https://robertchaen.files.wordpress.com/2015/03/kk.jpg"/>
          <p:cNvPicPr>
            <a:picLocks noChangeAspect="1" noChangeArrowheads="1"/>
          </p:cNvPicPr>
          <p:nvPr/>
        </p:nvPicPr>
        <p:blipFill>
          <a:blip r:embed="rId5" cstate="print"/>
          <a:srcRect l="10714" r="10714"/>
          <a:stretch>
            <a:fillRect/>
          </a:stretch>
        </p:blipFill>
        <p:spPr bwMode="auto">
          <a:xfrm>
            <a:off x="5796136" y="1412776"/>
            <a:ext cx="3168352" cy="2269779"/>
          </a:xfrm>
          <a:prstGeom prst="rect">
            <a:avLst/>
          </a:prstGeom>
          <a:ln>
            <a:noFill/>
          </a:ln>
          <a:effectLst>
            <a:softEdge rad="112500"/>
          </a:effectLst>
        </p:spPr>
      </p:pic>
      <p:sp>
        <p:nvSpPr>
          <p:cNvPr id="8" name="TextBox 7"/>
          <p:cNvSpPr txBox="1"/>
          <p:nvPr/>
        </p:nvSpPr>
        <p:spPr>
          <a:xfrm>
            <a:off x="395536" y="1445786"/>
            <a:ext cx="5256584" cy="4031873"/>
          </a:xfrm>
          <a:prstGeom prst="rect">
            <a:avLst/>
          </a:prstGeom>
          <a:solidFill>
            <a:schemeClr val="lt1">
              <a:alpha val="88000"/>
            </a:schemeClr>
          </a:solidFill>
          <a:ln>
            <a:noFill/>
          </a:ln>
        </p:spPr>
        <p:style>
          <a:lnRef idx="1">
            <a:schemeClr val="accent2"/>
          </a:lnRef>
          <a:fillRef idx="1001">
            <a:schemeClr val="lt1"/>
          </a:fillRef>
          <a:effectRef idx="1">
            <a:schemeClr val="accent2"/>
          </a:effectRef>
          <a:fontRef idx="minor">
            <a:schemeClr val="dk1"/>
          </a:fontRef>
        </p:style>
        <p:txBody>
          <a:bodyPr wrap="square" rtlCol="0">
            <a:spAutoFit/>
          </a:bodyPr>
          <a:lstStyle/>
          <a:p>
            <a:pPr algn="ctr"/>
            <a:endParaRPr lang="en-GB" sz="3200" b="1" dirty="0" smtClean="0">
              <a:solidFill>
                <a:schemeClr val="tx1"/>
              </a:solidFill>
            </a:endParaRPr>
          </a:p>
          <a:p>
            <a:pPr algn="ctr"/>
            <a:r>
              <a:rPr lang="en-GB" sz="3200" b="1" dirty="0" smtClean="0">
                <a:solidFill>
                  <a:schemeClr val="tx1"/>
                </a:solidFill>
              </a:rPr>
              <a:t>Now we are going to </a:t>
            </a:r>
            <a:r>
              <a:rPr lang="en-GB" sz="3200" b="1" dirty="0" smtClean="0">
                <a:solidFill>
                  <a:srgbClr val="C00000"/>
                </a:solidFill>
              </a:rPr>
              <a:t>watch</a:t>
            </a:r>
            <a:r>
              <a:rPr lang="en-GB" sz="3200" b="1" dirty="0" smtClean="0">
                <a:solidFill>
                  <a:schemeClr val="tx1"/>
                </a:solidFill>
              </a:rPr>
              <a:t> a short clip.</a:t>
            </a:r>
          </a:p>
          <a:p>
            <a:pPr algn="ctr"/>
            <a:endParaRPr lang="en-GB" sz="3200" b="1" dirty="0" smtClean="0">
              <a:solidFill>
                <a:schemeClr val="tx1"/>
              </a:solidFill>
            </a:endParaRPr>
          </a:p>
          <a:p>
            <a:pPr algn="ctr"/>
            <a:r>
              <a:rPr lang="en-GB" sz="3200" b="1" dirty="0" smtClean="0">
                <a:solidFill>
                  <a:schemeClr val="tx1"/>
                </a:solidFill>
              </a:rPr>
              <a:t>As you watch, </a:t>
            </a:r>
            <a:r>
              <a:rPr lang="en-GB" sz="3200" b="1" u="sng" dirty="0" smtClean="0">
                <a:solidFill>
                  <a:srgbClr val="C00000"/>
                </a:solidFill>
              </a:rPr>
              <a:t>add</a:t>
            </a:r>
            <a:r>
              <a:rPr lang="en-GB" sz="3200" b="1" dirty="0" smtClean="0">
                <a:solidFill>
                  <a:schemeClr val="tx1"/>
                </a:solidFill>
              </a:rPr>
              <a:t> any extra information to your spider diagram</a:t>
            </a:r>
          </a:p>
          <a:p>
            <a:pPr algn="ctr"/>
            <a:endParaRPr lang="en-GB" sz="3200" b="1" dirty="0">
              <a:solidFill>
                <a:schemeClr val="tx1"/>
              </a:solidFill>
            </a:endParaRPr>
          </a:p>
        </p:txBody>
      </p:sp>
      <p:sp>
        <p:nvSpPr>
          <p:cNvPr id="9" name="TextBox 8"/>
          <p:cNvSpPr txBox="1"/>
          <p:nvPr/>
        </p:nvSpPr>
        <p:spPr>
          <a:xfrm>
            <a:off x="1547664" y="405264"/>
            <a:ext cx="6084168" cy="769441"/>
          </a:xfrm>
          <a:prstGeom prst="rect">
            <a:avLst/>
          </a:prstGeom>
          <a:solidFill>
            <a:schemeClr val="lt1">
              <a:alpha val="88000"/>
            </a:schemeClr>
          </a:solidFill>
          <a:ln>
            <a:noFill/>
          </a:ln>
        </p:spPr>
        <p:style>
          <a:lnRef idx="1">
            <a:schemeClr val="accent2"/>
          </a:lnRef>
          <a:fillRef idx="1001">
            <a:schemeClr val="lt1"/>
          </a:fillRef>
          <a:effectRef idx="1">
            <a:schemeClr val="accent2"/>
          </a:effectRef>
          <a:fontRef idx="minor">
            <a:schemeClr val="dk1"/>
          </a:fontRef>
        </p:style>
        <p:txBody>
          <a:bodyPr wrap="square" rtlCol="0">
            <a:spAutoFit/>
          </a:bodyPr>
          <a:lstStyle/>
          <a:p>
            <a:pPr algn="ctr"/>
            <a:r>
              <a:rPr lang="en-GB" sz="4400" b="1" dirty="0" smtClean="0"/>
              <a:t>Watch and retrieve</a:t>
            </a:r>
            <a:endParaRPr lang="en-GB" sz="4400" dirty="0"/>
          </a:p>
        </p:txBody>
      </p:sp>
      <p:sp>
        <p:nvSpPr>
          <p:cNvPr id="7" name="Action Button: Movie 6">
            <a:hlinkClick r:id="rId6" highlightClick="1"/>
          </p:cNvPr>
          <p:cNvSpPr/>
          <p:nvPr/>
        </p:nvSpPr>
        <p:spPr>
          <a:xfrm>
            <a:off x="7020272" y="4293096"/>
            <a:ext cx="1800200" cy="1728192"/>
          </a:xfrm>
          <a:prstGeom prst="actionButtonMovie">
            <a:avLst/>
          </a:prstGeom>
          <a:solidFill>
            <a:schemeClr val="accent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4091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upload.wikimedia.org/wikipedia/commons/d/d7/72nd_Shinbu_1945_Kamikaze.jpg"/>
          <p:cNvPicPr>
            <a:picLocks noChangeAspect="1" noChangeArrowheads="1"/>
          </p:cNvPicPr>
          <p:nvPr/>
        </p:nvPicPr>
        <p:blipFill>
          <a:blip r:embed="rId3" cstate="print"/>
          <a:srcRect/>
          <a:stretch>
            <a:fillRect/>
          </a:stretch>
        </p:blipFill>
        <p:spPr bwMode="auto">
          <a:xfrm>
            <a:off x="5029977" y="332656"/>
            <a:ext cx="4114023" cy="5029064"/>
          </a:xfrm>
          <a:prstGeom prst="rect">
            <a:avLst/>
          </a:prstGeom>
          <a:ln>
            <a:noFill/>
          </a:ln>
          <a:effectLst>
            <a:softEdge rad="112500"/>
          </a:effectLst>
        </p:spPr>
      </p:pic>
      <p:sp>
        <p:nvSpPr>
          <p:cNvPr id="3" name="TextBox 2"/>
          <p:cNvSpPr txBox="1"/>
          <p:nvPr/>
        </p:nvSpPr>
        <p:spPr>
          <a:xfrm>
            <a:off x="0" y="5240429"/>
            <a:ext cx="9144000" cy="1077218"/>
          </a:xfrm>
          <a:prstGeom prst="rect">
            <a:avLst/>
          </a:prstGeom>
          <a:solidFill>
            <a:schemeClr val="lt1">
              <a:alpha val="88000"/>
            </a:schemeClr>
          </a:solidFill>
          <a:ln>
            <a:noFill/>
          </a:ln>
        </p:spPr>
        <p:style>
          <a:lnRef idx="1">
            <a:schemeClr val="accent2"/>
          </a:lnRef>
          <a:fillRef idx="1001">
            <a:schemeClr val="lt1"/>
          </a:fillRef>
          <a:effectRef idx="1">
            <a:schemeClr val="accent2"/>
          </a:effectRef>
          <a:fontRef idx="minor">
            <a:schemeClr val="dk1"/>
          </a:fontRef>
        </p:style>
        <p:txBody>
          <a:bodyPr wrap="square" rtlCol="0">
            <a:spAutoFit/>
          </a:bodyPr>
          <a:lstStyle/>
          <a:p>
            <a:pPr algn="ctr"/>
            <a:r>
              <a:rPr lang="en-GB" sz="3200" b="1" dirty="0" smtClean="0"/>
              <a:t>Q. Is someone who is willing to take their own life and the lives of others ‘inhuman’?</a:t>
            </a:r>
            <a:endParaRPr lang="en-GB" sz="3200" dirty="0"/>
          </a:p>
        </p:txBody>
      </p:sp>
      <p:sp>
        <p:nvSpPr>
          <p:cNvPr id="4" name="TextBox 3"/>
          <p:cNvSpPr txBox="1"/>
          <p:nvPr/>
        </p:nvSpPr>
        <p:spPr>
          <a:xfrm>
            <a:off x="179512" y="476672"/>
            <a:ext cx="5139680" cy="769441"/>
          </a:xfrm>
          <a:prstGeom prst="rect">
            <a:avLst/>
          </a:prstGeom>
          <a:solidFill>
            <a:schemeClr val="lt1">
              <a:alpha val="88000"/>
            </a:schemeClr>
          </a:solidFill>
          <a:ln>
            <a:noFill/>
          </a:ln>
        </p:spPr>
        <p:style>
          <a:lnRef idx="1">
            <a:schemeClr val="accent2"/>
          </a:lnRef>
          <a:fillRef idx="1001">
            <a:schemeClr val="lt1"/>
          </a:fillRef>
          <a:effectRef idx="1">
            <a:schemeClr val="accent2"/>
          </a:effectRef>
          <a:fontRef idx="minor">
            <a:schemeClr val="dk1"/>
          </a:fontRef>
        </p:style>
        <p:txBody>
          <a:bodyPr wrap="square" rtlCol="0">
            <a:spAutoFit/>
          </a:bodyPr>
          <a:lstStyle/>
          <a:p>
            <a:pPr algn="ctr"/>
            <a:r>
              <a:rPr lang="en-GB" sz="4400" b="1" dirty="0" smtClean="0"/>
              <a:t>Think, pair, share</a:t>
            </a:r>
            <a:endParaRPr lang="en-GB" sz="4400" dirty="0"/>
          </a:p>
        </p:txBody>
      </p:sp>
      <p:sp>
        <p:nvSpPr>
          <p:cNvPr id="6" name="TextBox 5"/>
          <p:cNvSpPr txBox="1"/>
          <p:nvPr/>
        </p:nvSpPr>
        <p:spPr>
          <a:xfrm>
            <a:off x="0" y="0"/>
            <a:ext cx="9144000" cy="276999"/>
          </a:xfrm>
          <a:prstGeom prst="rect">
            <a:avLst/>
          </a:prstGeom>
          <a:solidFill>
            <a:schemeClr val="bg1">
              <a:alpha val="88000"/>
            </a:schemeClr>
          </a:solidFill>
        </p:spPr>
        <p:txBody>
          <a:bodyPr wrap="square" rtlCol="0">
            <a:spAutoFit/>
          </a:bodyPr>
          <a:lstStyle/>
          <a:p>
            <a:pPr marL="285750" indent="-285750">
              <a:buClr>
                <a:srgbClr val="C00000"/>
              </a:buClr>
            </a:pPr>
            <a:r>
              <a:rPr lang="en-GB" sz="1200" b="1" u="sng" dirty="0" smtClean="0">
                <a:solidFill>
                  <a:srgbClr val="C00000"/>
                </a:solidFill>
              </a:rPr>
              <a:t>LO: </a:t>
            </a:r>
            <a:r>
              <a:rPr lang="en-GB" sz="1200" dirty="0" smtClean="0"/>
              <a:t>To have a secure understanding of Garland’s ‘Kamikaze’</a:t>
            </a:r>
            <a:r>
              <a:rPr lang="en-GB" sz="1200" i="1" dirty="0" smtClean="0"/>
              <a:t>. </a:t>
            </a:r>
            <a:r>
              <a:rPr lang="en-GB" sz="1200" dirty="0" smtClean="0"/>
              <a:t>To show</a:t>
            </a:r>
            <a:r>
              <a:rPr lang="en-GB" sz="1200" baseline="0" dirty="0" smtClean="0"/>
              <a:t> an understanding of the relationship between a poem and </a:t>
            </a:r>
            <a:r>
              <a:rPr lang="en-GB" sz="1200" baseline="0" dirty="0" smtClean="0"/>
              <a:t>its </a:t>
            </a:r>
            <a:r>
              <a:rPr lang="en-GB" sz="1200" baseline="0" dirty="0" smtClean="0"/>
              <a:t>context</a:t>
            </a:r>
            <a:endParaRPr lang="en-GB" sz="1200" dirty="0"/>
          </a:p>
        </p:txBody>
      </p:sp>
      <p:pic>
        <p:nvPicPr>
          <p:cNvPr id="8" name="Picture 2" descr="Six Japanese Kamikaze pilots in their uniform"/>
          <p:cNvPicPr>
            <a:picLocks noChangeAspect="1" noChangeArrowheads="1"/>
          </p:cNvPicPr>
          <p:nvPr/>
        </p:nvPicPr>
        <p:blipFill>
          <a:blip r:embed="rId4" cstate="print"/>
          <a:srcRect b="3718"/>
          <a:stretch>
            <a:fillRect/>
          </a:stretch>
        </p:blipFill>
        <p:spPr bwMode="auto">
          <a:xfrm>
            <a:off x="-108520" y="1335084"/>
            <a:ext cx="5588000" cy="345638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kamikazeimages.net/writings/maebashi/image.jpg"/>
          <p:cNvPicPr>
            <a:picLocks noChangeAspect="1" noChangeArrowheads="1"/>
          </p:cNvPicPr>
          <p:nvPr/>
        </p:nvPicPr>
        <p:blipFill>
          <a:blip r:embed="rId2" cstate="print"/>
          <a:srcRect r="10638" b="14526"/>
          <a:stretch>
            <a:fillRect/>
          </a:stretch>
        </p:blipFill>
        <p:spPr bwMode="auto">
          <a:xfrm>
            <a:off x="5227339" y="620688"/>
            <a:ext cx="3605939" cy="4464496"/>
          </a:xfrm>
          <a:prstGeom prst="rect">
            <a:avLst/>
          </a:prstGeom>
          <a:ln>
            <a:noFill/>
          </a:ln>
          <a:effectLst>
            <a:softEdge rad="112500"/>
          </a:effectLst>
        </p:spPr>
      </p:pic>
      <p:sp>
        <p:nvSpPr>
          <p:cNvPr id="6" name="TextBox 5"/>
          <p:cNvSpPr txBox="1"/>
          <p:nvPr/>
        </p:nvSpPr>
        <p:spPr>
          <a:xfrm>
            <a:off x="0" y="0"/>
            <a:ext cx="9144000" cy="276999"/>
          </a:xfrm>
          <a:prstGeom prst="rect">
            <a:avLst/>
          </a:prstGeom>
          <a:solidFill>
            <a:schemeClr val="bg1">
              <a:alpha val="88000"/>
            </a:schemeClr>
          </a:solidFill>
        </p:spPr>
        <p:txBody>
          <a:bodyPr wrap="square" rtlCol="0">
            <a:spAutoFit/>
          </a:bodyPr>
          <a:lstStyle/>
          <a:p>
            <a:pPr marL="285750" indent="-285750">
              <a:buClr>
                <a:srgbClr val="C00000"/>
              </a:buClr>
            </a:pPr>
            <a:r>
              <a:rPr lang="en-GB" sz="1200" b="1" u="sng" dirty="0" smtClean="0">
                <a:solidFill>
                  <a:srgbClr val="C00000"/>
                </a:solidFill>
              </a:rPr>
              <a:t>LO: </a:t>
            </a:r>
            <a:r>
              <a:rPr lang="en-GB" sz="1200" dirty="0" smtClean="0"/>
              <a:t>To have a secure understanding of Garland’s ‘Kamikaze’</a:t>
            </a:r>
            <a:r>
              <a:rPr lang="en-GB" sz="1200" i="1" dirty="0" smtClean="0"/>
              <a:t>. </a:t>
            </a:r>
            <a:r>
              <a:rPr lang="en-GB" sz="1200" dirty="0" smtClean="0"/>
              <a:t>To show</a:t>
            </a:r>
            <a:r>
              <a:rPr lang="en-GB" sz="1200" baseline="0" dirty="0" smtClean="0"/>
              <a:t> an understanding of the relationship between a poem and </a:t>
            </a:r>
            <a:r>
              <a:rPr lang="en-GB" sz="1200" baseline="0" dirty="0" smtClean="0"/>
              <a:t>its </a:t>
            </a:r>
            <a:r>
              <a:rPr lang="en-GB" sz="1200" baseline="0" dirty="0" smtClean="0"/>
              <a:t>context</a:t>
            </a:r>
            <a:endParaRPr lang="en-GB" sz="1200" dirty="0"/>
          </a:p>
        </p:txBody>
      </p:sp>
      <p:sp>
        <p:nvSpPr>
          <p:cNvPr id="8" name="Rectangle 7"/>
          <p:cNvSpPr/>
          <p:nvPr/>
        </p:nvSpPr>
        <p:spPr>
          <a:xfrm>
            <a:off x="4139952" y="5229200"/>
            <a:ext cx="4536504" cy="1200329"/>
          </a:xfrm>
          <a:prstGeom prst="rect">
            <a:avLst/>
          </a:prstGeom>
          <a:solidFill>
            <a:schemeClr val="bg1">
              <a:alpha val="88000"/>
            </a:schemeClr>
          </a:solidFill>
        </p:spPr>
        <p:txBody>
          <a:bodyPr wrap="square">
            <a:spAutoFit/>
          </a:bodyPr>
          <a:lstStyle/>
          <a:p>
            <a:pPr algn="ctr"/>
            <a:r>
              <a:rPr lang="en-GB" sz="2400" b="1" dirty="0" smtClean="0"/>
              <a:t>“I </a:t>
            </a:r>
            <a:r>
              <a:rPr lang="en-GB" sz="2400" b="1" dirty="0"/>
              <a:t>go in good </a:t>
            </a:r>
            <a:r>
              <a:rPr lang="en-GB" sz="2400" b="1" dirty="0" smtClean="0"/>
              <a:t>spirits”</a:t>
            </a:r>
          </a:p>
          <a:p>
            <a:pPr algn="ctr"/>
            <a:r>
              <a:rPr lang="en-GB" sz="2400" dirty="0"/>
              <a:t>Lieutenant Junior </a:t>
            </a:r>
            <a:r>
              <a:rPr lang="en-GB" sz="2400" dirty="0" smtClean="0"/>
              <a:t>Grade Seiichi Maebashi</a:t>
            </a:r>
            <a:endParaRPr lang="en-GB" sz="2400" dirty="0"/>
          </a:p>
        </p:txBody>
      </p:sp>
      <p:sp>
        <p:nvSpPr>
          <p:cNvPr id="10" name="TextBox 9"/>
          <p:cNvSpPr txBox="1"/>
          <p:nvPr/>
        </p:nvSpPr>
        <p:spPr>
          <a:xfrm>
            <a:off x="251520" y="764704"/>
            <a:ext cx="4968552" cy="3046988"/>
          </a:xfrm>
          <a:prstGeom prst="rect">
            <a:avLst/>
          </a:prstGeom>
          <a:solidFill>
            <a:schemeClr val="lt1">
              <a:alpha val="88000"/>
            </a:schemeClr>
          </a:solidFill>
          <a:ln>
            <a:noFill/>
          </a:ln>
        </p:spPr>
        <p:style>
          <a:lnRef idx="1">
            <a:schemeClr val="accent2"/>
          </a:lnRef>
          <a:fillRef idx="1001">
            <a:schemeClr val="lt1"/>
          </a:fillRef>
          <a:effectRef idx="1">
            <a:schemeClr val="accent2"/>
          </a:effectRef>
          <a:fontRef idx="minor">
            <a:schemeClr val="dk1"/>
          </a:fontRef>
        </p:style>
        <p:txBody>
          <a:bodyPr wrap="square" rtlCol="0">
            <a:spAutoFit/>
          </a:bodyPr>
          <a:lstStyle/>
          <a:p>
            <a:r>
              <a:rPr lang="en-GB" sz="2400" b="1" dirty="0" smtClean="0"/>
              <a:t>You have been given final </a:t>
            </a:r>
            <a:r>
              <a:rPr lang="en-GB" sz="2400" b="1" dirty="0" smtClean="0"/>
              <a:t>letters to loved ones from Kamikaze pilots.</a:t>
            </a:r>
          </a:p>
          <a:p>
            <a:endParaRPr lang="en-GB" sz="2400" b="1" dirty="0"/>
          </a:p>
          <a:p>
            <a:r>
              <a:rPr lang="en-GB" sz="2400" b="1" dirty="0" smtClean="0">
                <a:solidFill>
                  <a:srgbClr val="C00000"/>
                </a:solidFill>
              </a:rPr>
              <a:t>Listen to the summaries</a:t>
            </a:r>
            <a:r>
              <a:rPr lang="en-GB" sz="2400" b="1" dirty="0" smtClean="0"/>
              <a:t> of the letters </a:t>
            </a:r>
            <a:r>
              <a:rPr lang="en-GB" sz="2400" b="1" dirty="0" smtClean="0"/>
              <a:t>and </a:t>
            </a:r>
            <a:r>
              <a:rPr lang="en-GB" sz="2400" b="1" dirty="0" smtClean="0">
                <a:solidFill>
                  <a:srgbClr val="C00000"/>
                </a:solidFill>
              </a:rPr>
              <a:t>jot down </a:t>
            </a:r>
            <a:r>
              <a:rPr lang="en-GB" sz="2400" b="1" dirty="0" smtClean="0"/>
              <a:t>ideas on how you think these young men present themselves</a:t>
            </a:r>
          </a:p>
          <a:p>
            <a:endParaRPr lang="en-GB" sz="2400" b="1" dirty="0" smtClean="0"/>
          </a:p>
          <a:p>
            <a:r>
              <a:rPr lang="en-GB" sz="2400" b="1" i="1" dirty="0" smtClean="0"/>
              <a:t>(This can be key words/phrases)</a:t>
            </a:r>
            <a:endParaRPr lang="en-GB" sz="2400"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6632"/>
            <a:ext cx="4867311" cy="6605636"/>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509">
            <a:off x="1475656" y="332656"/>
            <a:ext cx="5688632" cy="6174247"/>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12503">
            <a:off x="2511266" y="179214"/>
            <a:ext cx="5113285" cy="6432001"/>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976" y="111692"/>
            <a:ext cx="4687474" cy="6647959"/>
          </a:xfrm>
          <a:prstGeom prst="rect">
            <a:avLst/>
          </a:prstGeom>
        </p:spPr>
      </p:pic>
    </p:spTree>
    <p:extLst>
      <p:ext uri="{BB962C8B-B14F-4D97-AF65-F5344CB8AC3E}">
        <p14:creationId xmlns:p14="http://schemas.microsoft.com/office/powerpoint/2010/main" val="85569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b="1" dirty="0" smtClean="0">
                <a:ln w="11430"/>
              </a:rPr>
              <a:t>What does this </a:t>
            </a:r>
            <a:r>
              <a:rPr lang="en-GB" b="1" u="sng" dirty="0" smtClean="0">
                <a:ln w="11430"/>
              </a:rPr>
              <a:t>true</a:t>
            </a:r>
            <a:r>
              <a:rPr lang="en-GB" b="1" dirty="0" smtClean="0">
                <a:ln w="11430"/>
              </a:rPr>
              <a:t> story reveal about power?</a:t>
            </a:r>
            <a:endParaRPr lang="en-GB" b="1" dirty="0">
              <a:ln w="11430"/>
            </a:endParaRPr>
          </a:p>
        </p:txBody>
      </p:sp>
      <p:sp>
        <p:nvSpPr>
          <p:cNvPr id="3" name="Content Placeholder 2"/>
          <p:cNvSpPr>
            <a:spLocks noGrp="1"/>
          </p:cNvSpPr>
          <p:nvPr>
            <p:ph idx="1"/>
          </p:nvPr>
        </p:nvSpPr>
        <p:spPr>
          <a:xfrm>
            <a:off x="457200" y="1639341"/>
            <a:ext cx="8229600" cy="4525963"/>
          </a:xfrm>
          <a:solidFill>
            <a:schemeClr val="bg1">
              <a:alpha val="96000"/>
            </a:schemeClr>
          </a:solidFill>
        </p:spPr>
        <p:txBody>
          <a:bodyPr>
            <a:normAutofit fontScale="77500" lnSpcReduction="20000"/>
          </a:bodyPr>
          <a:lstStyle/>
          <a:p>
            <a:pPr marL="0" indent="0">
              <a:buNone/>
            </a:pPr>
            <a:r>
              <a:rPr lang="en-GB" dirty="0"/>
              <a:t>Commander Asaiki </a:t>
            </a:r>
            <a:r>
              <a:rPr lang="en-GB" dirty="0" err="1"/>
              <a:t>Tamai</a:t>
            </a:r>
            <a:r>
              <a:rPr lang="en-GB" dirty="0"/>
              <a:t> asked a group of 23 talented student pilots, all of whom he had trained, to volunteer for the special attack force. All of the pilots raised both of their hands, volunteering to join the operation. </a:t>
            </a:r>
            <a:endParaRPr lang="en-GB" dirty="0" smtClean="0"/>
          </a:p>
          <a:p>
            <a:pPr marL="0" indent="0">
              <a:buNone/>
            </a:pPr>
            <a:r>
              <a:rPr lang="en-GB" dirty="0" smtClean="0"/>
              <a:t>Later</a:t>
            </a:r>
            <a:r>
              <a:rPr lang="en-GB" dirty="0"/>
              <a:t>, </a:t>
            </a:r>
            <a:r>
              <a:rPr lang="en-GB" dirty="0" err="1"/>
              <a:t>Tamai</a:t>
            </a:r>
            <a:r>
              <a:rPr lang="en-GB" dirty="0"/>
              <a:t> asked Lieutenant Yukio Seki to command the special attack force. Seki is said to have closed his eyes, lowered his head and thought for 10 seconds, before saying: "Please do appoint me to the post." Seki became the 24th </a:t>
            </a:r>
            <a:r>
              <a:rPr lang="en-GB" i="1" dirty="0"/>
              <a:t>kamikaze</a:t>
            </a:r>
            <a:r>
              <a:rPr lang="en-GB" dirty="0"/>
              <a:t> pilot to be chosen. </a:t>
            </a:r>
            <a:endParaRPr lang="en-GB" dirty="0" smtClean="0"/>
          </a:p>
          <a:p>
            <a:pPr marL="0" indent="0">
              <a:buNone/>
            </a:pPr>
            <a:r>
              <a:rPr lang="en-GB" dirty="0" smtClean="0"/>
              <a:t>However</a:t>
            </a:r>
            <a:r>
              <a:rPr lang="en-GB" dirty="0"/>
              <a:t>, Seki later said: "Japan's future is bleak if it is forced to kill one of its best pilots." and "I am not going on this mission for the Emperor or for the Empire... I am going because I was ordered to."</a:t>
            </a:r>
          </a:p>
        </p:txBody>
      </p:sp>
    </p:spTree>
    <p:extLst>
      <p:ext uri="{BB962C8B-B14F-4D97-AF65-F5344CB8AC3E}">
        <p14:creationId xmlns:p14="http://schemas.microsoft.com/office/powerpoint/2010/main" val="494247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7892"/>
          </a:xfrm>
        </p:spPr>
        <p:txBody>
          <a:bodyPr>
            <a:normAutofit/>
          </a:bodyPr>
          <a:lstStyle/>
          <a:p>
            <a:r>
              <a:rPr lang="en-US" dirty="0"/>
              <a:t>Beatrice Garland </a:t>
            </a:r>
            <a:r>
              <a:rPr lang="en-GB" dirty="0" smtClean="0"/>
              <a:t>- Kamikaze</a:t>
            </a:r>
            <a:endParaRPr lang="en-US" dirty="0"/>
          </a:p>
        </p:txBody>
      </p:sp>
      <p:sp>
        <p:nvSpPr>
          <p:cNvPr id="3" name="Content Placeholder 2"/>
          <p:cNvSpPr>
            <a:spLocks noGrp="1"/>
          </p:cNvSpPr>
          <p:nvPr>
            <p:ph idx="1"/>
          </p:nvPr>
        </p:nvSpPr>
        <p:spPr>
          <a:xfrm>
            <a:off x="277689" y="947892"/>
            <a:ext cx="4206028" cy="5611522"/>
          </a:xfrm>
          <a:solidFill>
            <a:schemeClr val="bg1">
              <a:alpha val="69000"/>
            </a:schemeClr>
          </a:solidFill>
        </p:spPr>
        <p:txBody>
          <a:bodyPr>
            <a:noAutofit/>
          </a:bodyPr>
          <a:lstStyle/>
          <a:p>
            <a:pPr marL="0" indent="0" fontAlgn="base">
              <a:buNone/>
            </a:pPr>
            <a:r>
              <a:rPr lang="en-GB" sz="2300" dirty="0"/>
              <a:t>Her father embarked at sunrise</a:t>
            </a:r>
            <a:br>
              <a:rPr lang="en-GB" sz="2300" dirty="0"/>
            </a:br>
            <a:r>
              <a:rPr lang="en-GB" sz="2300" dirty="0"/>
              <a:t>with a flask of water, a samurai sword</a:t>
            </a:r>
            <a:br>
              <a:rPr lang="en-GB" sz="2300" dirty="0"/>
            </a:br>
            <a:r>
              <a:rPr lang="en-GB" sz="2300" dirty="0"/>
              <a:t>in the cockpit, a shaven head</a:t>
            </a:r>
            <a:br>
              <a:rPr lang="en-GB" sz="2300" dirty="0"/>
            </a:br>
            <a:r>
              <a:rPr lang="en-GB" sz="2300" dirty="0"/>
              <a:t>full of powerful incantations</a:t>
            </a:r>
            <a:br>
              <a:rPr lang="en-GB" sz="2300" dirty="0"/>
            </a:br>
            <a:r>
              <a:rPr lang="en-GB" sz="2300" dirty="0"/>
              <a:t>and enough fuel for a one-way</a:t>
            </a:r>
            <a:br>
              <a:rPr lang="en-GB" sz="2300" dirty="0"/>
            </a:br>
            <a:r>
              <a:rPr lang="en-GB" sz="2300" dirty="0"/>
              <a:t>journey into </a:t>
            </a:r>
            <a:r>
              <a:rPr lang="en-GB" sz="2300" dirty="0" smtClean="0"/>
              <a:t>history</a:t>
            </a:r>
          </a:p>
          <a:p>
            <a:pPr marL="0" indent="0" fontAlgn="base">
              <a:buNone/>
            </a:pPr>
            <a:endParaRPr lang="en-GB" sz="2300" dirty="0"/>
          </a:p>
          <a:p>
            <a:pPr marL="0" indent="0" fontAlgn="base">
              <a:buNone/>
            </a:pPr>
            <a:r>
              <a:rPr lang="en-GB" sz="2300" dirty="0"/>
              <a:t>but half way there, she thought,</a:t>
            </a:r>
            <a:br>
              <a:rPr lang="en-GB" sz="2300" dirty="0"/>
            </a:br>
            <a:r>
              <a:rPr lang="en-GB" sz="2300" dirty="0"/>
              <a:t>recounting it later to her children,</a:t>
            </a:r>
            <a:br>
              <a:rPr lang="en-GB" sz="2300" dirty="0"/>
            </a:br>
            <a:r>
              <a:rPr lang="en-GB" sz="2300" dirty="0"/>
              <a:t>he must have looked far down</a:t>
            </a:r>
            <a:br>
              <a:rPr lang="en-GB" sz="2300" dirty="0"/>
            </a:br>
            <a:r>
              <a:rPr lang="en-GB" sz="2300" dirty="0"/>
              <a:t>at the little fishing boats</a:t>
            </a:r>
            <a:br>
              <a:rPr lang="en-GB" sz="2300" dirty="0"/>
            </a:br>
            <a:r>
              <a:rPr lang="en-GB" sz="2300" dirty="0"/>
              <a:t>strung out like bunting</a:t>
            </a:r>
            <a:br>
              <a:rPr lang="en-GB" sz="2300" dirty="0"/>
            </a:br>
            <a:r>
              <a:rPr lang="en-GB" sz="2300" dirty="0"/>
              <a:t>on a green-blue translucent </a:t>
            </a:r>
            <a:r>
              <a:rPr lang="en-GB" sz="2300" dirty="0" smtClean="0"/>
              <a:t>sea</a:t>
            </a:r>
          </a:p>
          <a:p>
            <a:pPr marL="0" indent="0" fontAlgn="base">
              <a:buNone/>
            </a:pPr>
            <a:endParaRPr lang="en-GB" sz="2300" dirty="0"/>
          </a:p>
        </p:txBody>
      </p:sp>
      <p:sp>
        <p:nvSpPr>
          <p:cNvPr id="4" name="Content Placeholder 2"/>
          <p:cNvSpPr txBox="1">
            <a:spLocks/>
          </p:cNvSpPr>
          <p:nvPr/>
        </p:nvSpPr>
        <p:spPr>
          <a:xfrm>
            <a:off x="4378884" y="947892"/>
            <a:ext cx="4517185" cy="591010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p>
        </p:txBody>
      </p:sp>
      <p:sp>
        <p:nvSpPr>
          <p:cNvPr id="5" name="Content Placeholder 2"/>
          <p:cNvSpPr txBox="1">
            <a:spLocks/>
          </p:cNvSpPr>
          <p:nvPr/>
        </p:nvSpPr>
        <p:spPr>
          <a:xfrm>
            <a:off x="4483717" y="947892"/>
            <a:ext cx="4480771" cy="5611522"/>
          </a:xfrm>
          <a:prstGeom prst="rect">
            <a:avLst/>
          </a:prstGeom>
          <a:solidFill>
            <a:schemeClr val="bg1">
              <a:alpha val="69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buFont typeface="Arial"/>
              <a:buNone/>
            </a:pPr>
            <a:r>
              <a:rPr lang="en-GB" sz="2300" dirty="0" smtClean="0"/>
              <a:t>and beneath them, arcing in swathes</a:t>
            </a:r>
            <a:br>
              <a:rPr lang="en-GB" sz="2300" dirty="0" smtClean="0"/>
            </a:br>
            <a:r>
              <a:rPr lang="en-GB" sz="2300" dirty="0" smtClean="0"/>
              <a:t>like a huge flag waved first one way</a:t>
            </a:r>
            <a:br>
              <a:rPr lang="en-GB" sz="2300" dirty="0" smtClean="0"/>
            </a:br>
            <a:r>
              <a:rPr lang="en-GB" sz="2300" dirty="0" smtClean="0"/>
              <a:t>then the other in a figure of eight,</a:t>
            </a:r>
            <a:br>
              <a:rPr lang="en-GB" sz="2300" dirty="0" smtClean="0"/>
            </a:br>
            <a:r>
              <a:rPr lang="en-GB" sz="2300" dirty="0" smtClean="0"/>
              <a:t>the dark shoals of fishes</a:t>
            </a:r>
            <a:br>
              <a:rPr lang="en-GB" sz="2300" dirty="0" smtClean="0"/>
            </a:br>
            <a:r>
              <a:rPr lang="en-GB" sz="2300" dirty="0" smtClean="0"/>
              <a:t>flashing silver as their bellies</a:t>
            </a:r>
            <a:br>
              <a:rPr lang="en-GB" sz="2300" dirty="0" smtClean="0"/>
            </a:br>
            <a:r>
              <a:rPr lang="en-GB" sz="2300" dirty="0" smtClean="0"/>
              <a:t>swivelled towards the sun</a:t>
            </a:r>
          </a:p>
          <a:p>
            <a:pPr marL="0" indent="0" fontAlgn="base">
              <a:buFont typeface="Arial"/>
              <a:buNone/>
            </a:pPr>
            <a:endParaRPr lang="en-GB" sz="2300" dirty="0" smtClean="0"/>
          </a:p>
          <a:p>
            <a:pPr marL="0" indent="0" fontAlgn="base">
              <a:buFont typeface="Arial"/>
              <a:buNone/>
            </a:pPr>
            <a:r>
              <a:rPr lang="en-GB" sz="2300" dirty="0" smtClean="0"/>
              <a:t>and remembered how he</a:t>
            </a:r>
            <a:br>
              <a:rPr lang="en-GB" sz="2300" dirty="0" smtClean="0"/>
            </a:br>
            <a:r>
              <a:rPr lang="en-GB" sz="2300" dirty="0" smtClean="0"/>
              <a:t>and his brothers waiting on the shore</a:t>
            </a:r>
            <a:br>
              <a:rPr lang="en-GB" sz="2300" dirty="0" smtClean="0"/>
            </a:br>
            <a:r>
              <a:rPr lang="en-GB" sz="2300" dirty="0" smtClean="0"/>
              <a:t>built cairns of pearl-grey pebbles</a:t>
            </a:r>
            <a:br>
              <a:rPr lang="en-GB" sz="2300" dirty="0" smtClean="0"/>
            </a:br>
            <a:r>
              <a:rPr lang="en-GB" sz="2300" dirty="0" smtClean="0"/>
              <a:t>to see whose withstood longest the turbulent inrush of breakers</a:t>
            </a:r>
            <a:br>
              <a:rPr lang="en-GB" sz="2300" dirty="0" smtClean="0"/>
            </a:br>
            <a:r>
              <a:rPr lang="en-GB" sz="2300" dirty="0" smtClean="0"/>
              <a:t>bringing their father’s boat safe</a:t>
            </a:r>
          </a:p>
          <a:p>
            <a:pPr marL="0" indent="0" fontAlgn="base">
              <a:buFont typeface="Arial"/>
              <a:buNone/>
            </a:pPr>
            <a:endParaRPr lang="en-US" sz="2300" dirty="0"/>
          </a:p>
        </p:txBody>
      </p:sp>
    </p:spTree>
    <p:extLst>
      <p:ext uri="{BB962C8B-B14F-4D97-AF65-F5344CB8AC3E}">
        <p14:creationId xmlns:p14="http://schemas.microsoft.com/office/powerpoint/2010/main" val="126086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322284"/>
            <a:ext cx="4727955" cy="6203060"/>
          </a:xfrm>
          <a:solidFill>
            <a:schemeClr val="bg1">
              <a:alpha val="53000"/>
            </a:schemeClr>
          </a:solidFill>
        </p:spPr>
        <p:txBody>
          <a:bodyPr>
            <a:noAutofit/>
          </a:bodyPr>
          <a:lstStyle/>
          <a:p>
            <a:pPr marL="0" indent="0" fontAlgn="base">
              <a:buNone/>
            </a:pPr>
            <a:r>
              <a:rPr lang="en-GB" sz="2300" dirty="0" smtClean="0"/>
              <a:t>– </a:t>
            </a:r>
            <a:r>
              <a:rPr lang="en-GB" sz="2300" i="1" dirty="0" smtClean="0"/>
              <a:t>yes, grandfather’s boat</a:t>
            </a:r>
            <a:r>
              <a:rPr lang="en-GB" sz="2300" dirty="0" smtClean="0"/>
              <a:t> – safe</a:t>
            </a:r>
            <a:br>
              <a:rPr lang="en-GB" sz="2300" dirty="0" smtClean="0"/>
            </a:br>
            <a:r>
              <a:rPr lang="en-GB" sz="2300" dirty="0" smtClean="0"/>
              <a:t>to the shore, salt-sodden, awash</a:t>
            </a:r>
            <a:br>
              <a:rPr lang="en-GB" sz="2300" dirty="0" smtClean="0"/>
            </a:br>
            <a:r>
              <a:rPr lang="en-GB" sz="2300" dirty="0" smtClean="0"/>
              <a:t>with cloud-marked mackerel,</a:t>
            </a:r>
            <a:br>
              <a:rPr lang="en-GB" sz="2300" dirty="0" smtClean="0"/>
            </a:br>
            <a:r>
              <a:rPr lang="en-GB" sz="2300" dirty="0" smtClean="0"/>
              <a:t>black crabs, feathery prawns,</a:t>
            </a:r>
            <a:br>
              <a:rPr lang="en-GB" sz="2300" dirty="0" smtClean="0"/>
            </a:br>
            <a:r>
              <a:rPr lang="en-GB" sz="2300" dirty="0" smtClean="0"/>
              <a:t>the loose silver of whitebait and once</a:t>
            </a:r>
            <a:br>
              <a:rPr lang="en-GB" sz="2300" dirty="0" smtClean="0"/>
            </a:br>
            <a:r>
              <a:rPr lang="en-GB" sz="2300" dirty="0" smtClean="0"/>
              <a:t>a tuna, the dark prince, muscular, dangerous.</a:t>
            </a:r>
          </a:p>
          <a:p>
            <a:pPr marL="0" indent="0" fontAlgn="base">
              <a:buNone/>
            </a:pPr>
            <a:endParaRPr lang="en-GB" sz="2300" dirty="0" smtClean="0"/>
          </a:p>
          <a:p>
            <a:pPr marL="0" indent="0" fontAlgn="base">
              <a:buNone/>
            </a:pPr>
            <a:r>
              <a:rPr lang="en-GB" sz="2300" i="1" dirty="0" smtClean="0"/>
              <a:t>And though he came back</a:t>
            </a:r>
            <a:br>
              <a:rPr lang="en-GB" sz="2300" i="1" dirty="0" smtClean="0"/>
            </a:br>
            <a:r>
              <a:rPr lang="en-GB" sz="2300" i="1" dirty="0" smtClean="0"/>
              <a:t>my mother never spoke again</a:t>
            </a:r>
            <a:br>
              <a:rPr lang="en-GB" sz="2300" i="1" dirty="0" smtClean="0"/>
            </a:br>
            <a:r>
              <a:rPr lang="en-GB" sz="2300" i="1" dirty="0" smtClean="0"/>
              <a:t>in his presence, nor did she meet his eyes</a:t>
            </a:r>
            <a:br>
              <a:rPr lang="en-GB" sz="2300" i="1" dirty="0" smtClean="0"/>
            </a:br>
            <a:r>
              <a:rPr lang="en-GB" sz="2300" i="1" dirty="0" smtClean="0"/>
              <a:t>and the neighbours too, they treated him</a:t>
            </a:r>
            <a:br>
              <a:rPr lang="en-GB" sz="2300" i="1" dirty="0" smtClean="0"/>
            </a:br>
            <a:r>
              <a:rPr lang="en-GB" sz="2300" i="1" dirty="0" smtClean="0"/>
              <a:t>as though he no longer existed,</a:t>
            </a:r>
            <a:br>
              <a:rPr lang="en-GB" sz="2300" i="1" dirty="0" smtClean="0"/>
            </a:br>
            <a:r>
              <a:rPr lang="en-GB" sz="2300" i="1" dirty="0" smtClean="0"/>
              <a:t>only we children still chattered and laughed</a:t>
            </a:r>
            <a:endParaRPr lang="en-GB" sz="2300" dirty="0" smtClean="0"/>
          </a:p>
        </p:txBody>
      </p:sp>
      <p:sp>
        <p:nvSpPr>
          <p:cNvPr id="4" name="Content Placeholder 2"/>
          <p:cNvSpPr txBox="1">
            <a:spLocks/>
          </p:cNvSpPr>
          <p:nvPr/>
        </p:nvSpPr>
        <p:spPr>
          <a:xfrm>
            <a:off x="4835459" y="1478712"/>
            <a:ext cx="4149158" cy="3462456"/>
          </a:xfrm>
          <a:prstGeom prst="rect">
            <a:avLst/>
          </a:prstGeom>
          <a:solidFill>
            <a:schemeClr val="bg1">
              <a:alpha val="53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buFont typeface="Arial"/>
              <a:buNone/>
            </a:pPr>
            <a:r>
              <a:rPr lang="en-GB" sz="2300" i="1" dirty="0" smtClean="0"/>
              <a:t>till gradually we too learned</a:t>
            </a:r>
            <a:br>
              <a:rPr lang="en-GB" sz="2300" i="1" dirty="0" smtClean="0"/>
            </a:br>
            <a:r>
              <a:rPr lang="en-GB" sz="2300" i="1" dirty="0" smtClean="0"/>
              <a:t>to be silent, to live as though</a:t>
            </a:r>
            <a:br>
              <a:rPr lang="en-GB" sz="2300" i="1" dirty="0" smtClean="0"/>
            </a:br>
            <a:r>
              <a:rPr lang="en-GB" sz="2300" i="1" dirty="0" smtClean="0"/>
              <a:t>he had never returned, that this</a:t>
            </a:r>
            <a:br>
              <a:rPr lang="en-GB" sz="2300" i="1" dirty="0" smtClean="0"/>
            </a:br>
            <a:r>
              <a:rPr lang="en-GB" sz="2300" i="1" dirty="0" smtClean="0"/>
              <a:t>was no longer the father we loved.</a:t>
            </a:r>
            <a:r>
              <a:rPr lang="en-GB" sz="2300" dirty="0" smtClean="0"/>
              <a:t/>
            </a:r>
            <a:br>
              <a:rPr lang="en-GB" sz="2300" dirty="0" smtClean="0"/>
            </a:br>
            <a:r>
              <a:rPr lang="en-GB" sz="2300" dirty="0" smtClean="0"/>
              <a:t>And sometimes, she said, he must have wondered</a:t>
            </a:r>
            <a:br>
              <a:rPr lang="en-GB" sz="2300" dirty="0" smtClean="0"/>
            </a:br>
            <a:r>
              <a:rPr lang="en-GB" sz="2300" dirty="0" smtClean="0"/>
              <a:t>which had been the better way to die.</a:t>
            </a:r>
          </a:p>
          <a:p>
            <a:pPr marL="0" indent="0">
              <a:buFont typeface="Arial"/>
              <a:buNone/>
            </a:pPr>
            <a:r>
              <a:rPr lang="en-GB" sz="2300" dirty="0" smtClean="0"/>
              <a:t> </a:t>
            </a:r>
          </a:p>
          <a:p>
            <a:pPr marL="0" indent="0">
              <a:buFont typeface="Arial"/>
              <a:buNone/>
            </a:pPr>
            <a:endParaRPr lang="en-US" sz="2300" dirty="0" smtClean="0"/>
          </a:p>
          <a:p>
            <a:pPr marL="0" indent="0">
              <a:buFont typeface="Arial"/>
              <a:buNone/>
            </a:pPr>
            <a:endParaRPr lang="en-US" sz="2300" dirty="0"/>
          </a:p>
        </p:txBody>
      </p:sp>
    </p:spTree>
    <p:extLst>
      <p:ext uri="{BB962C8B-B14F-4D97-AF65-F5344CB8AC3E}">
        <p14:creationId xmlns:p14="http://schemas.microsoft.com/office/powerpoint/2010/main" val="3720186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TotalTime>
  <Words>1374</Words>
  <Application>Microsoft Office PowerPoint</Application>
  <PresentationFormat>On-screen Show (4:3)</PresentationFormat>
  <Paragraphs>129</Paragraphs>
  <Slides>20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What does this true story reveal about power?</vt:lpstr>
      <vt:lpstr>Beatrice Garland - Kamikaze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Emily</dc:creator>
  <cp:lastModifiedBy>Victoria Archer</cp:lastModifiedBy>
  <cp:revision>32</cp:revision>
  <dcterms:created xsi:type="dcterms:W3CDTF">2015-08-12T14:17:15Z</dcterms:created>
  <dcterms:modified xsi:type="dcterms:W3CDTF">2017-01-08T15:12:44Z</dcterms:modified>
</cp:coreProperties>
</file>