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8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2" r:id="rId13"/>
    <p:sldId id="312" r:id="rId14"/>
    <p:sldId id="290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77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60032"/>
    <a:srgbClr val="D0004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14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9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2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1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1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1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1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1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2B79-F803-4CB5-B233-859812681B37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hlinkClick r:id="rId13" action="ppaction://hlinksldjump"/>
          </p:cNvPr>
          <p:cNvPicPr>
            <a:picLocks noChangeAspect="1"/>
          </p:cNvPicPr>
          <p:nvPr userDrawn="1"/>
        </p:nvPicPr>
        <p:blipFill rotWithShape="1">
          <a:blip r:embed="rId14"/>
          <a:srcRect l="11203" t="60830" r="48363" b="28553"/>
          <a:stretch/>
        </p:blipFill>
        <p:spPr>
          <a:xfrm>
            <a:off x="178496" y="6176964"/>
            <a:ext cx="2628704" cy="517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141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slide" Target="slide27.xml"/><Relationship Id="rId12" Type="http://schemas.openxmlformats.org/officeDocument/2006/relationships/slide" Target="slide51.xml"/><Relationship Id="rId17" Type="http://schemas.openxmlformats.org/officeDocument/2006/relationships/image" Target="../media/image13.png"/><Relationship Id="rId2" Type="http://schemas.openxmlformats.org/officeDocument/2006/relationships/slide" Target="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15.xml"/><Relationship Id="rId15" Type="http://schemas.openxmlformats.org/officeDocument/2006/relationships/slide" Target="slide63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39.xml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50" t="60764" r="50585" b="29166"/>
          <a:stretch/>
        </p:blipFill>
        <p:spPr>
          <a:xfrm>
            <a:off x="2688712" y="2038350"/>
            <a:ext cx="3724276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542" t="60764" r="51659" b="28993"/>
          <a:stretch/>
        </p:blipFill>
        <p:spPr>
          <a:xfrm>
            <a:off x="1081651" y="2727722"/>
            <a:ext cx="6938399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66264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large, well-made, smooth-faced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mark of capacity and kindness’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Jekyll grew pale to the very lips, and there came a blackness about his eyes’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warmth,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deathly sick’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smile was struck out of his face and succeeded by an expression of such abject terror’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‘pale and shaken, and half fainting’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‘groping before him with his hands, like a man restored from death—there stood Henry Jekyll!’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life of that unhappy Henry Jekyll to an end’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0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619897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large, well-made, smooth-faced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mark of capacity and kindness’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Jekyll grew pale to the very lips, and there came a blackness about his eyes’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warmth,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deathly sick’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smile was struck out of his face and succeeded by an expression of such abject terror’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‘pale and shaken, and half fainting’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‘groping before him with his hands, like a man restored from death—there stood Henry Jekyll!’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life of that unhappy Henry Jekyll to an end’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41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21772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l----, well-m----, s------f----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m--- of c------- and k-------’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------ grew p--- to the very l---, and there came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b-------- about his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e---’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w-----,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d------ 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-----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-------, I am the -----of ---------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s---- was s----- out of his ---- and </a:t>
                      </a:r>
                    </a:p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s-------- by an </a:t>
                      </a:r>
                    </a:p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----------of such ------------’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‘p--- and s-----, and half --------’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‘g------ before him with his h----, like a man -------- from </a:t>
                      </a:r>
                    </a:p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d---- —there stood </a:t>
                      </a:r>
                    </a:p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</a:t>
                      </a:r>
                      <a:r>
                        <a:rPr lang="en-GB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l--- of that ------- Henry Jekyll to an 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1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71368"/>
              </p:ext>
            </p:extLst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2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64772"/>
              </p:ext>
            </p:extLst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13884" y="2269006"/>
            <a:ext cx="1964121" cy="2105025"/>
            <a:chOff x="2721203" y="241300"/>
            <a:chExt cx="2618828" cy="2806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7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0410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‘trampled calmly over the child’s body’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‘snarled aloud into a savage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‘husky, whispering and somewhat broken voice’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Satan’s signature upon a face, it is on that of your new friend’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great flame of anger’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‘ape-like fury’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differed widely’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‘masked thing like a monkey’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‘Hyde had a song upon his lips’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0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09576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‘trampled calmly over the child’s body’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‘snarled aloud into a savage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‘husky, whispering and somewhat broken voice’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Satan’s signature upon a face, it is on that of your new friend’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great flame of anger’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‘ape-like fury’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differed widely’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‘masked thing like a monkey’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‘Hyde had a song upon his lips’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9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17958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‘trampled calmly over the child’s body’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‘snarled aloud into a savage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‘husky, whispering and somewhat broken voice’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Satan’s signature upon a face, it is on that of your new friend’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great flame of anger’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‘ape-like fury’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differed widely’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‘masked thing like a monkey’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‘Hyde had a song upon his lips’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85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4255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‘trampled calmly over the child’s body’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‘snarled aloud into a savage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‘husky, whispering and somewhat broken voice’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Satan’s signature upon a face, it is on that of your new friend’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great flame of anger’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‘ape-like fury’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differed widely’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‘masked thing like a monkey’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‘Hyde had a song upon his lips’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88588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‘trampled calmly over the child’s body’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‘snarled aloud into a savage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‘husky, whispering and somewhat broken voice’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Satan’s signature upon a face, it is on that of your new friend’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great flame of anger’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‘ape-like fury’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differed widely’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‘masked thing like a monkey’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‘Hyde had a song upon his lips’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29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40902" y="942975"/>
            <a:ext cx="1964121" cy="2105025"/>
            <a:chOff x="2040902" y="942975"/>
            <a:chExt cx="1964121" cy="2105025"/>
          </a:xfrm>
        </p:grpSpPr>
        <p:pic>
          <p:nvPicPr>
            <p:cNvPr id="7" name="Picture 6">
              <a:hlinkClick r:id="rId2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19560" t="6771" r="64778" b="60451"/>
            <a:stretch/>
          </p:blipFill>
          <p:spPr>
            <a:xfrm>
              <a:off x="2258785" y="942975"/>
              <a:ext cx="1528355" cy="1798320"/>
            </a:xfrm>
            <a:prstGeom prst="rect">
              <a:avLst/>
            </a:prstGeom>
          </p:spPr>
        </p:pic>
        <p:pic>
          <p:nvPicPr>
            <p:cNvPr id="10" name="Picture 9">
              <a:hlinkClick r:id="rId2" action="ppaction://hlinksldjump"/>
            </p:cNvPr>
            <p:cNvPicPr>
              <a:picLocks noChangeAspect="1"/>
            </p:cNvPicPr>
            <p:nvPr/>
          </p:nvPicPr>
          <p:blipFill rotWithShape="1">
            <a:blip r:embed="rId4"/>
            <a:srcRect l="11152" t="60938" r="59663" b="28993"/>
            <a:stretch/>
          </p:blipFill>
          <p:spPr>
            <a:xfrm>
              <a:off x="2040902" y="2667000"/>
              <a:ext cx="1964121" cy="3810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368573" y="942975"/>
            <a:ext cx="2052230" cy="2108818"/>
            <a:chOff x="4368573" y="942975"/>
            <a:chExt cx="2052230" cy="2108818"/>
          </a:xfrm>
        </p:grpSpPr>
        <p:pic>
          <p:nvPicPr>
            <p:cNvPr id="9" name="Picture 8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38535" t="6057" r="45803" b="61165"/>
            <a:stretch/>
          </p:blipFill>
          <p:spPr>
            <a:xfrm>
              <a:off x="4630510" y="942975"/>
              <a:ext cx="1528355" cy="1798320"/>
            </a:xfrm>
            <a:prstGeom prst="rect">
              <a:avLst/>
            </a:prstGeom>
          </p:spPr>
        </p:pic>
        <p:pic>
          <p:nvPicPr>
            <p:cNvPr id="11" name="Picture 10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6"/>
            <a:srcRect l="10956" t="60938" r="59371" b="29166"/>
            <a:stretch/>
          </p:blipFill>
          <p:spPr>
            <a:xfrm>
              <a:off x="4368573" y="2667000"/>
              <a:ext cx="2052230" cy="38479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682058" y="942975"/>
            <a:ext cx="2076452" cy="2105026"/>
            <a:chOff x="6682058" y="942975"/>
            <a:chExt cx="2076452" cy="2105026"/>
          </a:xfrm>
        </p:grpSpPr>
        <p:pic>
          <p:nvPicPr>
            <p:cNvPr id="8" name="Picture 7">
              <a:hlinkClick r:id="rId7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2855" t="6771" r="82818" b="60451"/>
            <a:stretch/>
          </p:blipFill>
          <p:spPr>
            <a:xfrm>
              <a:off x="7002235" y="942975"/>
              <a:ext cx="1397999" cy="1798320"/>
            </a:xfrm>
            <a:prstGeom prst="rect">
              <a:avLst/>
            </a:prstGeom>
          </p:spPr>
        </p:pic>
        <p:pic>
          <p:nvPicPr>
            <p:cNvPr id="12" name="Picture 11">
              <a:hlinkClick r:id="rId7" action="ppaction://hlinksldjump"/>
            </p:cNvPr>
            <p:cNvPicPr>
              <a:picLocks noChangeAspect="1"/>
            </p:cNvPicPr>
            <p:nvPr/>
          </p:nvPicPr>
          <p:blipFill rotWithShape="1">
            <a:blip r:embed="rId8"/>
            <a:srcRect l="11347" t="60590" r="56735" b="28993"/>
            <a:stretch/>
          </p:blipFill>
          <p:spPr>
            <a:xfrm>
              <a:off x="6682058" y="2667001"/>
              <a:ext cx="2076452" cy="3810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49197" y="3134644"/>
            <a:ext cx="2619376" cy="1775016"/>
            <a:chOff x="1749197" y="3134644"/>
            <a:chExt cx="2619376" cy="1775016"/>
          </a:xfrm>
        </p:grpSpPr>
        <p:pic>
          <p:nvPicPr>
            <p:cNvPr id="18" name="Picture 17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35455" y="3134644"/>
              <a:ext cx="1775016" cy="1775016"/>
            </a:xfrm>
            <a:prstGeom prst="rect">
              <a:avLst/>
            </a:prstGeom>
          </p:spPr>
        </p:pic>
        <p:pic>
          <p:nvPicPr>
            <p:cNvPr id="19" name="Picture 18">
              <a:hlinkClick r:id="rId9" action="ppaction://hlinksldjump"/>
            </p:cNvPr>
            <p:cNvPicPr>
              <a:picLocks noChangeAspect="1"/>
            </p:cNvPicPr>
            <p:nvPr/>
          </p:nvPicPr>
          <p:blipFill rotWithShape="1">
            <a:blip r:embed="rId11"/>
            <a:srcRect l="10956" t="61111" r="53709" b="29514"/>
            <a:stretch/>
          </p:blipFill>
          <p:spPr>
            <a:xfrm>
              <a:off x="1749197" y="3826784"/>
              <a:ext cx="2619376" cy="39073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564005" y="3268487"/>
            <a:ext cx="1707356" cy="1876919"/>
            <a:chOff x="4564005" y="3268487"/>
            <a:chExt cx="1707356" cy="1876919"/>
          </a:xfrm>
        </p:grpSpPr>
        <p:pic>
          <p:nvPicPr>
            <p:cNvPr id="17" name="Picture 16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64005" y="3268487"/>
              <a:ext cx="1707356" cy="1507331"/>
            </a:xfrm>
            <a:prstGeom prst="rect">
              <a:avLst/>
            </a:prstGeom>
          </p:spPr>
        </p:pic>
        <p:pic>
          <p:nvPicPr>
            <p:cNvPr id="20" name="Picture 19">
              <a:hlinkClick r:id="rId12" action="ppaction://hlinksldjump"/>
            </p:cNvPr>
            <p:cNvPicPr>
              <a:picLocks noChangeAspect="1"/>
            </p:cNvPicPr>
            <p:nvPr/>
          </p:nvPicPr>
          <p:blipFill rotWithShape="1">
            <a:blip r:embed="rId14"/>
            <a:srcRect l="11250" t="60938" r="74206" b="28993"/>
            <a:stretch/>
          </p:blipFill>
          <p:spPr>
            <a:xfrm>
              <a:off x="4685074" y="4592956"/>
              <a:ext cx="1419226" cy="55245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548709" y="3133726"/>
            <a:ext cx="2209801" cy="1735455"/>
            <a:chOff x="6548709" y="3133726"/>
            <a:chExt cx="2209801" cy="1735455"/>
          </a:xfrm>
        </p:grpSpPr>
        <p:pic>
          <p:nvPicPr>
            <p:cNvPr id="16" name="Picture 15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102453" y="3133726"/>
              <a:ext cx="1154867" cy="1735455"/>
            </a:xfrm>
            <a:prstGeom prst="rect">
              <a:avLst/>
            </a:prstGeom>
          </p:spPr>
        </p:pic>
        <p:pic>
          <p:nvPicPr>
            <p:cNvPr id="21" name="Picture 20">
              <a:hlinkClick r:id="rId15" action="ppaction://hlinksldjump"/>
            </p:cNvPr>
            <p:cNvPicPr>
              <a:picLocks noChangeAspect="1"/>
            </p:cNvPicPr>
            <p:nvPr/>
          </p:nvPicPr>
          <p:blipFill rotWithShape="1">
            <a:blip r:embed="rId17"/>
            <a:srcRect l="11250" t="60417" r="48633" b="29166"/>
            <a:stretch/>
          </p:blipFill>
          <p:spPr>
            <a:xfrm>
              <a:off x="6548709" y="4304022"/>
              <a:ext cx="2209801" cy="322598"/>
            </a:xfrm>
            <a:prstGeom prst="rect">
              <a:avLst/>
            </a:prstGeom>
          </p:spPr>
        </p:pic>
      </p:grpSp>
      <p:sp>
        <p:nvSpPr>
          <p:cNvPr id="22" name="Oval Callout 21"/>
          <p:cNvSpPr/>
          <p:nvPr/>
        </p:nvSpPr>
        <p:spPr>
          <a:xfrm rot="21125662">
            <a:off x="2106590" y="130713"/>
            <a:ext cx="1214438" cy="71437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3" name="Oval Callout 22"/>
          <p:cNvSpPr/>
          <p:nvPr/>
        </p:nvSpPr>
        <p:spPr>
          <a:xfrm rot="187812">
            <a:off x="3206727" y="79165"/>
            <a:ext cx="1214438" cy="71437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4" name="Oval Callout 23"/>
          <p:cNvSpPr/>
          <p:nvPr/>
        </p:nvSpPr>
        <p:spPr>
          <a:xfrm rot="21125662">
            <a:off x="4228283" y="130713"/>
            <a:ext cx="1214438" cy="71437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5" name="TextBox 24"/>
          <p:cNvSpPr txBox="1"/>
          <p:nvPr/>
        </p:nvSpPr>
        <p:spPr>
          <a:xfrm>
            <a:off x="5585596" y="50590"/>
            <a:ext cx="281463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75" b="1" dirty="0"/>
              <a:t>You need to know key micro-quotations from the whole text to support your answer</a:t>
            </a:r>
            <a:endParaRPr lang="en-GB" sz="1575" b="1" dirty="0"/>
          </a:p>
        </p:txBody>
      </p:sp>
      <p:sp>
        <p:nvSpPr>
          <p:cNvPr id="27" name="Folded Corner 26"/>
          <p:cNvSpPr/>
          <p:nvPr/>
        </p:nvSpPr>
        <p:spPr>
          <a:xfrm rot="21306039">
            <a:off x="200279" y="1105873"/>
            <a:ext cx="1637111" cy="154814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Click revision focus by character or theme…</a:t>
            </a:r>
            <a:endParaRPr lang="en-GB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292078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‘trampled calmly over the child’s body’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‘snarled aloud into a savage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‘husky, whispering and somewhat broken voice’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Satan’s signature upon a face, it is on that of your new friend’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great flame of anger’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‘ape-like fury’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differed widely’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‘masked thing like a monkey’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‘Hyde had a song upon his lips’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5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01108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‘trampled calmly over the child’s body’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‘snarled aloud into a savage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‘husky, whispering and somewhat broken voice’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Satan’s signature upon a face, it is on that of your new friend’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great flame of anger’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‘ape-like fury’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differed widely’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‘masked thing like a monkey’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‘Hyde had a song upon his lips’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41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31680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‘trampled calmly over the child’s body’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‘snarled aloud into a savage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‘husky, whispering and somewhat broken voice’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Satan’s signature upon a face, it is on that of your new friend’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great flame of anger’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‘ape-like fury’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differed widely’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‘masked thing like a monkey’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‘Hyde had a song upon his lips’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1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91675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‘trampled calmly over the child’s body’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‘snarled aloud into a savage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‘husky, whispering and somewhat broken voice’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Satan’s signature upon a face, it is on that of your new friend’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great flame of anger’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‘ape-like fury’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differed widely’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‘masked thing like a monkey’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‘Hyde had a song upon his lips’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1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20573"/>
              </p:ext>
            </p:extLst>
          </p:nvPr>
        </p:nvGraphicFramePr>
        <p:xfrm>
          <a:off x="2400300" y="1173080"/>
          <a:ext cx="6096000" cy="44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‘t------- c----- over the child’s b---’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‘s------ aloud into a s----- laugh’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‘h----, w--------- and somewhat b-----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Utterson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‘if ever I read S----’s s-------- upon a f---, it is on that of your new </a:t>
                      </a:r>
                    </a:p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f-----’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g---- ----- of -----’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‘a---like 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few who could describe him d------- w------’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‘m----- thing like a m-----’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‘---- had a s--- upon his l---’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0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2616869"/>
            <a:ext cx="2052230" cy="2108818"/>
            <a:chOff x="5824763" y="241300"/>
            <a:chExt cx="2736307" cy="2811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4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70400" y="2269006"/>
            <a:ext cx="2052230" cy="2108818"/>
            <a:chOff x="5824763" y="241300"/>
            <a:chExt cx="2736307" cy="28117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8535" t="6057" r="45803" b="61165"/>
            <a:stretch/>
          </p:blipFill>
          <p:spPr>
            <a:xfrm>
              <a:off x="6174014" y="241300"/>
              <a:ext cx="2037806" cy="23977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0956" t="60938" r="59371" b="29166"/>
            <a:stretch/>
          </p:blipFill>
          <p:spPr>
            <a:xfrm>
              <a:off x="5824763" y="2540000"/>
              <a:ext cx="2736307" cy="513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5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1582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‘hearty, healthy, dapper, red-faced gentleman’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‘ignorant, blatant pedant’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disappointed in any man than in Lanyon’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death-warrant written legibly upon his face’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deep-seated terror of the mind’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wish to see or hear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life is shaken to its roots; sleep has left me; the deadliest terror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6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08579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‘hearty, healthy, dapper, red-faced gentleman’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‘ignorant, blatant pedant’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disappointed in any man than in Lanyon’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death-warrant written legibly upon his face’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deep-seated terror of the mind’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wish to see or hear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life is shaken to its roots; sleep has left me; the deadliest terror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3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10069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‘hearty, healthy, dapper, red-faced gentleman’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‘ignorant, blatant pedant’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disappointed in any man than in Lanyon’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death-warrant written legibly upon his face’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deep-seated terror of the mind’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wish to see or hear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life is shaken to its roots; sleep has left me; the deadliest terror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89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238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large, well-made, smooth-faced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mark of capacity and kindness’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Jekyll grew pale to the very lips, and there came a blackness about his eyes’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warmth,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deathly sick’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smile was struck out of his face and succeeded by an expression of such abject terror’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‘pale and shaken, and half fainting’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‘groping before him with his hands, like a man restored from death—there stood Henry Jekyll!’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life of that unhappy Henry Jekyll to an end’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0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47809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‘hearty, healthy, dapper, red-faced gentleman’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‘ignorant, blatant pedant’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disappointed in any man than in Lanyon’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death-warrant written legibly upon his face’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deep-seated terror of the mind’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wish to see or hear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life is shaken to its roots; sleep has left me; the deadliest terror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2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37647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‘hearty, healthy, dapper, red-faced gentleman’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‘ignorant, blatant pedant’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disappointed in any man than in Lanyon’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death-warrant written legibly upon his face’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deep-seated terror of the mind’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wish to see or hear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life is shaken to its roots; sleep has left me; the deadliest terror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9927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‘hearty, healthy, dapper, red-faced gentleman’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‘ignorant, blatant pedant’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disappointed in any man than in Lanyon’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death-warrant written legibly upon his face’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deep-seated terror of the mind’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wish to see or hear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life is shaken to its roots; sleep has left me; the deadliest terror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9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07737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‘hearty, healthy, dapper, red-faced gentleman’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‘ignorant, blatant pedant’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disappointed in any man than in Lanyon’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death-warrant written legibly upon his face’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deep-seated terror of the mind’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wish to see or hear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life is shaken to its roots; sleep has left me; the deadliest terror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8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85026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‘hearty, healthy, dapper, red-faced gentleman’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‘ignorant, blatant pedant’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disappointed in any man than in Lanyon’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death-warrant written legibly upon his face’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deep-seated terror of the mind’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wish to see or hear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life is shaken to its roots; sleep has left me; the deadliest terror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1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0133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‘hearty, healthy, dapper, red-faced gentleman’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‘ignorant, blatant pedant’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disappointed in any man than in Lanyon’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death-warrant written legibly upon his face’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deep-seated terror of the mind’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wish to see or hear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life is shaken to its roots; sleep has left me; the deadliest terror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910685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‘------, h------, d-----, red-faced g--------’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----------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----------’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-------, b------ p-----’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Jekyll: ‘I was never more d----------- in any man than in </a:t>
                      </a:r>
                    </a:p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------’</a:t>
                      </a:r>
                    </a:p>
                    <a:p>
                      <a:pPr lvl="0" algn="ctr"/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‘He had his d---- 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w------ written l------ upon his f---’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‘some d--- -s-----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 of the m---’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---- to see or ---- no more of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---!" I --------, and "O ---!" ----- and </a:t>
                      </a:r>
                    </a:p>
                    <a:p>
                      <a:pPr lvl="0"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-----’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---- is ------ to its -----; ----- has left me; the --------- t----- sits by 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3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3458" y="2447925"/>
            <a:ext cx="2076452" cy="2105026"/>
            <a:chOff x="8909411" y="241300"/>
            <a:chExt cx="2768602" cy="28067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4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46858" y="2536825"/>
            <a:ext cx="2076452" cy="2105026"/>
            <a:chOff x="8909411" y="241300"/>
            <a:chExt cx="2768602" cy="28067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855" t="6771" r="82818" b="60451"/>
            <a:stretch/>
          </p:blipFill>
          <p:spPr>
            <a:xfrm>
              <a:off x="9336314" y="241300"/>
              <a:ext cx="1863998" cy="23977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1347" t="60590" r="56735" b="28993"/>
            <a:stretch/>
          </p:blipFill>
          <p:spPr>
            <a:xfrm>
              <a:off x="8909411" y="2540001"/>
              <a:ext cx="2768602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17234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saw that Sawbones turn sick and white with desire to kill him’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scientific heresies’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‘God forgive us, God forgive us’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‘we heard him cry out upon the name of God’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so long been bound to the most narrow and material views’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denied the virtue of transcendental medicine’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new province of knowledge and new avenues to fame and power shall be laid open to you’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8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68459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large, well-made, smooth-faced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mark of capacity and kindness’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Jekyll grew pale to the very lips, and there came a blackness about his eyes’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warmth,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deathly sick’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smile was struck out of his face and succeeded by an expression of such abject terror’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‘pale and shaken, and half fainting’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‘groping before him with his hands, like a man restored from death—there stood Henry Jekyll!’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life of that unhappy Henry Jekyll to an end’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7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69202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saw that Sawbones turn sick and white with desire to kill him’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scientific heresies’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‘God forgive us, God forgive us’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‘we heard him cry out upon the name of God’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so long been bound to the most narrow and material views’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denied the virtue of transcendental medicine’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new province of knowledge and new avenues to fame and power shall be laid open to you’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0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2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33209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saw that Sawbones turn sick and white with desire to kill him’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scientific heresies’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‘God forgive us, God forgive us’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‘we heard him cry out upon the name of God’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so long been bound to the most narrow and material views’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denied the virtue of transcendental medicine’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new province of knowledge and new avenues to fame and power shall be laid open to you’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2301" y="1173079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7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743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saw that Sawbones turn sick and white with desire to kill him’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scientific heresies’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‘God forgive us, God forgive us’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‘we heard him cry out upon the name of God’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so long been bound to the most narrow and material views’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denied the virtue of transcendental medicine’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new province of knowledge and new avenues to fame and power shall be laid open to you’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42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13162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saw that Sawbones turn sick and white with desire to kill him’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scientific heresies’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‘God forgive us, God forgive us’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‘we heard him cry out upon the name of God’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so long been bound to the most narrow and material views’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denied the virtue of transcendental medicine’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new province of knowledge and new avenues to fame and power shall be laid open to you’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9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33092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saw that Sawbones turn sick and white with desire to kill him’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scientific heresies’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‘God forgive us, God forgive us’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‘we heard him cry out upon the name of God’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so long been bound to the most narrow and material views’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denied the virtue of transcendental medicine’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new province of knowledge and new avenues to fame and power shall be laid open to you’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2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40901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saw that Sawbones turn sick and white with desire to kill him’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scientific heresies’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‘God forgive us, God forgive us’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‘we heard him cry out upon the name of God’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so long been bound to the most narrow and material views’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denied the virtue of transcendental medicine’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new province of knowledge and new avenues to fame and power shall be laid open to you’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7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77155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saw that Sawbones turn sick and white with desire to kill him’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scientific heresies’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‘God forgive us, God forgive us’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‘we heard him cry out upon the name of God’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so long been bound to the most narrow and material views’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denied the virtue of transcendental medicine’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new province of knowledge and new avenues to fame and power shall be laid open to you’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3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60470"/>
              </p:ext>
            </p:extLst>
          </p:nvPr>
        </p:nvGraphicFramePr>
        <p:xfrm>
          <a:off x="2419351" y="1157840"/>
          <a:ext cx="6096000" cy="45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81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saw that Sawbones turn sick and white with desire to kill him’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‘Such unscientific balderdash’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scientific heresies’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‘God forgive us, God forgive us’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‘we heard him cry out upon the name of God’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so long been bound to the most narrow and material views’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who have denied the virtue of transcendental medicine’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new province of knowledge and new avenues to fame and power shall be laid open to you’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 God!" I screamed, and "O God!" again and again’</a:t>
                      </a:r>
                    </a:p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6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08847"/>
              </p:ext>
            </p:extLst>
          </p:nvPr>
        </p:nvGraphicFramePr>
        <p:xfrm>
          <a:off x="2433053" y="938103"/>
          <a:ext cx="6096000" cy="474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6535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q______ and it’s like s______ a s_____’ </a:t>
                      </a:r>
                    </a:p>
                    <a:p>
                      <a:pPr algn="ctr"/>
                      <a:endParaRPr lang="en-GB" sz="15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c_____ of some c_______ d______.’ 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d_____ through the f_____ c_______’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___</a:t>
                      </a:r>
                      <a:r>
                        <a:rPr lang="en-GB" sz="19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began to ___ ______’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___ still slept on the ____above the ______city’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p_____ and a </a:t>
                      </a:r>
                      <a:r>
                        <a:rPr lang="en-GB" sz="19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d____that</a:t>
                      </a: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c____ n____’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909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m_____ one of the three w______ was h___-w__ open’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9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_____his head very </a:t>
                      </a:r>
                      <a:r>
                        <a:rPr lang="en-GB" sz="19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s_____and</a:t>
                      </a: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walked on once more in s_____.’</a:t>
                      </a: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a_____, like a _____ _____, […] Edward Hyde’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2671094"/>
            <a:ext cx="2336800" cy="1634206"/>
            <a:chOff x="2332262" y="3163525"/>
            <a:chExt cx="3492501" cy="2366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4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26763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large, well-made, smooth-faced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mark of capacity and kindness’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Jekyll grew pale to the very lips, and there came a blackness about his eyes’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warmth,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deathly sick’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smile was struck out of his face and succeeded by an expression of such abject terror’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‘pale and shaken, and half fainting’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‘groping before him with his hands, like a man restored from death—there stood Henry Jekyll!’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life of that unhappy Henry Jekyll to an end’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16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318000" y="3064794"/>
            <a:ext cx="2336800" cy="1634206"/>
            <a:chOff x="2332262" y="3163525"/>
            <a:chExt cx="3492501" cy="23666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7273" y="3163525"/>
              <a:ext cx="2366688" cy="23666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0956" t="61111" r="53709" b="29514"/>
            <a:stretch/>
          </p:blipFill>
          <p:spPr>
            <a:xfrm>
              <a:off x="2332262" y="4086378"/>
              <a:ext cx="3492501" cy="520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05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89827"/>
              </p:ext>
            </p:extLst>
          </p:nvPr>
        </p:nvGraphicFramePr>
        <p:xfrm>
          <a:off x="2400300" y="1173080"/>
          <a:ext cx="6096000" cy="447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hard to say where one ends and another begins’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Hyde […] I shall be Mr Seek’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evil face, smoothed by hypocrisy’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steps fell lightly and oddly, with a certain swing, for all they went so slowly; it was different indeed from the heavy creaking tread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cheval glass] was so turned as to show them nothing but the rosy glow playing on the roof’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face became suddenly black and the features seemed to melt and alter’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animal within me licking the chops of memory; the spiritual side a little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‘shook the very fortress of identity’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9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17340"/>
              </p:ext>
            </p:extLst>
          </p:nvPr>
        </p:nvGraphicFramePr>
        <p:xfrm>
          <a:off x="2400300" y="1173080"/>
          <a:ext cx="6096000" cy="447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hard to say where one ends and another begins’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Hyde […] I shall be Mr Seek’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evil face, smoothed by hypocrisy’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steps fell lightly and oddly, with a certain swing, for all they went so slowly; it was different indeed from the heavy creaking tread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cheval glass] was so turned as to show them nothing but the rosy glow playing on the roof’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face became suddenly black and the features seemed to melt and alter’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animal within me licking the chops of memory; the spiritual side a little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‘shook the very fortress of identity’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1232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09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99024"/>
              </p:ext>
            </p:extLst>
          </p:nvPr>
        </p:nvGraphicFramePr>
        <p:xfrm>
          <a:off x="2400300" y="1173080"/>
          <a:ext cx="6096000" cy="447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hard to say where one ends and another begins’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Hyde […] I shall be Mr Seek’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evil face, smoothed by hypocrisy’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steps fell lightly and oddly, with a certain swing, for all they went so slowly; it was different indeed from the heavy creaking tread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cheval glass] was so turned as to show them nothing but the rosy glow playing on the roof’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face became suddenly black and the features seemed to melt and alter’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animal within me licking the chops of memory; the spiritual side a little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‘shook the very fortress of identity’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72400"/>
              </p:ext>
            </p:extLst>
          </p:nvPr>
        </p:nvGraphicFramePr>
        <p:xfrm>
          <a:off x="2400300" y="1173080"/>
          <a:ext cx="6096000" cy="447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hard to say where one ends and another begins’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Hyde […] I shall be Mr Seek’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evil face, smoothed by hypocrisy’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steps fell lightly and oddly, with a certain swing, for all they went so slowly; it was different indeed from the heavy creaking tread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cheval glass] was so turned as to show them nothing but the rosy glow playing on the roof’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face became suddenly black and the features seemed to melt and alter’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animal within me licking the chops of memory; the spiritual side a little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‘shook the very fortress of identity’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8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11929"/>
              </p:ext>
            </p:extLst>
          </p:nvPr>
        </p:nvGraphicFramePr>
        <p:xfrm>
          <a:off x="2400300" y="1173080"/>
          <a:ext cx="6096000" cy="447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hard to say where one ends and another begins’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Hyde […] I shall be Mr Seek’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evil face, smoothed by hypocrisy’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steps fell lightly and oddly, with a certain swing, for all they went so slowly; it was different indeed from the heavy creaking tread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cheval glass] was so turned as to show them nothing but the rosy glow playing on the roof’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face became suddenly black and the features seemed to melt and alter’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animal within me licking the chops of memory; the spiritual side a little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‘shook the very fortress of identity’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8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32266"/>
              </p:ext>
            </p:extLst>
          </p:nvPr>
        </p:nvGraphicFramePr>
        <p:xfrm>
          <a:off x="2400300" y="1173080"/>
          <a:ext cx="6096000" cy="447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hard to say where one ends and another begins’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Hyde […] I shall be Mr Seek’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evil face, smoothed by hypocrisy’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steps fell lightly and oddly, with a certain swing, for all they went so slowly; it was different indeed from the heavy creaking tread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cheval glass] was so turned as to show them nothing but the rosy glow playing on the roof’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face became suddenly black and the features seemed to melt and alter’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animal within me licking the chops of memory; the spiritual side a little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‘shook the very fortress of identity’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9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43632"/>
              </p:ext>
            </p:extLst>
          </p:nvPr>
        </p:nvGraphicFramePr>
        <p:xfrm>
          <a:off x="2400300" y="1173080"/>
          <a:ext cx="6096000" cy="447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hard to say where one ends and another begins’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Hyde […] I shall be Mr Seek’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evil face, smoothed by hypocrisy’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steps fell lightly and oddly, with a certain swing, for all they went so slowly; it was different indeed from the heavy creaking tread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cheval glass] was so turned as to show them nothing but the rosy glow playing on the roof’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face became suddenly black and the features seemed to melt and alter’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animal within me licking the chops of memory; the spiritual side a little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‘shook the very fortress of identity’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7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70940"/>
              </p:ext>
            </p:extLst>
          </p:nvPr>
        </p:nvGraphicFramePr>
        <p:xfrm>
          <a:off x="2400300" y="1173080"/>
          <a:ext cx="6096000" cy="447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hard to say where one ends and another begins’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Hyde […] I shall be Mr Seek’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evil face, smoothed by hypocrisy’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steps fell lightly and oddly, with a certain swing, for all they went so slowly; it was different indeed from the heavy creaking tread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cheval glass] was so turned as to show them nothing but the rosy glow playing on the roof’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face became suddenly black and the features seemed to melt and alter’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animal within me licking the chops of memory; the spiritual side a little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‘shook the very fortress of identity’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6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48849"/>
              </p:ext>
            </p:extLst>
          </p:nvPr>
        </p:nvGraphicFramePr>
        <p:xfrm>
          <a:off x="2400300" y="1173080"/>
          <a:ext cx="6096000" cy="447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hard to say where one ends and another begins’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Hyde […] I shall be Mr Seek’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evil face, smoothed by hypocrisy’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steps fell lightly and oddly, with a certain swing, for all they went so slowly; it was different indeed from the heavy creaking tread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cheval glass] was so turned as to show them nothing but the rosy glow playing on the roof’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face became suddenly black and the features seemed to melt and alter’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animal within me licking the chops of memory; the spiritual side a little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‘shook the very fortress of identity’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32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96162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large, well-made, smooth-faced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mark of capacity and kindness’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Jekyll grew pale to the very lips, and there came a blackness about his eyes’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warmth,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deathly sick’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smile was struck out of his face and succeeded by an expression of such abject terror’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‘pale and shaken, and half fainting’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‘groping before him with his hands, like a man restored from death—there stood Henry Jekyll!’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life of that unhappy Henry Jekyll to an end’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6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37510"/>
              </p:ext>
            </p:extLst>
          </p:nvPr>
        </p:nvGraphicFramePr>
        <p:xfrm>
          <a:off x="2400300" y="1173080"/>
          <a:ext cx="6096000" cy="4354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73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‘it's ---- to say where one ---- and another ------’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‘If he be Mr ----[…] I ----- be Mr ----’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 ---- face, --------by ---------’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-----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-------, I am the ----- of ---------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----- fell ------- and oddly, with a certain -----, for all they went so ------; it was different indeed from the ----- creaking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 of Henry Jekyll’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‘[The ------ glass] was so turned as to show them ------- but the ---- ---- -------on the ----’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‘his ---- became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-------- ----- and the features seemed to ---- and -----’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------ within me ------- the -----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------; the --------- side a ------ drowsed’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‘----- the very --------of --------’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2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9005" y="2601737"/>
            <a:ext cx="1707356" cy="1876919"/>
            <a:chOff x="6085339" y="3341982"/>
            <a:chExt cx="2276475" cy="25025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6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576705" y="2690637"/>
            <a:ext cx="1707356" cy="1876919"/>
            <a:chOff x="6085339" y="3341982"/>
            <a:chExt cx="2276475" cy="25025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5339" y="3341982"/>
              <a:ext cx="2276475" cy="2009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1250" t="60938" r="74206" b="28993"/>
            <a:stretch/>
          </p:blipFill>
          <p:spPr>
            <a:xfrm>
              <a:off x="6246765" y="5107941"/>
              <a:ext cx="1892301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0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8777"/>
              </p:ext>
            </p:extLst>
          </p:nvPr>
        </p:nvGraphicFramePr>
        <p:xfrm>
          <a:off x="2441409" y="1149350"/>
          <a:ext cx="6096000" cy="447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7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question and it’s like starting a stone’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cancer of some concealed disgrace.’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dimly through the foggy cupola’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fog began to lie thickly’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fog still slept on the wing above the drowned city’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punishment and a danger that I cannot name’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middle one of the three windows was half-way open’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nodded his head very seriously and walked on once more in silence.’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assume, like a thick cloak, […] Edward Hyde’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6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64884"/>
              </p:ext>
            </p:extLst>
          </p:nvPr>
        </p:nvGraphicFramePr>
        <p:xfrm>
          <a:off x="2441409" y="1149350"/>
          <a:ext cx="6096000" cy="447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7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question and it’s like starting a stone’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cancer of some concealed disgrace.’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dimly through the foggy cupola’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fog began to lie thickly’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fog still slept on the wing above the drowned city’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punishment and a danger that I cannot name’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middle one of the three windows was half-way open’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nodded his head very seriously and walked on once more in silence.’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assume, like a thick cloak, […] Edward Hyde’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0300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Folded Corner 1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Repeat after me…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27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50031"/>
              </p:ext>
            </p:extLst>
          </p:nvPr>
        </p:nvGraphicFramePr>
        <p:xfrm>
          <a:off x="2441409" y="1149350"/>
          <a:ext cx="6096000" cy="447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7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question and it’s like starting a stone’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cancer of some concealed disgrace.’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dimly through the foggy cupola’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fog began to lie thickly’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fog still slept on the wing above the drowned city’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punishment and a danger that I cannot name’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middle one of the three windows was half-way open’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nodded his head very seriously and walked on once more in silence.’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assume, like a thick cloak, […] Edward Hyde’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436644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2402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6472988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2406313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What’s next?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2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11210"/>
              </p:ext>
            </p:extLst>
          </p:nvPr>
        </p:nvGraphicFramePr>
        <p:xfrm>
          <a:off x="2441409" y="1149350"/>
          <a:ext cx="6096000" cy="447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7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question and it’s like starting a stone’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cancer of some concealed disgrace.’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dimly through the foggy cupola’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fog began to lie thickly’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fog still slept on the wing above the drowned city’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punishment and a danger that I cannot name’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middle one of the three windows was half-way open’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nodded his head very seriously and walked on once more in silence.’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assume, like a thick cloak, […] Edward Hyde’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00301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4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63591"/>
              </p:ext>
            </p:extLst>
          </p:nvPr>
        </p:nvGraphicFramePr>
        <p:xfrm>
          <a:off x="2441409" y="1149350"/>
          <a:ext cx="6096000" cy="447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7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question and it’s like starting a stone’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cancer of some concealed disgrace.’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dimly through the foggy cupola’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fog began to lie thickly’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fog still slept on the wing above the drowned city’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punishment and a danger that I cannot name’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middle one of the three windows was half-way open’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nodded his head very seriously and walked on once more in silence.’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assume, like a thick cloak, […] Edward Hyde’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6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26230"/>
              </p:ext>
            </p:extLst>
          </p:nvPr>
        </p:nvGraphicFramePr>
        <p:xfrm>
          <a:off x="2441409" y="1149350"/>
          <a:ext cx="6096000" cy="447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7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question and it’s like starting a stone’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cancer of some concealed disgrace.’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dimly through the foggy cupola’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fog began to lie thickly’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fog still slept on the wing above the drowned city’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punishment and a danger that I cannot name’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middle one of the three windows was half-way open’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nodded his head very seriously and walked on once more in silence.’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assume, like a thick cloak, […] Edward Hyde’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1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88403"/>
              </p:ext>
            </p:extLst>
          </p:nvPr>
        </p:nvGraphicFramePr>
        <p:xfrm>
          <a:off x="2441409" y="1149350"/>
          <a:ext cx="6096000" cy="447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7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question and it’s like starting a stone’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cancer of some concealed disgrace.’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dimly through the foggy cupola’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fog began to lie thickly’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fog still slept on the wing above the drowned city’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punishment and a danger that I cannot name’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middle one of the three windows was half-way open’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nodded his head very seriously and walked on once more in silence.’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assume, like a thick cloak, […] Edward Hyde’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3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21299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large, well-made, smooth-faced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mark of capacity and kindness’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Jekyll grew pale to the very lips, and there came a blackness about his eyes’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warmth,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deathly sick’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smile was struck out of his face and succeeded by an expression of such abject terror’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‘pale and shaken, and half fainting’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‘groping before him with his hands, like a man restored from death—there stood Henry Jekyll!’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life of that unhappy Henry Jekyll to an end’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6644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962567"/>
              </p:ext>
            </p:extLst>
          </p:nvPr>
        </p:nvGraphicFramePr>
        <p:xfrm>
          <a:off x="2441409" y="1149350"/>
          <a:ext cx="6096000" cy="447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7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question and it’s like starting a stone’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cancer of some concealed disgrace.’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dimly through the foggy cupola’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fog began to lie thickly’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fog still slept on the wing above the drowned city’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punishment and a danger that I cannot name’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middle one of the three windows was half-way open’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nodded his head very seriously and walked on once more in silence.’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assume, like a thick cloak, […] Edward Hyde’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72988" y="1173080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58581"/>
              </p:ext>
            </p:extLst>
          </p:nvPr>
        </p:nvGraphicFramePr>
        <p:xfrm>
          <a:off x="2441409" y="1149350"/>
          <a:ext cx="6096000" cy="447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97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‘You start a question and it’s like starting a stone’ </a:t>
                      </a:r>
                    </a:p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‘…the cancer of some concealed disgrace.’ 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‘light falling dimly through the foggy cupola’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‘even in the houses the fog began to lie thickly’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‘The fog still slept on the wing above the drowned city’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‘I have brought on myself a punishment and a danger that I cannot name’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middle one of the three windows was half-way open’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Enfield only nodded his head very seriously and walked on once more in silence.’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‘to assume, like a thick cloak, […] Edward Hyde’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42656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1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Fill in the blanks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2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Noughts &amp; Crosses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9694" y="1066295"/>
          <a:ext cx="616698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60"/>
                <a:gridCol w="2055660"/>
                <a:gridCol w="2055660"/>
              </a:tblGrid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77340"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33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33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700" y="2530476"/>
            <a:ext cx="2209801" cy="1735455"/>
            <a:chOff x="8731612" y="3162301"/>
            <a:chExt cx="2946401" cy="2313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84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1125662">
            <a:off x="428625" y="1209675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Callout 4"/>
          <p:cNvSpPr/>
          <p:nvPr/>
        </p:nvSpPr>
        <p:spPr>
          <a:xfrm rot="187812">
            <a:off x="1895474" y="102664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Callout 5"/>
          <p:cNvSpPr/>
          <p:nvPr/>
        </p:nvSpPr>
        <p:spPr>
          <a:xfrm rot="21125662">
            <a:off x="3257549" y="1209674"/>
            <a:ext cx="1619250" cy="9525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382135" y="1328109"/>
          <a:ext cx="2358789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786263"/>
                <a:gridCol w="786263"/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95800" y="2568576"/>
            <a:ext cx="2209801" cy="1735455"/>
            <a:chOff x="8731612" y="3162301"/>
            <a:chExt cx="2946401" cy="23139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938" y="3162301"/>
              <a:ext cx="1539822" cy="23139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1250" t="60417" r="48633" b="29166"/>
            <a:stretch/>
          </p:blipFill>
          <p:spPr>
            <a:xfrm>
              <a:off x="8731612" y="4722695"/>
              <a:ext cx="2946401" cy="43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3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31608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large, well-made, smooth-faced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mark of capacity and kindness’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Jekyll grew pale to the very lips, and there came a blackness about his eyes’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warmth,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deathly sick’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smile was struck out of his face and succeeded by an expression of such abject terror’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‘pale and shaken, and half fainting’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‘groping before him with his hands, like a man restored from death—there stood Henry Jekyll!’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life of that unhappy Henry Jekyll to an end’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479000" y="4199022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4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99089"/>
              </p:ext>
            </p:extLst>
          </p:nvPr>
        </p:nvGraphicFramePr>
        <p:xfrm>
          <a:off x="2400300" y="1220671"/>
          <a:ext cx="6096000" cy="439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 large, well-made, smooth-faced man’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‘every mark of capacity and kindness’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‘Dr Jekyll grew pale to the very lips, and there came a blackness about his eyes’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174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‘close up to the warmth, sat </a:t>
                      </a:r>
                      <a:r>
                        <a:rPr lang="en-GB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Jekyll, looking deathly sick’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‘If I am the chief of sinners, I am the chief of sufferers also’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smile was struck out of his face and succeeded by an expression of such abject terror’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‘pale and shaken, and half fainting’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‘groping before him with his hands, like a man restored from death—there stood Henry Jekyll!’</a:t>
                      </a:r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bring the life of that unhappy Henry Jekyll to an end’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400301" y="2686051"/>
            <a:ext cx="1985210" cy="14437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olded Corner 12"/>
          <p:cNvSpPr/>
          <p:nvPr/>
        </p:nvSpPr>
        <p:spPr>
          <a:xfrm rot="21306039">
            <a:off x="188971" y="1120134"/>
            <a:ext cx="1315063" cy="1269551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Which one’s missing?</a:t>
            </a:r>
            <a:endParaRPr lang="en-GB" sz="21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59" y="2552700"/>
            <a:ext cx="1964121" cy="2105025"/>
            <a:chOff x="2721203" y="241300"/>
            <a:chExt cx="2618828" cy="2806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560" t="6771" r="64778" b="60451"/>
            <a:stretch/>
          </p:blipFill>
          <p:spPr>
            <a:xfrm>
              <a:off x="3011714" y="241300"/>
              <a:ext cx="2037806" cy="23977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1152" t="60938" r="59663" b="28993"/>
            <a:stretch/>
          </p:blipFill>
          <p:spPr>
            <a:xfrm>
              <a:off x="2721203" y="2540000"/>
              <a:ext cx="2618828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3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8659</TotalTime>
  <Words>7295</Words>
  <Application>Microsoft Office PowerPoint</Application>
  <PresentationFormat>On-screen Show (4:3)</PresentationFormat>
  <Paragraphs>828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</cp:revision>
  <dcterms:created xsi:type="dcterms:W3CDTF">2017-04-06T23:11:54Z</dcterms:created>
  <dcterms:modified xsi:type="dcterms:W3CDTF">2017-05-13T18:54:58Z</dcterms:modified>
</cp:coreProperties>
</file>