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72" r:id="rId2"/>
    <p:sldId id="258" r:id="rId3"/>
    <p:sldId id="259" r:id="rId4"/>
    <p:sldId id="277" r:id="rId5"/>
    <p:sldId id="260" r:id="rId6"/>
    <p:sldId id="274" r:id="rId7"/>
    <p:sldId id="275" r:id="rId8"/>
    <p:sldId id="276" r:id="rId9"/>
    <p:sldId id="257" r:id="rId10"/>
    <p:sldId id="278" r:id="rId11"/>
    <p:sldId id="279" r:id="rId12"/>
    <p:sldId id="280" r:id="rId13"/>
    <p:sldId id="281" r:id="rId14"/>
    <p:sldId id="310" r:id="rId15"/>
    <p:sldId id="282" r:id="rId16"/>
    <p:sldId id="283" r:id="rId17"/>
    <p:sldId id="284" r:id="rId18"/>
    <p:sldId id="285" r:id="rId19"/>
    <p:sldId id="289" r:id="rId20"/>
    <p:sldId id="288" r:id="rId21"/>
    <p:sldId id="290" r:id="rId22"/>
    <p:sldId id="291" r:id="rId23"/>
    <p:sldId id="286" r:id="rId24"/>
    <p:sldId id="338" r:id="rId25"/>
    <p:sldId id="293" r:id="rId26"/>
    <p:sldId id="292" r:id="rId27"/>
    <p:sldId id="296" r:id="rId28"/>
    <p:sldId id="297" r:id="rId29"/>
    <p:sldId id="298" r:id="rId30"/>
    <p:sldId id="300" r:id="rId31"/>
    <p:sldId id="266" r:id="rId32"/>
    <p:sldId id="267" r:id="rId33"/>
    <p:sldId id="268" r:id="rId34"/>
    <p:sldId id="294" r:id="rId35"/>
    <p:sldId id="299" r:id="rId36"/>
    <p:sldId id="302" r:id="rId37"/>
    <p:sldId id="269" r:id="rId38"/>
    <p:sldId id="303" r:id="rId39"/>
    <p:sldId id="304" r:id="rId40"/>
    <p:sldId id="305" r:id="rId41"/>
    <p:sldId id="306" r:id="rId42"/>
    <p:sldId id="309" r:id="rId43"/>
    <p:sldId id="307" r:id="rId44"/>
    <p:sldId id="308" r:id="rId45"/>
    <p:sldId id="295" r:id="rId46"/>
    <p:sldId id="311" r:id="rId47"/>
    <p:sldId id="320" r:id="rId48"/>
    <p:sldId id="324" r:id="rId49"/>
    <p:sldId id="321" r:id="rId50"/>
    <p:sldId id="322" r:id="rId51"/>
    <p:sldId id="325" r:id="rId52"/>
    <p:sldId id="326" r:id="rId53"/>
    <p:sldId id="316" r:id="rId54"/>
    <p:sldId id="312" r:id="rId55"/>
    <p:sldId id="319" r:id="rId56"/>
    <p:sldId id="318" r:id="rId57"/>
    <p:sldId id="313" r:id="rId58"/>
    <p:sldId id="314" r:id="rId59"/>
    <p:sldId id="315" r:id="rId60"/>
    <p:sldId id="317" r:id="rId61"/>
    <p:sldId id="327" r:id="rId62"/>
    <p:sldId id="328" r:id="rId63"/>
    <p:sldId id="273" r:id="rId64"/>
    <p:sldId id="329" r:id="rId65"/>
    <p:sldId id="331" r:id="rId66"/>
    <p:sldId id="332" r:id="rId67"/>
    <p:sldId id="333" r:id="rId68"/>
    <p:sldId id="334" r:id="rId69"/>
    <p:sldId id="301" r:id="rId70"/>
    <p:sldId id="335" r:id="rId71"/>
    <p:sldId id="336" r:id="rId72"/>
    <p:sldId id="270" r:id="rId73"/>
    <p:sldId id="271" r:id="rId74"/>
    <p:sldId id="337"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6AD96E-F016-4FB5-9448-586A4C9970C5}" type="datetimeFigureOut">
              <a:rPr lang="en-GB" smtClean="0"/>
              <a:pPr/>
              <a:t>03/10/2014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C4B220-028A-4E5E-850E-59F070324369}" type="slidenum">
              <a:rPr lang="en-GB" smtClean="0"/>
              <a:pPr/>
              <a:t>‹#›</a:t>
            </a:fld>
            <a:endParaRPr lang="en-GB"/>
          </a:p>
        </p:txBody>
      </p:sp>
    </p:spTree>
    <p:extLst>
      <p:ext uri="{BB962C8B-B14F-4D97-AF65-F5344CB8AC3E}">
        <p14:creationId xmlns:p14="http://schemas.microsoft.com/office/powerpoint/2010/main" val="3394179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37</a:t>
            </a:fld>
            <a:endParaRPr lang="en-GB"/>
          </a:p>
        </p:txBody>
      </p:sp>
    </p:spTree>
    <p:extLst>
      <p:ext uri="{BB962C8B-B14F-4D97-AF65-F5344CB8AC3E}">
        <p14:creationId xmlns:p14="http://schemas.microsoft.com/office/powerpoint/2010/main" val="3997020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38</a:t>
            </a:fld>
            <a:endParaRPr lang="en-GB"/>
          </a:p>
        </p:txBody>
      </p:sp>
    </p:spTree>
    <p:extLst>
      <p:ext uri="{BB962C8B-B14F-4D97-AF65-F5344CB8AC3E}">
        <p14:creationId xmlns:p14="http://schemas.microsoft.com/office/powerpoint/2010/main" val="2747296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39</a:t>
            </a:fld>
            <a:endParaRPr lang="en-GB"/>
          </a:p>
        </p:txBody>
      </p:sp>
    </p:spTree>
    <p:extLst>
      <p:ext uri="{BB962C8B-B14F-4D97-AF65-F5344CB8AC3E}">
        <p14:creationId xmlns:p14="http://schemas.microsoft.com/office/powerpoint/2010/main" val="1942056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40</a:t>
            </a:fld>
            <a:endParaRPr lang="en-GB"/>
          </a:p>
        </p:txBody>
      </p:sp>
    </p:spTree>
    <p:extLst>
      <p:ext uri="{BB962C8B-B14F-4D97-AF65-F5344CB8AC3E}">
        <p14:creationId xmlns:p14="http://schemas.microsoft.com/office/powerpoint/2010/main" val="3355552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8BEBDC-7332-41C7-A6C1-7457F6B725E7}" type="slidenum">
              <a:rPr lang="en-GB" smtClean="0"/>
              <a:pPr/>
              <a:t>69</a:t>
            </a:fld>
            <a:endParaRPr lang="en-GB"/>
          </a:p>
        </p:txBody>
      </p:sp>
    </p:spTree>
    <p:extLst>
      <p:ext uri="{BB962C8B-B14F-4D97-AF65-F5344CB8AC3E}">
        <p14:creationId xmlns:p14="http://schemas.microsoft.com/office/powerpoint/2010/main" val="2892137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2DCB134-26E7-4477-A42C-2473CC88F5E4}" type="datetimeFigureOut">
              <a:rPr lang="en-GB" smtClean="0"/>
              <a:pPr/>
              <a:t>03/10/2014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A070EC-8344-46A6-91DA-5C63DCA3867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DCB134-26E7-4477-A42C-2473CC88F5E4}" type="datetimeFigureOut">
              <a:rPr lang="en-GB" smtClean="0"/>
              <a:pPr/>
              <a:t>03/10/2014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A070EC-8344-46A6-91DA-5C63DCA3867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DCB134-26E7-4477-A42C-2473CC88F5E4}" type="datetimeFigureOut">
              <a:rPr lang="en-GB" smtClean="0"/>
              <a:pPr/>
              <a:t>03/10/2014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A070EC-8344-46A6-91DA-5C63DCA3867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DCB134-26E7-4477-A42C-2473CC88F5E4}" type="datetimeFigureOut">
              <a:rPr lang="en-GB" smtClean="0"/>
              <a:pPr/>
              <a:t>03/10/2014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A070EC-8344-46A6-91DA-5C63DCA3867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DCB134-26E7-4477-A42C-2473CC88F5E4}" type="datetimeFigureOut">
              <a:rPr lang="en-GB" smtClean="0"/>
              <a:pPr/>
              <a:t>03/10/2014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A070EC-8344-46A6-91DA-5C63DCA3867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2DCB134-26E7-4477-A42C-2473CC88F5E4}" type="datetimeFigureOut">
              <a:rPr lang="en-GB" smtClean="0"/>
              <a:pPr/>
              <a:t>03/10/2014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A070EC-8344-46A6-91DA-5C63DCA3867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2DCB134-26E7-4477-A42C-2473CC88F5E4}" type="datetimeFigureOut">
              <a:rPr lang="en-GB" smtClean="0"/>
              <a:pPr/>
              <a:t>03/10/2014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A070EC-8344-46A6-91DA-5C63DCA3867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2DCB134-26E7-4477-A42C-2473CC88F5E4}" type="datetimeFigureOut">
              <a:rPr lang="en-GB" smtClean="0"/>
              <a:pPr/>
              <a:t>03/10/2014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A070EC-8344-46A6-91DA-5C63DCA3867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CB134-26E7-4477-A42C-2473CC88F5E4}" type="datetimeFigureOut">
              <a:rPr lang="en-GB" smtClean="0"/>
              <a:pPr/>
              <a:t>03/10/2014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A070EC-8344-46A6-91DA-5C63DCA3867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DCB134-26E7-4477-A42C-2473CC88F5E4}" type="datetimeFigureOut">
              <a:rPr lang="en-GB" smtClean="0"/>
              <a:pPr/>
              <a:t>03/10/2014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A070EC-8344-46A6-91DA-5C63DCA3867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DCB134-26E7-4477-A42C-2473CC88F5E4}" type="datetimeFigureOut">
              <a:rPr lang="en-GB" smtClean="0"/>
              <a:pPr/>
              <a:t>03/10/2014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A070EC-8344-46A6-91DA-5C63DCA3867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CB134-26E7-4477-A42C-2473CC88F5E4}" type="datetimeFigureOut">
              <a:rPr lang="en-GB" smtClean="0"/>
              <a:pPr/>
              <a:t>03/10/2014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070EC-8344-46A6-91DA-5C63DCA3867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www.bbc.co.uk/learningzone/clips/an-inspector-calls-inspector-goole/8400.html"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GCSE\Top Set\IC\AnInspectorCalls.jpg"/>
          <p:cNvPicPr>
            <a:picLocks noChangeAspect="1" noChangeArrowheads="1"/>
          </p:cNvPicPr>
          <p:nvPr/>
        </p:nvPicPr>
        <p:blipFill>
          <a:blip r:embed="rId2" cstate="print"/>
          <a:srcRect/>
          <a:stretch>
            <a:fillRect/>
          </a:stretch>
        </p:blipFill>
        <p:spPr bwMode="auto">
          <a:xfrm>
            <a:off x="0" y="0"/>
            <a:ext cx="4672042" cy="6858000"/>
          </a:xfrm>
          <a:prstGeom prst="rect">
            <a:avLst/>
          </a:prstGeom>
          <a:noFill/>
        </p:spPr>
      </p:pic>
      <p:sp>
        <p:nvSpPr>
          <p:cNvPr id="3" name="Title 1"/>
          <p:cNvSpPr txBox="1">
            <a:spLocks/>
          </p:cNvSpPr>
          <p:nvPr/>
        </p:nvSpPr>
        <p:spPr>
          <a:xfrm>
            <a:off x="4860032" y="260648"/>
            <a:ext cx="4104456" cy="1470025"/>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5400" b="0" i="0" u="none" strike="noStrike" kern="1200" cap="none" spc="0" normalizeH="0" baseline="0" noProof="0" dirty="0" smtClean="0">
                <a:ln>
                  <a:noFill/>
                </a:ln>
                <a:solidFill>
                  <a:schemeClr val="tx1"/>
                </a:solidFill>
                <a:effectLst/>
                <a:uLnTx/>
                <a:uFillTx/>
                <a:latin typeface="+mj-lt"/>
                <a:ea typeface="+mj-ea"/>
                <a:cs typeface="+mj-cs"/>
              </a:rPr>
              <a:t>An Inspector Calls</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5400" dirty="0" smtClean="0">
                <a:latin typeface="+mj-lt"/>
                <a:ea typeface="+mj-ea"/>
                <a:cs typeface="+mj-cs"/>
              </a:rPr>
              <a:t>By J.B. Priestley</a:t>
            </a:r>
            <a:endParaRPr kumimoji="0" lang="en-GB" sz="5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Subtitle 2"/>
          <p:cNvSpPr txBox="1">
            <a:spLocks/>
          </p:cNvSpPr>
          <p:nvPr/>
        </p:nvSpPr>
        <p:spPr>
          <a:xfrm>
            <a:off x="4860032" y="4149080"/>
            <a:ext cx="4104456" cy="216024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	Unit 3a: Understanding written texts (extended reading)</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ghulamespositohaydar.com/wp-content/uploads/2013/09/align.dominoes.jpg"/>
          <p:cNvPicPr>
            <a:picLocks noChangeAspect="1" noChangeArrowheads="1"/>
          </p:cNvPicPr>
          <p:nvPr/>
        </p:nvPicPr>
        <p:blipFill>
          <a:blip r:embed="rId2" cstate="print"/>
          <a:srcRect/>
          <a:stretch>
            <a:fillRect/>
          </a:stretch>
        </p:blipFill>
        <p:spPr bwMode="auto">
          <a:xfrm>
            <a:off x="3191339" y="260648"/>
            <a:ext cx="5952661" cy="4464496"/>
          </a:xfrm>
          <a:prstGeom prst="rect">
            <a:avLst/>
          </a:prstGeom>
          <a:noFill/>
        </p:spPr>
      </p:pic>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Develop and sustain interpretations of writers’ ideas and perspectives</a:t>
            </a:r>
            <a:endParaRPr lang="en-GB" dirty="0"/>
          </a:p>
        </p:txBody>
      </p:sp>
      <p:sp>
        <p:nvSpPr>
          <p:cNvPr id="4" name="TextBox 3"/>
          <p:cNvSpPr txBox="1"/>
          <p:nvPr/>
        </p:nvSpPr>
        <p:spPr>
          <a:xfrm>
            <a:off x="179512" y="692696"/>
            <a:ext cx="4248472" cy="523220"/>
          </a:xfrm>
          <a:prstGeom prst="rect">
            <a:avLst/>
          </a:prstGeom>
          <a:noFill/>
        </p:spPr>
        <p:txBody>
          <a:bodyPr wrap="square" rtlCol="0">
            <a:spAutoFit/>
          </a:bodyPr>
          <a:lstStyle/>
          <a:p>
            <a:r>
              <a:rPr lang="en-GB" sz="2800" b="1" dirty="0" smtClean="0"/>
              <a:t>Who was J B Priestley?</a:t>
            </a:r>
            <a:endParaRPr lang="en-GB" sz="2800" b="1" dirty="0"/>
          </a:p>
        </p:txBody>
      </p:sp>
      <p:sp>
        <p:nvSpPr>
          <p:cNvPr id="5" name="TextBox 4"/>
          <p:cNvSpPr txBox="1"/>
          <p:nvPr/>
        </p:nvSpPr>
        <p:spPr>
          <a:xfrm>
            <a:off x="179512" y="1412776"/>
            <a:ext cx="3600400" cy="2354491"/>
          </a:xfrm>
          <a:prstGeom prst="rect">
            <a:avLst/>
          </a:prstGeom>
          <a:noFill/>
        </p:spPr>
        <p:txBody>
          <a:bodyPr wrap="square" rtlCol="0">
            <a:spAutoFit/>
          </a:bodyPr>
          <a:lstStyle/>
          <a:p>
            <a:r>
              <a:rPr lang="en-GB" sz="2100" dirty="0" smtClean="0"/>
              <a:t>To understand how Priestley used his characters to express ideas and attitudes about society, we need to know something about the writer himself – and the society he lived in.</a:t>
            </a:r>
            <a:endParaRPr lang="en-GB" sz="2100" dirty="0"/>
          </a:p>
        </p:txBody>
      </p:sp>
      <p:sp>
        <p:nvSpPr>
          <p:cNvPr id="6" name="TextBox 5"/>
          <p:cNvSpPr txBox="1"/>
          <p:nvPr/>
        </p:nvSpPr>
        <p:spPr>
          <a:xfrm>
            <a:off x="107504" y="4149080"/>
            <a:ext cx="8928992" cy="2354491"/>
          </a:xfrm>
          <a:prstGeom prst="rect">
            <a:avLst/>
          </a:prstGeom>
          <a:noFill/>
          <a:ln>
            <a:solidFill>
              <a:schemeClr val="tx1"/>
            </a:solidFill>
          </a:ln>
        </p:spPr>
        <p:txBody>
          <a:bodyPr wrap="square" rtlCol="0">
            <a:spAutoFit/>
          </a:bodyPr>
          <a:lstStyle/>
          <a:p>
            <a:r>
              <a:rPr lang="en-GB" sz="2100" dirty="0" smtClean="0"/>
              <a:t>You will all be given a paper ‘domino’, on which is a question and an answer to (another) question. You task is to find a) the question that you can answer and b) the answer to your question.</a:t>
            </a:r>
          </a:p>
          <a:p>
            <a:endParaRPr lang="en-GB" sz="2100" dirty="0"/>
          </a:p>
          <a:p>
            <a:r>
              <a:rPr lang="en-GB" sz="2100" dirty="0" smtClean="0"/>
              <a:t>The first question is </a:t>
            </a:r>
            <a:r>
              <a:rPr lang="en-GB" sz="2100" b="1" dirty="0" smtClean="0"/>
              <a:t>‘</a:t>
            </a:r>
            <a:r>
              <a:rPr lang="en-US" sz="2100" b="1" dirty="0"/>
              <a:t>When was John Boynton Priestley born</a:t>
            </a:r>
            <a:r>
              <a:rPr lang="en-US" sz="2100" b="1" dirty="0" smtClean="0"/>
              <a:t>?’</a:t>
            </a:r>
            <a:r>
              <a:rPr lang="en-US" sz="2100" dirty="0" smtClean="0"/>
              <a:t>.</a:t>
            </a:r>
            <a:r>
              <a:rPr lang="en-US" sz="2100" b="1" dirty="0" smtClean="0"/>
              <a:t> </a:t>
            </a:r>
            <a:r>
              <a:rPr lang="en-US" sz="2100" dirty="0" smtClean="0"/>
              <a:t>Whomever has the answer to this question should come and stand next to me! That person will then read out his/her question, and so on... </a:t>
            </a:r>
            <a:endParaRPr lang="en-GB" sz="21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ghulamespositohaydar.com/wp-content/uploads/2013/09/align.dominoes.jpg"/>
          <p:cNvPicPr>
            <a:picLocks noChangeAspect="1" noChangeArrowheads="1"/>
          </p:cNvPicPr>
          <p:nvPr/>
        </p:nvPicPr>
        <p:blipFill>
          <a:blip r:embed="rId2" cstate="print"/>
          <a:srcRect/>
          <a:stretch>
            <a:fillRect/>
          </a:stretch>
        </p:blipFill>
        <p:spPr bwMode="auto">
          <a:xfrm>
            <a:off x="3191339" y="260648"/>
            <a:ext cx="5952661" cy="4464496"/>
          </a:xfrm>
          <a:prstGeom prst="rect">
            <a:avLst/>
          </a:prstGeom>
          <a:noFill/>
        </p:spPr>
      </p:pic>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Develop and sustain interpretations of writers’ ideas and perspectives</a:t>
            </a:r>
            <a:endParaRPr lang="en-GB" dirty="0"/>
          </a:p>
        </p:txBody>
      </p:sp>
      <p:sp>
        <p:nvSpPr>
          <p:cNvPr id="4" name="TextBox 3"/>
          <p:cNvSpPr txBox="1"/>
          <p:nvPr/>
        </p:nvSpPr>
        <p:spPr>
          <a:xfrm>
            <a:off x="179512" y="692696"/>
            <a:ext cx="4248472" cy="523220"/>
          </a:xfrm>
          <a:prstGeom prst="rect">
            <a:avLst/>
          </a:prstGeom>
          <a:noFill/>
        </p:spPr>
        <p:txBody>
          <a:bodyPr wrap="square" rtlCol="0">
            <a:spAutoFit/>
          </a:bodyPr>
          <a:lstStyle/>
          <a:p>
            <a:r>
              <a:rPr lang="en-GB" sz="2800" b="1" dirty="0" smtClean="0"/>
              <a:t>Who was J B Priestley?</a:t>
            </a:r>
            <a:endParaRPr lang="en-GB" sz="2800" b="1" dirty="0"/>
          </a:p>
        </p:txBody>
      </p:sp>
      <p:sp>
        <p:nvSpPr>
          <p:cNvPr id="5" name="TextBox 4"/>
          <p:cNvSpPr txBox="1"/>
          <p:nvPr/>
        </p:nvSpPr>
        <p:spPr>
          <a:xfrm>
            <a:off x="179512" y="1412776"/>
            <a:ext cx="3600400" cy="2354491"/>
          </a:xfrm>
          <a:prstGeom prst="rect">
            <a:avLst/>
          </a:prstGeom>
          <a:noFill/>
        </p:spPr>
        <p:txBody>
          <a:bodyPr wrap="square" rtlCol="0">
            <a:spAutoFit/>
          </a:bodyPr>
          <a:lstStyle/>
          <a:p>
            <a:r>
              <a:rPr lang="en-GB" sz="2100" dirty="0" smtClean="0"/>
              <a:t>To understand how Priestley used his characters to express ideas and attitudes about society, we need to know something about the writer himself – and the society he lived in.</a:t>
            </a:r>
            <a:endParaRPr lang="en-GB" sz="2100" dirty="0"/>
          </a:p>
        </p:txBody>
      </p:sp>
      <p:sp>
        <p:nvSpPr>
          <p:cNvPr id="6" name="TextBox 5"/>
          <p:cNvSpPr txBox="1"/>
          <p:nvPr/>
        </p:nvSpPr>
        <p:spPr>
          <a:xfrm>
            <a:off x="179512" y="4149080"/>
            <a:ext cx="8784976" cy="2246769"/>
          </a:xfrm>
          <a:prstGeom prst="rect">
            <a:avLst/>
          </a:prstGeom>
          <a:noFill/>
          <a:ln>
            <a:solidFill>
              <a:schemeClr val="tx1"/>
            </a:solidFill>
          </a:ln>
        </p:spPr>
        <p:txBody>
          <a:bodyPr wrap="square" rtlCol="0">
            <a:spAutoFit/>
          </a:bodyPr>
          <a:lstStyle/>
          <a:p>
            <a:r>
              <a:rPr lang="en-GB" sz="2800" dirty="0" smtClean="0"/>
              <a:t>You have been given a copy of the answers to the dominoes task. Stick this in your book and highlight any details which you can link to the ideas and attitudes in ‘An Inspector Calls’. Which details of  Priestley’s life might have influenced this play? </a:t>
            </a:r>
            <a:endParaRPr lang="en-GB" sz="2800" dirty="0"/>
          </a:p>
        </p:txBody>
      </p:sp>
      <p:sp>
        <p:nvSpPr>
          <p:cNvPr id="7" name="Rectangle 6"/>
          <p:cNvSpPr/>
          <p:nvPr/>
        </p:nvSpPr>
        <p:spPr>
          <a:xfrm>
            <a:off x="6372200" y="4653136"/>
            <a:ext cx="1296144" cy="360040"/>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Develop and sustain interpretations of writers’ ideas and perspectives</a:t>
            </a:r>
            <a:endParaRPr lang="en-GB" dirty="0"/>
          </a:p>
        </p:txBody>
      </p:sp>
      <p:sp>
        <p:nvSpPr>
          <p:cNvPr id="3" name="TextBox 2"/>
          <p:cNvSpPr txBox="1"/>
          <p:nvPr/>
        </p:nvSpPr>
        <p:spPr>
          <a:xfrm>
            <a:off x="251520" y="620688"/>
            <a:ext cx="8640960" cy="1846659"/>
          </a:xfrm>
          <a:prstGeom prst="rect">
            <a:avLst/>
          </a:prstGeom>
          <a:noFill/>
          <a:ln>
            <a:solidFill>
              <a:schemeClr val="accent1">
                <a:shade val="50000"/>
              </a:schemeClr>
            </a:solidFill>
          </a:ln>
        </p:spPr>
        <p:txBody>
          <a:bodyPr wrap="square" rtlCol="0">
            <a:spAutoFit/>
          </a:bodyPr>
          <a:lstStyle/>
          <a:p>
            <a:r>
              <a:rPr lang="en-GB" sz="2290" dirty="0" smtClean="0"/>
              <a:t>You have been given a pack of information about the time and society that Priestley lived in. As a group, you should divide the sources and collect information to help you answer the questions on your ‘Ideas and Perspectives’ sheet. Make sure that </a:t>
            </a:r>
            <a:r>
              <a:rPr lang="en-GB" sz="2290" b="1" dirty="0" smtClean="0"/>
              <a:t>everyone takes their fair share </a:t>
            </a:r>
            <a:r>
              <a:rPr lang="en-GB" sz="2290" dirty="0" smtClean="0"/>
              <a:t>and that </a:t>
            </a:r>
            <a:r>
              <a:rPr lang="en-GB" sz="2290" b="1" dirty="0" smtClean="0"/>
              <a:t>all sources are read and explained </a:t>
            </a:r>
            <a:r>
              <a:rPr lang="en-GB" sz="2290" dirty="0" smtClean="0"/>
              <a:t>to the rest of the group.</a:t>
            </a:r>
            <a:endParaRPr lang="en-GB" sz="2290" dirty="0"/>
          </a:p>
        </p:txBody>
      </p:sp>
      <p:pic>
        <p:nvPicPr>
          <p:cNvPr id="34820" name="Picture 4" descr="http://cac.ophony.org/wp-content/uploads/2013/11/groupwork.jpg"/>
          <p:cNvPicPr>
            <a:picLocks noChangeAspect="1" noChangeArrowheads="1"/>
          </p:cNvPicPr>
          <p:nvPr/>
        </p:nvPicPr>
        <p:blipFill>
          <a:blip r:embed="rId2" cstate="print"/>
          <a:srcRect/>
          <a:stretch>
            <a:fillRect/>
          </a:stretch>
        </p:blipFill>
        <p:spPr bwMode="auto">
          <a:xfrm>
            <a:off x="611560" y="2708920"/>
            <a:ext cx="7596336" cy="391795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Develop and sustain interpretations of writers’ ideas and perspectives</a:t>
            </a:r>
            <a:endParaRPr lang="en-GB" dirty="0"/>
          </a:p>
        </p:txBody>
      </p:sp>
      <p:sp>
        <p:nvSpPr>
          <p:cNvPr id="3" name="TextBox 2"/>
          <p:cNvSpPr txBox="1"/>
          <p:nvPr/>
        </p:nvSpPr>
        <p:spPr>
          <a:xfrm>
            <a:off x="251520" y="548680"/>
            <a:ext cx="8640960" cy="523220"/>
          </a:xfrm>
          <a:prstGeom prst="rect">
            <a:avLst/>
          </a:prstGeom>
          <a:noFill/>
          <a:ln>
            <a:solidFill>
              <a:schemeClr val="accent1">
                <a:shade val="50000"/>
              </a:schemeClr>
            </a:solidFill>
          </a:ln>
        </p:spPr>
        <p:txBody>
          <a:bodyPr wrap="square" rtlCol="0">
            <a:spAutoFit/>
          </a:bodyPr>
          <a:lstStyle/>
          <a:p>
            <a:pPr algn="ctr"/>
            <a:r>
              <a:rPr lang="en-GB" sz="2800" dirty="0" smtClean="0"/>
              <a:t>What ideas did Priestley have about society?</a:t>
            </a:r>
          </a:p>
        </p:txBody>
      </p:sp>
      <p:sp>
        <p:nvSpPr>
          <p:cNvPr id="5" name="TextBox 4"/>
          <p:cNvSpPr txBox="1"/>
          <p:nvPr/>
        </p:nvSpPr>
        <p:spPr>
          <a:xfrm>
            <a:off x="251520" y="1178749"/>
            <a:ext cx="8640960" cy="523220"/>
          </a:xfrm>
          <a:prstGeom prst="rect">
            <a:avLst/>
          </a:prstGeom>
          <a:noFill/>
          <a:ln>
            <a:solidFill>
              <a:schemeClr val="accent1">
                <a:shade val="50000"/>
              </a:schemeClr>
            </a:solidFill>
          </a:ln>
        </p:spPr>
        <p:txBody>
          <a:bodyPr wrap="square" rtlCol="0">
            <a:spAutoFit/>
          </a:bodyPr>
          <a:lstStyle/>
          <a:p>
            <a:pPr algn="ctr"/>
            <a:r>
              <a:rPr lang="en-GB" sz="2800" dirty="0" smtClean="0"/>
              <a:t>From where might his ideas have first stemmed?</a:t>
            </a:r>
          </a:p>
        </p:txBody>
      </p:sp>
      <p:sp>
        <p:nvSpPr>
          <p:cNvPr id="6" name="TextBox 5"/>
          <p:cNvSpPr txBox="1"/>
          <p:nvPr/>
        </p:nvSpPr>
        <p:spPr>
          <a:xfrm>
            <a:off x="251520" y="1826821"/>
            <a:ext cx="8640960" cy="1815882"/>
          </a:xfrm>
          <a:prstGeom prst="rect">
            <a:avLst/>
          </a:prstGeom>
          <a:noFill/>
          <a:ln>
            <a:solidFill>
              <a:schemeClr val="accent1">
                <a:shade val="50000"/>
              </a:schemeClr>
            </a:solidFill>
          </a:ln>
        </p:spPr>
        <p:txBody>
          <a:bodyPr wrap="square" rtlCol="0">
            <a:spAutoFit/>
          </a:bodyPr>
          <a:lstStyle/>
          <a:p>
            <a:pPr algn="ctr"/>
            <a:r>
              <a:rPr lang="en-GB" sz="2800" dirty="0" smtClean="0"/>
              <a:t>How are his ideas represented in ‘An Inspector Calls’?  Think about how he engineers the play: what does Mr </a:t>
            </a:r>
            <a:r>
              <a:rPr lang="en-GB" sz="2800" dirty="0" err="1" smtClean="0"/>
              <a:t>Birling</a:t>
            </a:r>
            <a:r>
              <a:rPr lang="en-GB" sz="2800" dirty="0" smtClean="0"/>
              <a:t> say about workers and yet what are we supposed to think about Mr </a:t>
            </a:r>
            <a:r>
              <a:rPr lang="en-GB" sz="2800" dirty="0" err="1" smtClean="0"/>
              <a:t>Birling’s</a:t>
            </a:r>
            <a:r>
              <a:rPr lang="en-GB" sz="2800" dirty="0" smtClean="0"/>
              <a:t> opinions on anything?  Why?</a:t>
            </a:r>
          </a:p>
        </p:txBody>
      </p:sp>
      <p:sp>
        <p:nvSpPr>
          <p:cNvPr id="8" name="TextBox 7"/>
          <p:cNvSpPr txBox="1"/>
          <p:nvPr/>
        </p:nvSpPr>
        <p:spPr>
          <a:xfrm>
            <a:off x="251520" y="3771037"/>
            <a:ext cx="8640960" cy="1815882"/>
          </a:xfrm>
          <a:prstGeom prst="rect">
            <a:avLst/>
          </a:prstGeom>
          <a:noFill/>
          <a:ln>
            <a:solidFill>
              <a:schemeClr val="accent1">
                <a:shade val="50000"/>
              </a:schemeClr>
            </a:solidFill>
          </a:ln>
        </p:spPr>
        <p:txBody>
          <a:bodyPr wrap="square" rtlCol="0">
            <a:spAutoFit/>
          </a:bodyPr>
          <a:lstStyle/>
          <a:p>
            <a:pPr algn="ctr"/>
            <a:r>
              <a:rPr lang="en-GB" sz="2800" dirty="0" smtClean="0"/>
              <a:t>How are his ideas represented in ‘An Inspector Calls’? What does Mrs </a:t>
            </a:r>
            <a:r>
              <a:rPr lang="en-GB" sz="2800" dirty="0" err="1" smtClean="0"/>
              <a:t>Birling</a:t>
            </a:r>
            <a:r>
              <a:rPr lang="en-GB" sz="2800" dirty="0" smtClean="0"/>
              <a:t> say about “those kinds of girls”?  But what do we think of Mrs </a:t>
            </a:r>
            <a:r>
              <a:rPr lang="en-GB" sz="2800" dirty="0" err="1" smtClean="0"/>
              <a:t>Birling</a:t>
            </a:r>
            <a:r>
              <a:rPr lang="en-GB" sz="2800" dirty="0" smtClean="0"/>
              <a:t>?  Are we meant to support her ideas?</a:t>
            </a:r>
          </a:p>
        </p:txBody>
      </p:sp>
      <p:sp>
        <p:nvSpPr>
          <p:cNvPr id="9" name="TextBox 8"/>
          <p:cNvSpPr txBox="1"/>
          <p:nvPr/>
        </p:nvSpPr>
        <p:spPr>
          <a:xfrm>
            <a:off x="251520" y="5715253"/>
            <a:ext cx="8640960" cy="954107"/>
          </a:xfrm>
          <a:prstGeom prst="rect">
            <a:avLst/>
          </a:prstGeom>
          <a:noFill/>
          <a:ln>
            <a:solidFill>
              <a:schemeClr val="accent1">
                <a:shade val="50000"/>
              </a:schemeClr>
            </a:solidFill>
          </a:ln>
        </p:spPr>
        <p:txBody>
          <a:bodyPr wrap="square" rtlCol="0">
            <a:spAutoFit/>
          </a:bodyPr>
          <a:lstStyle/>
          <a:p>
            <a:pPr algn="ctr"/>
            <a:r>
              <a:rPr lang="en-GB" sz="2800" dirty="0" smtClean="0"/>
              <a:t>How does the character of the Inspector represent these views?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Develop and sustain interpretations of writers’ ideas and perspectives</a:t>
            </a:r>
            <a:endParaRPr lang="en-GB" dirty="0"/>
          </a:p>
        </p:txBody>
      </p:sp>
      <p:sp>
        <p:nvSpPr>
          <p:cNvPr id="9" name="TextBox 8"/>
          <p:cNvSpPr txBox="1"/>
          <p:nvPr/>
        </p:nvSpPr>
        <p:spPr>
          <a:xfrm>
            <a:off x="251520" y="5715253"/>
            <a:ext cx="8640960" cy="954107"/>
          </a:xfrm>
          <a:prstGeom prst="rect">
            <a:avLst/>
          </a:prstGeom>
          <a:noFill/>
          <a:ln>
            <a:solidFill>
              <a:schemeClr val="accent1">
                <a:shade val="50000"/>
              </a:schemeClr>
            </a:solidFill>
          </a:ln>
        </p:spPr>
        <p:txBody>
          <a:bodyPr wrap="square" rtlCol="0">
            <a:spAutoFit/>
          </a:bodyPr>
          <a:lstStyle/>
          <a:p>
            <a:pPr algn="ctr"/>
            <a:r>
              <a:rPr lang="en-GB" sz="2800" dirty="0" smtClean="0"/>
              <a:t>Watch the documentary on the context of ‘An Inspector Calls’ and add any new ideas to your notes.</a:t>
            </a:r>
          </a:p>
        </p:txBody>
      </p:sp>
      <p:pic>
        <p:nvPicPr>
          <p:cNvPr id="67586" name="Picture 2" descr="http://4.bp.blogspot.com/-2Y51CpcaVn0/UTFb9y8YXgI/AAAAAAAAA3E/47cw-Bv1n9M/s1600/Dog+watching+tv.jpg"/>
          <p:cNvPicPr>
            <a:picLocks noChangeAspect="1" noChangeArrowheads="1"/>
          </p:cNvPicPr>
          <p:nvPr/>
        </p:nvPicPr>
        <p:blipFill>
          <a:blip r:embed="rId2" cstate="print"/>
          <a:srcRect/>
          <a:stretch>
            <a:fillRect/>
          </a:stretch>
        </p:blipFill>
        <p:spPr bwMode="auto">
          <a:xfrm>
            <a:off x="971600" y="692696"/>
            <a:ext cx="6876256" cy="429995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6632"/>
            <a:ext cx="8280920" cy="954107"/>
          </a:xfrm>
          <a:prstGeom prst="rect">
            <a:avLst/>
          </a:prstGeom>
          <a:solidFill>
            <a:srgbClr val="92D050">
              <a:alpha val="39000"/>
            </a:srgbClr>
          </a:solidFill>
        </p:spPr>
        <p:txBody>
          <a:bodyPr wrap="square" rtlCol="0">
            <a:spAutoFit/>
          </a:bodyPr>
          <a:lstStyle/>
          <a:p>
            <a:pPr algn="ctr"/>
            <a:r>
              <a:rPr lang="en-GB" sz="2800" b="1" dirty="0"/>
              <a:t>How does Priestley use the character of the </a:t>
            </a:r>
            <a:r>
              <a:rPr lang="en-GB" sz="2800" b="1" dirty="0" smtClean="0"/>
              <a:t>Inspector </a:t>
            </a:r>
            <a:r>
              <a:rPr lang="en-GB" sz="2800" b="1" dirty="0"/>
              <a:t>to present his ideas about society?</a:t>
            </a:r>
          </a:p>
        </p:txBody>
      </p:sp>
      <p:sp>
        <p:nvSpPr>
          <p:cNvPr id="4" name="TextBox 3"/>
          <p:cNvSpPr txBox="1"/>
          <p:nvPr/>
        </p:nvSpPr>
        <p:spPr>
          <a:xfrm>
            <a:off x="251520" y="1268760"/>
            <a:ext cx="8712968" cy="3108543"/>
          </a:xfrm>
          <a:prstGeom prst="rect">
            <a:avLst/>
          </a:prstGeom>
          <a:solidFill>
            <a:srgbClr val="00B050">
              <a:alpha val="10000"/>
            </a:srgbClr>
          </a:solidFill>
        </p:spPr>
        <p:txBody>
          <a:bodyPr wrap="square" rtlCol="0">
            <a:spAutoFit/>
          </a:bodyPr>
          <a:lstStyle/>
          <a:p>
            <a:r>
              <a:rPr lang="en-GB" sz="2800" dirty="0" smtClean="0">
                <a:solidFill>
                  <a:srgbClr val="FF0000"/>
                </a:solidFill>
              </a:rPr>
              <a:t>Band 5</a:t>
            </a:r>
            <a:r>
              <a:rPr lang="en-GB" sz="2800" dirty="0" smtClean="0"/>
              <a:t> </a:t>
            </a:r>
          </a:p>
          <a:p>
            <a:r>
              <a:rPr lang="en-GB" sz="2800" dirty="0" smtClean="0">
                <a:solidFill>
                  <a:schemeClr val="accent3">
                    <a:lumMod val="75000"/>
                  </a:schemeClr>
                </a:solidFill>
              </a:rPr>
              <a:t>(</a:t>
            </a:r>
            <a:r>
              <a:rPr lang="en-GB" sz="2800" dirty="0" err="1" smtClean="0">
                <a:solidFill>
                  <a:schemeClr val="accent3">
                    <a:lumMod val="75000"/>
                  </a:schemeClr>
                </a:solidFill>
              </a:rPr>
              <a:t>i</a:t>
            </a:r>
            <a:r>
              <a:rPr lang="en-GB" sz="2800" dirty="0" smtClean="0">
                <a:solidFill>
                  <a:schemeClr val="accent3">
                    <a:lumMod val="75000"/>
                  </a:schemeClr>
                </a:solidFill>
              </a:rPr>
              <a:t>) Sophisticated interpretation of texts.</a:t>
            </a:r>
          </a:p>
          <a:p>
            <a:r>
              <a:rPr lang="en-GB" sz="2800" b="1" dirty="0" smtClean="0">
                <a:solidFill>
                  <a:srgbClr val="7030A0"/>
                </a:solidFill>
              </a:rPr>
              <a:t>(ii) Sophisticated engagement with writer’s ideas and attitudes.</a:t>
            </a:r>
          </a:p>
          <a:p>
            <a:r>
              <a:rPr lang="en-GB" sz="2800" dirty="0" smtClean="0">
                <a:solidFill>
                  <a:srgbClr val="C00000"/>
                </a:solidFill>
              </a:rPr>
              <a:t>(iii) Uses imaginatively selected supporting textual detail.</a:t>
            </a:r>
          </a:p>
          <a:p>
            <a:r>
              <a:rPr lang="en-GB" sz="2800" dirty="0" smtClean="0">
                <a:solidFill>
                  <a:schemeClr val="accent6">
                    <a:lumMod val="75000"/>
                  </a:schemeClr>
                </a:solidFill>
              </a:rPr>
              <a:t>(iii) Sophisticated analysis of aspects of language and structure.</a:t>
            </a:r>
            <a:endParaRPr lang="en-GB" sz="2800" dirty="0">
              <a:solidFill>
                <a:schemeClr val="accent6">
                  <a:lumMod val="75000"/>
                </a:schemeClr>
              </a:solidFill>
            </a:endParaRPr>
          </a:p>
        </p:txBody>
      </p:sp>
      <p:sp>
        <p:nvSpPr>
          <p:cNvPr id="13" name="TextBox 12"/>
          <p:cNvSpPr txBox="1"/>
          <p:nvPr/>
        </p:nvSpPr>
        <p:spPr>
          <a:xfrm>
            <a:off x="251520" y="4509120"/>
            <a:ext cx="8712968" cy="830997"/>
          </a:xfrm>
          <a:prstGeom prst="rect">
            <a:avLst/>
          </a:prstGeom>
          <a:noFill/>
        </p:spPr>
        <p:txBody>
          <a:bodyPr wrap="square" rtlCol="0">
            <a:spAutoFit/>
          </a:bodyPr>
          <a:lstStyle/>
          <a:p>
            <a:pPr algn="ctr"/>
            <a:r>
              <a:rPr lang="en-GB" sz="4800" b="1" dirty="0" smtClean="0"/>
              <a:t>Ideas. Purpose. Quotes. Analysis.</a:t>
            </a:r>
            <a:endParaRPr lang="en-GB" sz="4800" b="1" dirty="0"/>
          </a:p>
        </p:txBody>
      </p:sp>
      <p:sp>
        <p:nvSpPr>
          <p:cNvPr id="14" name="TextBox 13"/>
          <p:cNvSpPr txBox="1"/>
          <p:nvPr/>
        </p:nvSpPr>
        <p:spPr>
          <a:xfrm>
            <a:off x="179512" y="5805264"/>
            <a:ext cx="8712968" cy="707886"/>
          </a:xfrm>
          <a:prstGeom prst="rect">
            <a:avLst/>
          </a:prstGeom>
          <a:noFill/>
          <a:ln>
            <a:solidFill>
              <a:schemeClr val="tx1"/>
            </a:solidFill>
          </a:ln>
        </p:spPr>
        <p:txBody>
          <a:bodyPr wrap="square" rtlCol="0">
            <a:spAutoFit/>
          </a:bodyPr>
          <a:lstStyle/>
          <a:p>
            <a:pPr algn="ctr"/>
            <a:r>
              <a:rPr lang="en-GB" sz="2000" b="1" dirty="0" smtClean="0">
                <a:solidFill>
                  <a:srgbClr val="C00000"/>
                </a:solidFill>
              </a:rPr>
              <a:t>Now we have an idea about Priestley’s ideas and attitudes (purpose) we can start to collect ideas and quotes for you to analyse and write about.</a:t>
            </a:r>
            <a:endParaRPr lang="en-GB" sz="2000" b="1" dirty="0">
              <a:solidFill>
                <a:srgbClr val="C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The Inspector’s Entrance: how and why does Priestley create a sense of conflict?</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The Inspector’s Entrance: how and why does Priestley create a sense of conflict?</a:t>
            </a:r>
            <a:endParaRPr lang="en-GB" dirty="0"/>
          </a:p>
        </p:txBody>
      </p:sp>
      <p:sp>
        <p:nvSpPr>
          <p:cNvPr id="3" name="TextBox 2"/>
          <p:cNvSpPr txBox="1"/>
          <p:nvPr/>
        </p:nvSpPr>
        <p:spPr>
          <a:xfrm>
            <a:off x="179512" y="548680"/>
            <a:ext cx="8712968" cy="1077218"/>
          </a:xfrm>
          <a:prstGeom prst="rect">
            <a:avLst/>
          </a:prstGeom>
          <a:noFill/>
        </p:spPr>
        <p:txBody>
          <a:bodyPr wrap="square" rtlCol="0">
            <a:spAutoFit/>
          </a:bodyPr>
          <a:lstStyle/>
          <a:p>
            <a:r>
              <a:rPr lang="en-GB" sz="2000" b="1" dirty="0" smtClean="0"/>
              <a:t>JB Priestley creates a sense of conflict between the Inspector and the </a:t>
            </a:r>
            <a:r>
              <a:rPr lang="en-GB" sz="2000" b="1" dirty="0" err="1" smtClean="0"/>
              <a:t>Birlings</a:t>
            </a:r>
            <a:r>
              <a:rPr lang="en-GB" sz="2000" b="1" dirty="0" smtClean="0"/>
              <a:t> from the beginning of the play. </a:t>
            </a:r>
          </a:p>
          <a:p>
            <a:r>
              <a:rPr lang="en-GB" sz="2400" b="1" dirty="0" smtClean="0">
                <a:solidFill>
                  <a:srgbClr val="C00000"/>
                </a:solidFill>
              </a:rPr>
              <a:t>Ideas: why?		    Quotes: when? 		  Analysis: how? </a:t>
            </a:r>
            <a:endParaRPr lang="en-GB" sz="2400" b="1" dirty="0">
              <a:solidFill>
                <a:srgbClr val="C00000"/>
              </a:solidFill>
            </a:endParaRPr>
          </a:p>
        </p:txBody>
      </p:sp>
      <p:sp>
        <p:nvSpPr>
          <p:cNvPr id="4" name="TextBox 3"/>
          <p:cNvSpPr txBox="1"/>
          <p:nvPr/>
        </p:nvSpPr>
        <p:spPr>
          <a:xfrm>
            <a:off x="323528" y="2060848"/>
            <a:ext cx="8568952" cy="2062103"/>
          </a:xfrm>
          <a:prstGeom prst="rect">
            <a:avLst/>
          </a:prstGeom>
          <a:noFill/>
          <a:ln>
            <a:solidFill>
              <a:schemeClr val="accent1">
                <a:shade val="50000"/>
              </a:schemeClr>
            </a:solidFill>
          </a:ln>
        </p:spPr>
        <p:txBody>
          <a:bodyPr wrap="square" rtlCol="0">
            <a:spAutoFit/>
          </a:bodyPr>
          <a:lstStyle/>
          <a:p>
            <a:pPr algn="ctr"/>
            <a:r>
              <a:rPr lang="en-GB" sz="3200" dirty="0" smtClean="0"/>
              <a:t>The Inspector’s sense of timing is important throughout the play. He arrives in the middle of Mr </a:t>
            </a:r>
            <a:r>
              <a:rPr lang="en-GB" sz="3200" dirty="0" err="1" smtClean="0"/>
              <a:t>Birling’s</a:t>
            </a:r>
            <a:r>
              <a:rPr lang="en-GB" sz="3200" dirty="0" smtClean="0"/>
              <a:t> speech. What is the last thing Mr </a:t>
            </a:r>
            <a:r>
              <a:rPr lang="en-GB" sz="3200" dirty="0" err="1" smtClean="0"/>
              <a:t>Birling</a:t>
            </a:r>
            <a:r>
              <a:rPr lang="en-GB" sz="3200" dirty="0" smtClean="0"/>
              <a:t> says before he arrives? </a:t>
            </a:r>
            <a:endParaRPr lang="en-GB" sz="3200" dirty="0"/>
          </a:p>
        </p:txBody>
      </p:sp>
      <p:sp>
        <p:nvSpPr>
          <p:cNvPr id="5" name="TextBox 4"/>
          <p:cNvSpPr txBox="1"/>
          <p:nvPr/>
        </p:nvSpPr>
        <p:spPr>
          <a:xfrm>
            <a:off x="323528" y="4365104"/>
            <a:ext cx="8568952" cy="1200329"/>
          </a:xfrm>
          <a:prstGeom prst="rect">
            <a:avLst/>
          </a:prstGeom>
          <a:noFill/>
        </p:spPr>
        <p:txBody>
          <a:bodyPr wrap="square" rtlCol="0">
            <a:spAutoFit/>
          </a:bodyPr>
          <a:lstStyle/>
          <a:p>
            <a:pPr algn="ctr"/>
            <a:r>
              <a:rPr lang="en-GB" sz="3600" b="1" dirty="0" smtClean="0"/>
              <a:t>“a man has to mind his own business and look after himself and his own – and –”</a:t>
            </a:r>
            <a:endParaRPr lang="en-GB" sz="3600" b="1" dirty="0"/>
          </a:p>
        </p:txBody>
      </p:sp>
      <p:sp>
        <p:nvSpPr>
          <p:cNvPr id="6" name="TextBox 5"/>
          <p:cNvSpPr txBox="1"/>
          <p:nvPr/>
        </p:nvSpPr>
        <p:spPr>
          <a:xfrm>
            <a:off x="539552" y="5949280"/>
            <a:ext cx="8352928" cy="430887"/>
          </a:xfrm>
          <a:prstGeom prst="rect">
            <a:avLst/>
          </a:prstGeom>
          <a:noFill/>
        </p:spPr>
        <p:txBody>
          <a:bodyPr wrap="square" rtlCol="0">
            <a:spAutoFit/>
          </a:bodyPr>
          <a:lstStyle/>
          <a:p>
            <a:pPr algn="r"/>
            <a:r>
              <a:rPr lang="en-GB" sz="2200" b="1" dirty="0" smtClean="0">
                <a:solidFill>
                  <a:srgbClr val="C00000"/>
                </a:solidFill>
              </a:rPr>
              <a:t>Why is this significant? What effect does this have on the audience?</a:t>
            </a:r>
            <a:endParaRPr lang="en-GB" sz="2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dsc_6334-12.jpg"/>
          <p:cNvPicPr>
            <a:picLocks noChangeAspect="1"/>
          </p:cNvPicPr>
          <p:nvPr/>
        </p:nvPicPr>
        <p:blipFill>
          <a:blip r:embed="rId2" cstate="print"/>
          <a:srcRect r="6749"/>
          <a:stretch>
            <a:fillRect/>
          </a:stretch>
        </p:blipFill>
        <p:spPr>
          <a:xfrm>
            <a:off x="-1" y="332656"/>
            <a:ext cx="9144001" cy="6525344"/>
          </a:xfrm>
          <a:prstGeom prst="rect">
            <a:avLst/>
          </a:prstGeom>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The Inspector’s Entrance: how and why does Priestley create a sense of conflict?</a:t>
            </a:r>
            <a:endParaRPr lang="en-GB" dirty="0"/>
          </a:p>
        </p:txBody>
      </p:sp>
      <p:sp>
        <p:nvSpPr>
          <p:cNvPr id="5" name="TextBox 4"/>
          <p:cNvSpPr txBox="1"/>
          <p:nvPr/>
        </p:nvSpPr>
        <p:spPr>
          <a:xfrm>
            <a:off x="107504" y="476672"/>
            <a:ext cx="3096344" cy="2246769"/>
          </a:xfrm>
          <a:prstGeom prst="rect">
            <a:avLst/>
          </a:prstGeom>
          <a:noFill/>
        </p:spPr>
        <p:txBody>
          <a:bodyPr wrap="square" rtlCol="0">
            <a:spAutoFit/>
          </a:bodyPr>
          <a:lstStyle/>
          <a:p>
            <a:r>
              <a:rPr lang="en-GB" sz="2000" i="1" dirty="0" smtClean="0">
                <a:solidFill>
                  <a:schemeClr val="bg1"/>
                </a:solidFill>
              </a:rPr>
              <a:t>From the moment the Inspector arrives, he seems different. His sombre appearance and the news he brings are a contrast with the happy and elegant air of celebration</a:t>
            </a:r>
            <a:r>
              <a:rPr lang="en-GB" i="1" dirty="0" smtClean="0"/>
              <a:t>.</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dsc_6334-12.jpg"/>
          <p:cNvPicPr>
            <a:picLocks noChangeAspect="1"/>
          </p:cNvPicPr>
          <p:nvPr/>
        </p:nvPicPr>
        <p:blipFill>
          <a:blip r:embed="rId2" cstate="print"/>
          <a:srcRect r="6749"/>
          <a:stretch>
            <a:fillRect/>
          </a:stretch>
        </p:blipFill>
        <p:spPr>
          <a:xfrm>
            <a:off x="-1" y="332656"/>
            <a:ext cx="9144001" cy="6525344"/>
          </a:xfrm>
          <a:prstGeom prst="rect">
            <a:avLst/>
          </a:prstGeom>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The Inspector’s Entrance: how and why does Priestley create a sense of conflict?</a:t>
            </a:r>
            <a:endParaRPr lang="en-GB" dirty="0"/>
          </a:p>
        </p:txBody>
      </p:sp>
      <p:sp>
        <p:nvSpPr>
          <p:cNvPr id="5" name="TextBox 4"/>
          <p:cNvSpPr txBox="1"/>
          <p:nvPr/>
        </p:nvSpPr>
        <p:spPr>
          <a:xfrm>
            <a:off x="107504" y="476672"/>
            <a:ext cx="3096344" cy="4893647"/>
          </a:xfrm>
          <a:prstGeom prst="rect">
            <a:avLst/>
          </a:prstGeom>
          <a:noFill/>
        </p:spPr>
        <p:txBody>
          <a:bodyPr wrap="square" rtlCol="0">
            <a:spAutoFit/>
          </a:bodyPr>
          <a:lstStyle/>
          <a:p>
            <a:r>
              <a:rPr lang="en-GB" sz="2600" dirty="0" smtClean="0">
                <a:solidFill>
                  <a:schemeClr val="bg1"/>
                </a:solidFill>
              </a:rPr>
              <a:t>Look at the stage directions surrounding his entrance. How does Priestley create a sense of </a:t>
            </a:r>
            <a:r>
              <a:rPr lang="en-GB" sz="2600" b="1" dirty="0" smtClean="0">
                <a:solidFill>
                  <a:schemeClr val="bg1"/>
                </a:solidFill>
              </a:rPr>
              <a:t>difference</a:t>
            </a:r>
            <a:r>
              <a:rPr lang="en-GB" sz="2600" dirty="0" smtClean="0">
                <a:solidFill>
                  <a:schemeClr val="bg1"/>
                </a:solidFill>
              </a:rPr>
              <a:t>? </a:t>
            </a:r>
          </a:p>
          <a:p>
            <a:endParaRPr lang="en-GB" sz="2600" dirty="0">
              <a:solidFill>
                <a:schemeClr val="bg1"/>
              </a:solidFill>
            </a:endParaRPr>
          </a:p>
          <a:p>
            <a:r>
              <a:rPr lang="en-GB" sz="2600" dirty="0" smtClean="0">
                <a:solidFill>
                  <a:schemeClr val="bg1"/>
                </a:solidFill>
              </a:rPr>
              <a:t>Write down your ideas on your sheet. Think about:</a:t>
            </a:r>
          </a:p>
          <a:p>
            <a:pPr lvl="1">
              <a:buFont typeface="Arial" pitchFamily="34" charset="0"/>
              <a:buChar char="•"/>
            </a:pPr>
            <a:r>
              <a:rPr lang="en-GB" sz="2600" dirty="0" smtClean="0">
                <a:solidFill>
                  <a:schemeClr val="bg1"/>
                </a:solidFill>
              </a:rPr>
              <a:t> class/status</a:t>
            </a:r>
          </a:p>
          <a:p>
            <a:pPr lvl="1">
              <a:buFont typeface="Arial" pitchFamily="34" charset="0"/>
              <a:buChar char="•"/>
            </a:pPr>
            <a:r>
              <a:rPr lang="en-GB" sz="2600" dirty="0" smtClean="0">
                <a:solidFill>
                  <a:schemeClr val="bg1"/>
                </a:solidFill>
              </a:rPr>
              <a:t> power</a:t>
            </a:r>
            <a:endParaRPr lang="en-GB"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fontScale="90000"/>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To know what this CA is all about and understand the AOs.</a:t>
            </a:r>
            <a:br>
              <a:rPr lang="en-GB" dirty="0" smtClean="0">
                <a:solidFill>
                  <a:schemeClr val="bg1"/>
                </a:solidFill>
                <a:latin typeface="Comic Sans MS" pitchFamily="66" charset="0"/>
              </a:rPr>
            </a:br>
            <a:r>
              <a:rPr lang="en-GB" dirty="0" smtClean="0">
                <a:solidFill>
                  <a:schemeClr val="bg1"/>
                </a:solidFill>
                <a:latin typeface="Comic Sans MS" pitchFamily="66" charset="0"/>
              </a:rPr>
              <a:t/>
            </a:r>
            <a:br>
              <a:rPr lang="en-GB" dirty="0" smtClean="0">
                <a:solidFill>
                  <a:schemeClr val="bg1"/>
                </a:solidFill>
                <a:latin typeface="Comic Sans MS" pitchFamily="66" charset="0"/>
              </a:rPr>
            </a:br>
            <a:r>
              <a:rPr lang="en-GB" dirty="0" smtClean="0">
                <a:solidFill>
                  <a:schemeClr val="bg1"/>
                </a:solidFill>
                <a:latin typeface="Comic Sans MS" pitchFamily="66" charset="0"/>
              </a:rPr>
              <a:t>To read and engage with the play itself</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76672"/>
            <a:ext cx="8784976" cy="4278094"/>
          </a:xfrm>
          <a:prstGeom prst="rect">
            <a:avLst/>
          </a:prstGeom>
          <a:noFill/>
        </p:spPr>
        <p:txBody>
          <a:bodyPr wrap="square" rtlCol="0">
            <a:spAutoFit/>
          </a:bodyPr>
          <a:lstStyle/>
          <a:p>
            <a:pPr marL="457200" indent="-457200" algn="ctr"/>
            <a:r>
              <a:rPr lang="en-GB" sz="2800" b="1" dirty="0" smtClean="0"/>
              <a:t> ‘sharp ring of a front door bell’</a:t>
            </a:r>
          </a:p>
          <a:p>
            <a:pPr marL="457200" indent="-457200" algn="ctr"/>
            <a:endParaRPr lang="en-GB" sz="2800" b="1" dirty="0"/>
          </a:p>
          <a:p>
            <a:pPr marL="457200" indent="-457200" algn="ctr"/>
            <a:r>
              <a:rPr lang="en-GB" sz="2800" b="1" dirty="0" smtClean="0"/>
              <a:t>“Give us some more light”</a:t>
            </a:r>
          </a:p>
          <a:p>
            <a:pPr marL="457200" indent="-457200" algn="ctr"/>
            <a:endParaRPr lang="en-GB" sz="2800" b="1" dirty="0"/>
          </a:p>
          <a:p>
            <a:pPr marL="457200" indent="-457200" algn="ctr"/>
            <a:r>
              <a:rPr lang="en-GB" sz="2800" b="1" dirty="0" smtClean="0"/>
              <a:t>‘an </a:t>
            </a:r>
            <a:r>
              <a:rPr lang="en-GB" sz="2800" b="1" dirty="0"/>
              <a:t>impression of massiveness, solidity and purposefulness’ </a:t>
            </a:r>
            <a:endParaRPr lang="en-GB" sz="2800" b="1" dirty="0" smtClean="0"/>
          </a:p>
          <a:p>
            <a:pPr marL="457200" indent="-457200" algn="ctr"/>
            <a:endParaRPr lang="en-GB" sz="2800" b="1" dirty="0"/>
          </a:p>
          <a:p>
            <a:pPr marL="457200" indent="-457200" algn="ctr"/>
            <a:r>
              <a:rPr lang="en-GB" sz="2800" b="1" dirty="0" smtClean="0"/>
              <a:t>‘a disconcerting habit of looking hard at the person he addresses before actually speaking’</a:t>
            </a:r>
          </a:p>
          <a:p>
            <a:pPr marL="457200" indent="-457200" algn="ctr"/>
            <a:endParaRPr lang="en-GB" sz="2000" dirty="0"/>
          </a:p>
        </p:txBody>
      </p:sp>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The Inspector’s Entrance: how and why does Priestley create a sense of conflict?</a:t>
            </a:r>
            <a:endParaRPr lang="en-GB" dirty="0"/>
          </a:p>
        </p:txBody>
      </p:sp>
      <p:sp>
        <p:nvSpPr>
          <p:cNvPr id="4" name="TextBox 3"/>
          <p:cNvSpPr txBox="1"/>
          <p:nvPr/>
        </p:nvSpPr>
        <p:spPr>
          <a:xfrm>
            <a:off x="179512" y="5013176"/>
            <a:ext cx="8856984" cy="1338828"/>
          </a:xfrm>
          <a:prstGeom prst="rect">
            <a:avLst/>
          </a:prstGeom>
          <a:noFill/>
          <a:ln>
            <a:solidFill>
              <a:schemeClr val="accent1">
                <a:shade val="50000"/>
              </a:schemeClr>
            </a:solidFill>
          </a:ln>
        </p:spPr>
        <p:txBody>
          <a:bodyPr wrap="square" rtlCol="0">
            <a:spAutoFit/>
          </a:bodyPr>
          <a:lstStyle/>
          <a:p>
            <a:r>
              <a:rPr lang="en-GB" sz="2700" b="1" dirty="0" smtClean="0">
                <a:solidFill>
                  <a:srgbClr val="C00000"/>
                </a:solidFill>
              </a:rPr>
              <a:t>How do these stage directions create a sense of difference/ conflict/ separation between the Inspector and the </a:t>
            </a:r>
            <a:r>
              <a:rPr lang="en-GB" sz="2700" b="1" dirty="0" err="1" smtClean="0">
                <a:solidFill>
                  <a:srgbClr val="C00000"/>
                </a:solidFill>
              </a:rPr>
              <a:t>Birlings</a:t>
            </a:r>
            <a:r>
              <a:rPr lang="en-GB" sz="2700" b="1" dirty="0" smtClean="0">
                <a:solidFill>
                  <a:srgbClr val="C00000"/>
                </a:solidFill>
              </a:rPr>
              <a:t>? </a:t>
            </a:r>
          </a:p>
          <a:p>
            <a:r>
              <a:rPr lang="en-GB" sz="2700" b="1" dirty="0" smtClean="0">
                <a:solidFill>
                  <a:srgbClr val="C00000"/>
                </a:solidFill>
              </a:rPr>
              <a:t>What is the Inspector there for?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GCSE\Top Set\IC\DSC_2434_copy.jpg"/>
          <p:cNvPicPr>
            <a:picLocks noChangeAspect="1" noChangeArrowheads="1"/>
          </p:cNvPicPr>
          <p:nvPr/>
        </p:nvPicPr>
        <p:blipFill>
          <a:blip r:embed="rId2" cstate="print"/>
          <a:srcRect l="7115"/>
          <a:stretch>
            <a:fillRect/>
          </a:stretch>
        </p:blipFill>
        <p:spPr bwMode="auto">
          <a:xfrm>
            <a:off x="0" y="332657"/>
            <a:ext cx="9144000" cy="6552728"/>
          </a:xfrm>
          <a:prstGeom prst="rect">
            <a:avLst/>
          </a:prstGeom>
          <a:noFill/>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The Inspector’s Entrance: how and why does Priestley create a sense of conflict?</a:t>
            </a:r>
            <a:endParaRPr lang="en-GB" dirty="0"/>
          </a:p>
        </p:txBody>
      </p:sp>
      <p:sp>
        <p:nvSpPr>
          <p:cNvPr id="4" name="TextBox 3"/>
          <p:cNvSpPr txBox="1"/>
          <p:nvPr/>
        </p:nvSpPr>
        <p:spPr>
          <a:xfrm>
            <a:off x="323528" y="1700808"/>
            <a:ext cx="2376264" cy="3046988"/>
          </a:xfrm>
          <a:prstGeom prst="rect">
            <a:avLst/>
          </a:prstGeom>
          <a:noFill/>
        </p:spPr>
        <p:txBody>
          <a:bodyPr wrap="square" rtlCol="0">
            <a:spAutoFit/>
          </a:bodyPr>
          <a:lstStyle/>
          <a:p>
            <a:r>
              <a:rPr lang="en-GB" sz="2400" dirty="0" smtClean="0">
                <a:solidFill>
                  <a:schemeClr val="bg1"/>
                </a:solidFill>
              </a:rPr>
              <a:t>How was this contrast/arrival shown in the stage version of the play? </a:t>
            </a:r>
          </a:p>
          <a:p>
            <a:endParaRPr lang="en-GB" sz="2400" dirty="0">
              <a:solidFill>
                <a:schemeClr val="bg1"/>
              </a:solidFill>
            </a:endParaRPr>
          </a:p>
          <a:p>
            <a:r>
              <a:rPr lang="en-GB" sz="2400" dirty="0" smtClean="0">
                <a:solidFill>
                  <a:schemeClr val="bg1"/>
                </a:solidFill>
              </a:rPr>
              <a:t>Make notes as you watch.</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img.rp.vhd.me/4534479_l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The Inspector’s Entrance: how and why does Priestley create a sense of conflict?</a:t>
            </a:r>
            <a:endParaRPr lang="en-GB" dirty="0"/>
          </a:p>
        </p:txBody>
      </p:sp>
      <p:sp>
        <p:nvSpPr>
          <p:cNvPr id="4" name="TextBox 3"/>
          <p:cNvSpPr txBox="1"/>
          <p:nvPr/>
        </p:nvSpPr>
        <p:spPr>
          <a:xfrm>
            <a:off x="179512" y="908720"/>
            <a:ext cx="2376264" cy="3046988"/>
          </a:xfrm>
          <a:prstGeom prst="rect">
            <a:avLst/>
          </a:prstGeom>
          <a:noFill/>
        </p:spPr>
        <p:txBody>
          <a:bodyPr wrap="square" rtlCol="0">
            <a:spAutoFit/>
          </a:bodyPr>
          <a:lstStyle/>
          <a:p>
            <a:r>
              <a:rPr lang="en-GB" sz="2400" dirty="0" smtClean="0">
                <a:solidFill>
                  <a:schemeClr val="bg1"/>
                </a:solidFill>
              </a:rPr>
              <a:t>How was this contrast/arrival shown in the film version of the play?</a:t>
            </a:r>
          </a:p>
          <a:p>
            <a:endParaRPr lang="en-GB" sz="2400" dirty="0">
              <a:solidFill>
                <a:schemeClr val="bg1"/>
              </a:solidFill>
            </a:endParaRPr>
          </a:p>
          <a:p>
            <a:r>
              <a:rPr lang="en-GB" sz="2400" dirty="0" smtClean="0">
                <a:solidFill>
                  <a:schemeClr val="bg1"/>
                </a:solidFill>
              </a:rPr>
              <a:t>Make notes as you watch.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613137"/>
            <a:ext cx="8496944" cy="45243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lang="en-GB" sz="2400" b="1" dirty="0" err="1" smtClean="0">
                <a:ea typeface="Calibri" pitchFamily="34" charset="0"/>
                <a:cs typeface="Times New Roman" pitchFamily="18" charset="0"/>
              </a:rPr>
              <a:t>Birling</a:t>
            </a:r>
            <a:r>
              <a:rPr lang="en-GB" sz="2400" b="1" dirty="0" smtClean="0">
                <a:ea typeface="Calibri" pitchFamily="34" charset="0"/>
                <a:cs typeface="Times New Roman" pitchFamily="18" charset="0"/>
              </a:rPr>
              <a:t>: </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It may be something about a warrant.</a:t>
            </a:r>
          </a:p>
          <a:p>
            <a:pPr marL="0" marR="0" lvl="0" indent="457200" algn="l" defTabSz="914400" rtl="0" eaLnBrk="1" fontAlgn="base" latinLnBrk="0" hangingPunct="1">
              <a:lnSpc>
                <a:spcPct val="100000"/>
              </a:lnSpc>
              <a:spcBef>
                <a:spcPct val="0"/>
              </a:spcBef>
              <a:spcAft>
                <a:spcPct val="0"/>
              </a:spcAft>
              <a:buClrTx/>
              <a:buSzTx/>
              <a:buFontTx/>
              <a:buNone/>
              <a:tabLst/>
            </a:pPr>
            <a:r>
              <a:rPr lang="en-GB" sz="2400" b="1" dirty="0" smtClean="0">
                <a:ea typeface="Calibri" pitchFamily="34" charset="0"/>
                <a:cs typeface="Times New Roman" pitchFamily="18" charset="0"/>
              </a:rPr>
              <a:t>Gerald </a:t>
            </a:r>
            <a:r>
              <a:rPr lang="en-GB" sz="2400" i="1" dirty="0" smtClean="0">
                <a:ea typeface="Calibri" pitchFamily="34" charset="0"/>
                <a:cs typeface="Times New Roman" pitchFamily="18" charset="0"/>
              </a:rPr>
              <a:t>[lightly]: </a:t>
            </a:r>
            <a:r>
              <a:rPr kumimoji="0" lang="en-GB" sz="2400" b="0" u="none" strike="noStrike" cap="none" normalizeH="0" baseline="0" dirty="0" smtClean="0">
                <a:ln>
                  <a:noFill/>
                </a:ln>
                <a:solidFill>
                  <a:schemeClr val="tx1"/>
                </a:solidFill>
                <a:effectLst/>
                <a:ea typeface="Calibri" pitchFamily="34" charset="0"/>
                <a:cs typeface="Times New Roman" pitchFamily="18" charset="0"/>
              </a:rPr>
              <a:t>Sure</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 to be. Unless Eric’s been up to 	something. </a:t>
            </a:r>
            <a:r>
              <a:rPr kumimoji="0" lang="en-GB" sz="2400" b="0" i="1" u="none" strike="noStrike" cap="none" normalizeH="0" baseline="0" dirty="0" smtClean="0">
                <a:ln>
                  <a:noFill/>
                </a:ln>
                <a:solidFill>
                  <a:schemeClr val="tx1"/>
                </a:solidFill>
                <a:effectLst/>
                <a:ea typeface="Calibri" pitchFamily="34" charset="0"/>
                <a:cs typeface="Times New Roman" pitchFamily="18" charset="0"/>
              </a:rPr>
              <a:t>[</a:t>
            </a:r>
            <a:r>
              <a:rPr lang="en-GB" sz="2400" i="1" dirty="0" smtClean="0">
                <a:ea typeface="Calibri" pitchFamily="34" charset="0"/>
                <a:cs typeface="Times New Roman" pitchFamily="18" charset="0"/>
              </a:rPr>
              <a:t>Nodding confidentially to </a:t>
            </a:r>
            <a:r>
              <a:rPr lang="en-GB" sz="2400" i="1" dirty="0" err="1" smtClean="0">
                <a:ea typeface="Calibri" pitchFamily="34" charset="0"/>
                <a:cs typeface="Times New Roman" pitchFamily="18" charset="0"/>
              </a:rPr>
              <a:t>Birling</a:t>
            </a:r>
            <a:r>
              <a:rPr lang="en-GB" sz="2400" i="1" dirty="0" smtClean="0">
                <a:ea typeface="Calibri" pitchFamily="34" charset="0"/>
                <a:cs typeface="Times New Roman" pitchFamily="18" charset="0"/>
              </a:rPr>
              <a:t>] </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And that	would be very awkward, wouldn’t it?</a:t>
            </a:r>
            <a:endParaRPr lang="en-GB" sz="2400" dirty="0">
              <a:cs typeface="Arial" pitchFamily="34"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lang="en-GB" sz="2400" b="1" dirty="0" err="1" smtClean="0">
                <a:ea typeface="Calibri" pitchFamily="34" charset="0"/>
                <a:cs typeface="Arial" pitchFamily="34" charset="0"/>
              </a:rPr>
              <a:t>Birling</a:t>
            </a:r>
            <a:r>
              <a:rPr lang="en-GB" sz="2400" b="1" dirty="0" smtClean="0">
                <a:ea typeface="Calibri" pitchFamily="34" charset="0"/>
                <a:cs typeface="Arial" pitchFamily="34" charset="0"/>
              </a:rPr>
              <a:t> </a:t>
            </a:r>
            <a:r>
              <a:rPr lang="en-GB" sz="2400" i="1" dirty="0" smtClean="0">
                <a:ea typeface="Calibri" pitchFamily="34" charset="0"/>
                <a:cs typeface="Arial" pitchFamily="34" charset="0"/>
              </a:rPr>
              <a:t>[humorously]: </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Very.</a:t>
            </a:r>
            <a:endParaRPr kumimoji="0" lang="en-GB" sz="2400" b="0" i="0" u="none" strike="noStrike" cap="none" normalizeH="0" baseline="0" dirty="0" smtClean="0">
              <a:ln>
                <a:noFill/>
              </a:ln>
              <a:solidFill>
                <a:schemeClr val="tx1"/>
              </a:solidFill>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lang="en-GB" sz="2400" b="1" dirty="0" smtClean="0">
                <a:ea typeface="Calibri" pitchFamily="34" charset="0"/>
                <a:cs typeface="Times New Roman" pitchFamily="18" charset="0"/>
              </a:rPr>
              <a:t>Eric </a:t>
            </a:r>
            <a:r>
              <a:rPr lang="en-GB" sz="2400" i="1" dirty="0" smtClean="0">
                <a:ea typeface="Calibri" pitchFamily="34" charset="0"/>
                <a:cs typeface="Times New Roman" pitchFamily="18" charset="0"/>
              </a:rPr>
              <a:t>[who is uneasy, sharply]: </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Here, what do you mean?</a:t>
            </a:r>
            <a:endParaRPr kumimoji="0" lang="en-GB" sz="2400" b="0" i="0" u="none" strike="noStrike" cap="none" normalizeH="0" baseline="0" dirty="0" smtClean="0">
              <a:ln>
                <a:noFill/>
              </a:ln>
              <a:solidFill>
                <a:schemeClr val="tx1"/>
              </a:solidFill>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lang="en-GB" sz="2400" b="1" dirty="0" smtClean="0">
                <a:ea typeface="Calibri" pitchFamily="34" charset="0"/>
                <a:cs typeface="Times New Roman" pitchFamily="18" charset="0"/>
              </a:rPr>
              <a:t>Gerald </a:t>
            </a:r>
            <a:r>
              <a:rPr lang="en-GB" sz="2400" i="1" dirty="0" smtClean="0">
                <a:ea typeface="Calibri" pitchFamily="34" charset="0"/>
                <a:cs typeface="Times New Roman" pitchFamily="18" charset="0"/>
              </a:rPr>
              <a:t>[lightly]: </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Only something we were talking about when 	you were out. A joke, really.</a:t>
            </a:r>
            <a:endParaRPr kumimoji="0" lang="en-GB" sz="2400" b="0" i="0" u="none" strike="noStrike" cap="none" normalizeH="0" baseline="0" dirty="0" smtClean="0">
              <a:ln>
                <a:noFill/>
              </a:ln>
              <a:solidFill>
                <a:schemeClr val="tx1"/>
              </a:solidFill>
              <a:effectLst/>
              <a:cs typeface="Arial" pitchFamily="34" charset="0"/>
            </a:endParaRPr>
          </a:p>
          <a:p>
            <a:pPr lvl="0" indent="457200" eaLnBrk="0" fontAlgn="base" hangingPunct="0">
              <a:spcBef>
                <a:spcPct val="0"/>
              </a:spcBef>
              <a:spcAft>
                <a:spcPct val="0"/>
              </a:spcAft>
            </a:pPr>
            <a:r>
              <a:rPr lang="en-GB" sz="2400" b="1" dirty="0" smtClean="0">
                <a:ea typeface="Calibri" pitchFamily="34" charset="0"/>
                <a:cs typeface="Times New Roman" pitchFamily="18" charset="0"/>
              </a:rPr>
              <a:t>Eric </a:t>
            </a:r>
            <a:r>
              <a:rPr lang="en-GB" sz="2400" i="1" dirty="0" smtClean="0">
                <a:ea typeface="Calibri" pitchFamily="34" charset="0"/>
                <a:cs typeface="Times New Roman" pitchFamily="18" charset="0"/>
              </a:rPr>
              <a:t>[still uneasy]: </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Well, I don’t think it’s very funny.</a:t>
            </a:r>
            <a:endParaRPr kumimoji="0" lang="en-GB" sz="2400" b="0" i="0" u="none" strike="noStrike" cap="none" normalizeH="0" baseline="0" dirty="0" smtClean="0">
              <a:ln>
                <a:noFill/>
              </a:ln>
              <a:solidFill>
                <a:schemeClr val="tx1"/>
              </a:solidFill>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err="1" smtClean="0">
                <a:ln>
                  <a:noFill/>
                </a:ln>
                <a:solidFill>
                  <a:schemeClr val="tx1"/>
                </a:solidFill>
                <a:effectLst/>
                <a:ea typeface="Calibri" pitchFamily="34" charset="0"/>
                <a:cs typeface="Times New Roman" pitchFamily="18" charset="0"/>
              </a:rPr>
              <a:t>Birling</a:t>
            </a:r>
            <a:r>
              <a:rPr kumimoji="0" lang="en-GB" sz="2400" b="1" i="0" u="none" strike="noStrike" cap="none" normalizeH="0" dirty="0" smtClean="0">
                <a:ln>
                  <a:noFill/>
                </a:ln>
                <a:solidFill>
                  <a:schemeClr val="tx1"/>
                </a:solidFill>
                <a:effectLst/>
                <a:ea typeface="Calibri" pitchFamily="34" charset="0"/>
                <a:cs typeface="Times New Roman" pitchFamily="18" charset="0"/>
              </a:rPr>
              <a:t> </a:t>
            </a:r>
            <a:r>
              <a:rPr kumimoji="0" lang="en-GB" sz="2400" i="1" u="none" strike="noStrike" cap="none" normalizeH="0" dirty="0" smtClean="0">
                <a:ln>
                  <a:noFill/>
                </a:ln>
                <a:solidFill>
                  <a:schemeClr val="tx1"/>
                </a:solidFill>
                <a:effectLst/>
                <a:ea typeface="Calibri" pitchFamily="34" charset="0"/>
                <a:cs typeface="Times New Roman" pitchFamily="18" charset="0"/>
              </a:rPr>
              <a:t>[</a:t>
            </a:r>
            <a:r>
              <a:rPr lang="en-GB" sz="2400" i="1" dirty="0" smtClean="0">
                <a:ea typeface="Calibri" pitchFamily="34" charset="0"/>
                <a:cs typeface="Times New Roman" pitchFamily="18" charset="0"/>
              </a:rPr>
              <a:t>sharply, staring at him]: </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What’s the matter with </a:t>
            </a:r>
            <a:r>
              <a:rPr kumimoji="0" lang="en-GB" sz="2400" b="0" i="1" u="none" strike="noStrike" cap="none" normalizeH="0" baseline="0" dirty="0" smtClean="0">
                <a:ln>
                  <a:noFill/>
                </a:ln>
                <a:solidFill>
                  <a:schemeClr val="tx1"/>
                </a:solidFill>
                <a:effectLst/>
                <a:ea typeface="Calibri" pitchFamily="34" charset="0"/>
                <a:cs typeface="Times New Roman" pitchFamily="18" charset="0"/>
              </a:rPr>
              <a:t>you</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a:t>
            </a:r>
            <a:endParaRPr kumimoji="0" lang="en-GB" sz="2400" b="0" i="0" u="none" strike="noStrike" cap="none" normalizeH="0" baseline="0" dirty="0" smtClean="0">
              <a:ln>
                <a:noFill/>
              </a:ln>
              <a:solidFill>
                <a:schemeClr val="tx1"/>
              </a:solidFill>
              <a:effectLst/>
              <a:cs typeface="Arial" pitchFamily="34" charset="0"/>
            </a:endParaRPr>
          </a:p>
          <a:p>
            <a:pPr lvl="0" indent="457200" eaLnBrk="0" fontAlgn="base" hangingPunct="0">
              <a:spcBef>
                <a:spcPct val="0"/>
              </a:spcBef>
              <a:spcAft>
                <a:spcPct val="0"/>
              </a:spcAft>
            </a:pPr>
            <a:r>
              <a:rPr lang="en-GB" sz="2400" b="1" dirty="0" smtClean="0">
                <a:ea typeface="Calibri" pitchFamily="34" charset="0"/>
                <a:cs typeface="Times New Roman" pitchFamily="18" charset="0"/>
              </a:rPr>
              <a:t>Eric </a:t>
            </a:r>
            <a:r>
              <a:rPr lang="en-GB" sz="2400" i="1" dirty="0" smtClean="0">
                <a:ea typeface="Calibri" pitchFamily="34" charset="0"/>
                <a:cs typeface="Times New Roman" pitchFamily="18" charset="0"/>
              </a:rPr>
              <a:t>[defiantly]:</a:t>
            </a:r>
            <a:r>
              <a:rPr lang="en-GB" sz="2400" b="1" i="1" dirty="0" smtClean="0">
                <a:ea typeface="Calibri" pitchFamily="34" charset="0"/>
                <a:cs typeface="Times New Roman" pitchFamily="18" charset="0"/>
              </a:rPr>
              <a:t> </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Nothing.</a:t>
            </a:r>
            <a:endParaRPr kumimoji="0" lang="en-GB" sz="2400" b="0" i="0" u="none" strike="noStrike" cap="none" normalizeH="0" baseline="0" dirty="0" smtClean="0">
              <a:ln>
                <a:noFill/>
              </a:ln>
              <a:solidFill>
                <a:schemeClr val="tx1"/>
              </a:solidFill>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ea typeface="Calibri" pitchFamily="34" charset="0"/>
                <a:cs typeface="Times New Roman" pitchFamily="18" charset="0"/>
              </a:rPr>
              <a:t>Edna</a:t>
            </a:r>
            <a:r>
              <a:rPr kumimoji="0" lang="en-GB" sz="2400" b="1" i="0" u="none" strike="noStrike" cap="none" normalizeH="0" dirty="0" smtClean="0">
                <a:ln>
                  <a:noFill/>
                </a:ln>
                <a:solidFill>
                  <a:schemeClr val="tx1"/>
                </a:solidFill>
                <a:effectLst/>
                <a:ea typeface="Calibri" pitchFamily="34" charset="0"/>
                <a:cs typeface="Times New Roman" pitchFamily="18" charset="0"/>
              </a:rPr>
              <a:t> </a:t>
            </a:r>
            <a:r>
              <a:rPr lang="en-GB" sz="2400" i="1" dirty="0" smtClean="0">
                <a:ea typeface="Calibri" pitchFamily="34" charset="0"/>
                <a:cs typeface="Times New Roman" pitchFamily="18" charset="0"/>
              </a:rPr>
              <a:t>[opening door and announcing]:</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 Inspector Goole.</a:t>
            </a:r>
            <a:endParaRPr kumimoji="0" lang="en-GB" sz="2400" b="0" i="0" u="none" strike="noStrike" cap="none" normalizeH="0" baseline="0" dirty="0" smtClean="0">
              <a:ln>
                <a:noFill/>
              </a:ln>
              <a:solidFill>
                <a:schemeClr val="tx1"/>
              </a:solidFill>
              <a:effectLst/>
              <a:cs typeface="Arial" pitchFamily="34" charset="0"/>
            </a:endParaRPr>
          </a:p>
        </p:txBody>
      </p:sp>
      <p:sp>
        <p:nvSpPr>
          <p:cNvPr id="3" name="TextBox 2"/>
          <p:cNvSpPr txBox="1"/>
          <p:nvPr/>
        </p:nvSpPr>
        <p:spPr>
          <a:xfrm>
            <a:off x="323528" y="5365665"/>
            <a:ext cx="8496944" cy="1015663"/>
          </a:xfrm>
          <a:prstGeom prst="rect">
            <a:avLst/>
          </a:prstGeom>
          <a:noFill/>
          <a:ln>
            <a:solidFill>
              <a:schemeClr val="accent2">
                <a:lumMod val="75000"/>
              </a:schemeClr>
            </a:solidFill>
          </a:ln>
        </p:spPr>
        <p:txBody>
          <a:bodyPr wrap="square" rtlCol="0">
            <a:spAutoFit/>
          </a:bodyPr>
          <a:lstStyle/>
          <a:p>
            <a:r>
              <a:rPr lang="en-GB" sz="2000" dirty="0" smtClean="0"/>
              <a:t>Priestley </a:t>
            </a:r>
            <a:r>
              <a:rPr lang="en-GB" sz="2000" dirty="0"/>
              <a:t>could easily have had the Inspector right behind Edna when she announced him, so he would have walked straight into the room as she left. </a:t>
            </a:r>
            <a:r>
              <a:rPr lang="en-GB" sz="2000" b="1" dirty="0"/>
              <a:t>Why do you think </a:t>
            </a:r>
            <a:r>
              <a:rPr lang="en-GB" sz="2000" b="1" dirty="0" smtClean="0"/>
              <a:t>Priestley </a:t>
            </a:r>
            <a:r>
              <a:rPr lang="en-GB" sz="2000" b="1" dirty="0"/>
              <a:t>put in </a:t>
            </a:r>
            <a:r>
              <a:rPr lang="en-GB" sz="2000" b="1" dirty="0" smtClean="0"/>
              <a:t>this piece </a:t>
            </a:r>
            <a:r>
              <a:rPr lang="en-GB" sz="2000" b="1" dirty="0"/>
              <a:t>of </a:t>
            </a:r>
            <a:r>
              <a:rPr lang="en-GB" sz="2000" b="1" dirty="0" smtClean="0"/>
              <a:t>dialogue?</a:t>
            </a:r>
            <a:endParaRPr lang="en-GB" sz="2000" b="1" dirty="0"/>
          </a:p>
        </p:txBody>
      </p:sp>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The Inspector’s Entrance: how and why does Priestley create a sense of conflict?</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07504" y="727830"/>
            <a:ext cx="8928992" cy="5632311"/>
          </a:xfrm>
          <a:prstGeom prst="rect">
            <a:avLst/>
          </a:prstGeom>
          <a:noFill/>
          <a:ln w="9525">
            <a:solidFill>
              <a:schemeClr val="accent2">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A </a:t>
            </a:r>
            <a:r>
              <a:rPr kumimoji="0" lang="en-GB"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How and why does Mr </a:t>
            </a:r>
            <a:r>
              <a:rPr kumimoji="0" lang="en-GB"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Birling</a:t>
            </a:r>
            <a:r>
              <a:rPr kumimoji="0" lang="en-GB"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try to intimidate the Inspector? How does the Inspector respond?</a:t>
            </a:r>
            <a:r>
              <a:rPr kumimoji="0" lang="en-GB" b="1" i="0" u="none" strike="noStrike" cap="none" normalizeH="0" dirty="0" smtClean="0">
                <a:ln>
                  <a:noFill/>
                </a:ln>
                <a:solidFill>
                  <a:schemeClr val="tx1"/>
                </a:solidFill>
                <a:effectLst/>
                <a:latin typeface="Arial" pitchFamily="34" charset="0"/>
                <a:ea typeface="Calibri" pitchFamily="34" charset="0"/>
                <a:cs typeface="Times New Roman" pitchFamily="18" charset="0"/>
              </a:rPr>
              <a:t> </a:t>
            </a:r>
            <a:endParaRPr kumimoji="0" lang="en-GB"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Consider social class- an Inspector would normally be expected to defer to a man of </a:t>
            </a:r>
            <a:r>
              <a:rPr kumimoji="0" lang="en-GB"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Birling’s</a:t>
            </a:r>
            <a:r>
              <a:rPr kumimoji="0" lang="en-GB"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social status.</a:t>
            </a:r>
            <a:endParaRPr kumimoji="0" lang="en-GB"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List some of the ways in which </a:t>
            </a:r>
            <a:r>
              <a:rPr kumimoji="0" lang="en-GB"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Birling</a:t>
            </a:r>
            <a:r>
              <a:rPr kumimoji="0" lang="en-GB"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tries to assert his own importance and to belittle the Inspector.</a:t>
            </a:r>
            <a:endParaRPr kumimoji="0" lang="en-GB"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en-GB" dirty="0" smtClean="0">
              <a:latin typeface="Arial" pitchFamily="34" charset="0"/>
              <a:ea typeface="Calibri" pitchFamily="34" charset="0"/>
              <a:cs typeface="Times New Roman" pitchFamily="18" charset="0"/>
            </a:endParaRPr>
          </a:p>
          <a:p>
            <a:pPr lvl="0" fontAlgn="base">
              <a:spcBef>
                <a:spcPct val="0"/>
              </a:spcBef>
              <a:spcAft>
                <a:spcPct val="0"/>
              </a:spcAft>
            </a:pPr>
            <a:r>
              <a:rPr lang="en-GB" sz="2400" b="1" dirty="0" smtClean="0">
                <a:solidFill>
                  <a:srgbClr val="FF0000"/>
                </a:solidFill>
                <a:latin typeface="Arial" pitchFamily="34" charset="0"/>
                <a:ea typeface="Calibri" pitchFamily="34" charset="0"/>
                <a:cs typeface="Times New Roman" pitchFamily="18" charset="0"/>
              </a:rPr>
              <a:t>B</a:t>
            </a:r>
            <a:r>
              <a:rPr lang="en-GB" b="1" dirty="0" smtClean="0">
                <a:latin typeface="Arial" pitchFamily="34" charset="0"/>
                <a:ea typeface="Calibri" pitchFamily="34" charset="0"/>
                <a:cs typeface="Times New Roman" pitchFamily="18" charset="0"/>
              </a:rPr>
              <a:t> How does the Inspector speak to the </a:t>
            </a:r>
            <a:r>
              <a:rPr lang="en-GB" b="1" dirty="0" err="1" smtClean="0">
                <a:latin typeface="Arial" pitchFamily="34" charset="0"/>
                <a:ea typeface="Calibri" pitchFamily="34" charset="0"/>
                <a:cs typeface="Times New Roman" pitchFamily="18" charset="0"/>
              </a:rPr>
              <a:t>Birlings</a:t>
            </a:r>
            <a:r>
              <a:rPr lang="en-GB" b="1" dirty="0" smtClean="0">
                <a:latin typeface="Arial" pitchFamily="34" charset="0"/>
                <a:ea typeface="Calibri" pitchFamily="34" charset="0"/>
                <a:cs typeface="Times New Roman" pitchFamily="18" charset="0"/>
              </a:rPr>
              <a:t>? </a:t>
            </a:r>
          </a:p>
          <a:p>
            <a:pPr lvl="0" fontAlgn="base">
              <a:spcBef>
                <a:spcPct val="0"/>
              </a:spcBef>
              <a:spcAft>
                <a:spcPct val="0"/>
              </a:spcAft>
            </a:pPr>
            <a:endParaRPr lang="en-GB" dirty="0" smtClean="0">
              <a:latin typeface="Arial" pitchFamily="34" charset="0"/>
              <a:cs typeface="Arial" pitchFamily="34" charset="0"/>
            </a:endParaRPr>
          </a:p>
          <a:p>
            <a:pPr lvl="0" eaLnBrk="0" fontAlgn="base" hangingPunct="0">
              <a:spcBef>
                <a:spcPct val="0"/>
              </a:spcBef>
              <a:spcAft>
                <a:spcPct val="0"/>
              </a:spcAft>
              <a:buFontTx/>
              <a:buChar char="•"/>
            </a:pPr>
            <a:r>
              <a:rPr lang="en-GB" dirty="0" smtClean="0">
                <a:latin typeface="Arial" pitchFamily="34" charset="0"/>
                <a:ea typeface="Calibri" pitchFamily="34" charset="0"/>
                <a:cs typeface="Times New Roman" pitchFamily="18" charset="0"/>
              </a:rPr>
              <a:t> Consider social class- an Inspector would normally be expected to defer to a man of </a:t>
            </a:r>
            <a:r>
              <a:rPr lang="en-GB" dirty="0" err="1" smtClean="0">
                <a:latin typeface="Arial" pitchFamily="34" charset="0"/>
                <a:ea typeface="Calibri" pitchFamily="34" charset="0"/>
                <a:cs typeface="Times New Roman" pitchFamily="18" charset="0"/>
              </a:rPr>
              <a:t>Birling’s</a:t>
            </a:r>
            <a:r>
              <a:rPr lang="en-GB" dirty="0" smtClean="0">
                <a:latin typeface="Arial" pitchFamily="34" charset="0"/>
                <a:ea typeface="Calibri" pitchFamily="34" charset="0"/>
                <a:cs typeface="Times New Roman" pitchFamily="18" charset="0"/>
              </a:rPr>
              <a:t> social status.</a:t>
            </a:r>
            <a:endParaRPr lang="en-GB" dirty="0" smtClean="0">
              <a:latin typeface="Arial" pitchFamily="34" charset="0"/>
              <a:ea typeface="Times New Roman" pitchFamily="18" charset="0"/>
              <a:cs typeface="Arial" pitchFamily="34" charset="0"/>
            </a:endParaRPr>
          </a:p>
          <a:p>
            <a:pPr lvl="0" eaLnBrk="0" fontAlgn="base" hangingPunct="0">
              <a:spcBef>
                <a:spcPct val="0"/>
              </a:spcBef>
              <a:spcAft>
                <a:spcPct val="0"/>
              </a:spcAft>
              <a:buFontTx/>
              <a:buChar char="•"/>
            </a:pPr>
            <a:r>
              <a:rPr lang="en-GB" dirty="0" smtClean="0">
                <a:latin typeface="Arial" pitchFamily="34" charset="0"/>
                <a:ea typeface="Calibri" pitchFamily="34" charset="0"/>
                <a:cs typeface="Times New Roman" pitchFamily="18" charset="0"/>
              </a:rPr>
              <a:t> In what tone/manner does he speak to the family?</a:t>
            </a:r>
          </a:p>
          <a:p>
            <a:pPr lvl="0" eaLnBrk="0" fontAlgn="base" hangingPunct="0">
              <a:spcBef>
                <a:spcPct val="0"/>
              </a:spcBef>
              <a:spcAft>
                <a:spcPct val="0"/>
              </a:spcAft>
              <a:buFontTx/>
              <a:buChar char="•"/>
            </a:pPr>
            <a:r>
              <a:rPr lang="en-GB" dirty="0" smtClean="0">
                <a:latin typeface="Arial" pitchFamily="34" charset="0"/>
                <a:ea typeface="Calibri" pitchFamily="34" charset="0"/>
                <a:cs typeface="Times New Roman" pitchFamily="18" charset="0"/>
              </a:rPr>
              <a:t> In what way does he present the details of Eva’s death? Why does this create a sense of conflict?</a:t>
            </a:r>
          </a:p>
          <a:p>
            <a:pPr lvl="0" eaLnBrk="0" fontAlgn="base" hangingPunct="0">
              <a:spcBef>
                <a:spcPct val="0"/>
              </a:spcBef>
              <a:spcAft>
                <a:spcPct val="0"/>
              </a:spcAft>
            </a:pPr>
            <a:endParaRPr kumimoji="0" lang="en-GB"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lang="en-GB" sz="2000" b="1" dirty="0" smtClean="0">
                <a:latin typeface="Arial" pitchFamily="34" charset="0"/>
                <a:cs typeface="Times New Roman" pitchFamily="18" charset="0"/>
              </a:rPr>
              <a:t>Write down some </a:t>
            </a:r>
            <a:r>
              <a:rPr lang="en-GB" sz="2000" b="1" dirty="0" smtClean="0">
                <a:solidFill>
                  <a:srgbClr val="FF0000"/>
                </a:solidFill>
                <a:latin typeface="Arial" pitchFamily="34" charset="0"/>
                <a:cs typeface="Times New Roman" pitchFamily="18" charset="0"/>
              </a:rPr>
              <a:t>quotes</a:t>
            </a:r>
            <a:r>
              <a:rPr lang="en-GB" sz="2000" b="1" dirty="0" smtClean="0">
                <a:latin typeface="Arial" pitchFamily="34" charset="0"/>
                <a:cs typeface="Times New Roman" pitchFamily="18" charset="0"/>
              </a:rPr>
              <a:t>, annotating them for </a:t>
            </a:r>
            <a:r>
              <a:rPr lang="en-GB" sz="2000" b="1" dirty="0" smtClean="0">
                <a:solidFill>
                  <a:srgbClr val="FF0000"/>
                </a:solidFill>
                <a:latin typeface="Arial" pitchFamily="34" charset="0"/>
                <a:cs typeface="Times New Roman" pitchFamily="18" charset="0"/>
              </a:rPr>
              <a:t>ideas</a:t>
            </a:r>
            <a:r>
              <a:rPr lang="en-GB" sz="2000" b="1" dirty="0" smtClean="0">
                <a:latin typeface="Arial" pitchFamily="34" charset="0"/>
                <a:cs typeface="Times New Roman" pitchFamily="18" charset="0"/>
              </a:rPr>
              <a:t> and picking out significant words and/or phrases to </a:t>
            </a:r>
            <a:r>
              <a:rPr lang="en-GB" sz="2000" b="1" dirty="0" smtClean="0">
                <a:solidFill>
                  <a:srgbClr val="FF0000"/>
                </a:solidFill>
                <a:latin typeface="Arial" pitchFamily="34" charset="0"/>
                <a:cs typeface="Times New Roman" pitchFamily="18" charset="0"/>
              </a:rPr>
              <a:t>analyse</a:t>
            </a:r>
            <a:r>
              <a:rPr lang="en-GB" sz="2000" b="1" dirty="0" smtClean="0">
                <a:latin typeface="Arial" pitchFamily="34" charset="0"/>
                <a:cs typeface="Times New Roman" pitchFamily="18" charset="0"/>
              </a:rPr>
              <a:t>. Have at least one quote to share with the people on your table.</a:t>
            </a:r>
            <a:endParaRPr kumimoji="0" lang="en-GB"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The Inspector’s Entrance: how and why does Priestley create a sense of conflict?</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51520" y="548680"/>
            <a:ext cx="8568952" cy="482453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1" i="0" u="none" strike="noStrike" cap="none" normalizeH="0" baseline="0" dirty="0" smtClean="0">
                <a:ln>
                  <a:noFill/>
                </a:ln>
                <a:solidFill>
                  <a:schemeClr val="tx1"/>
                </a:solidFill>
                <a:effectLst/>
                <a:latin typeface="Calibri" pitchFamily="34" charset="0"/>
                <a:cs typeface="Arial" pitchFamily="34" charset="0"/>
              </a:rPr>
              <a:t>Consider the questions</a:t>
            </a:r>
            <a:r>
              <a:rPr kumimoji="0" lang="en-GB" sz="2400" b="1" i="0" u="none" strike="noStrike" cap="none" normalizeH="0" dirty="0" smtClean="0">
                <a:ln>
                  <a:noFill/>
                </a:ln>
                <a:solidFill>
                  <a:schemeClr val="tx1"/>
                </a:solidFill>
                <a:effectLst/>
                <a:latin typeface="Calibri" pitchFamily="34" charset="0"/>
                <a:cs typeface="Arial" pitchFamily="34" charset="0"/>
              </a:rPr>
              <a:t> you have discussed and the quotes chosen by your group. Now use these to answer the following questions: </a:t>
            </a:r>
            <a:endParaRPr kumimoji="0" lang="en-GB" sz="24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GB" sz="2400" dirty="0" smtClean="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cs typeface="Arial" pitchFamily="34" charset="0"/>
              </a:rPr>
              <a:t>1. Why do you think it’s important to create a sense of conflict/tension from the Inspector’s first appearance?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cs typeface="Arial" pitchFamily="34" charset="0"/>
              </a:rPr>
              <a:t>2. What is the effect of this on the audience?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cs typeface="Arial" pitchFamily="34" charset="0"/>
              </a:rPr>
              <a:t>3. What is the </a:t>
            </a:r>
            <a:r>
              <a:rPr kumimoji="0" lang="en-GB" sz="2400" b="1" i="0" u="none" strike="noStrike" cap="none" normalizeH="0" baseline="0" dirty="0" smtClean="0">
                <a:ln>
                  <a:noFill/>
                </a:ln>
                <a:solidFill>
                  <a:srgbClr val="FF0000"/>
                </a:solidFill>
                <a:effectLst/>
                <a:latin typeface="Calibri" pitchFamily="34" charset="0"/>
                <a:cs typeface="Arial" pitchFamily="34" charset="0"/>
              </a:rPr>
              <a:t>purpose</a:t>
            </a:r>
            <a:r>
              <a:rPr kumimoji="0" lang="en-GB" sz="2400" b="0" i="0" u="none" strike="noStrike" cap="none" normalizeH="0" baseline="0" dirty="0" smtClean="0">
                <a:ln>
                  <a:noFill/>
                </a:ln>
                <a:solidFill>
                  <a:schemeClr val="tx1"/>
                </a:solidFill>
                <a:effectLst/>
                <a:latin typeface="Calibri" pitchFamily="34" charset="0"/>
                <a:cs typeface="Arial" pitchFamily="34" charset="0"/>
              </a:rPr>
              <a:t> of the conflict? i.e. what message is Priestley setting out to convey in the conflict between the two men?</a:t>
            </a:r>
            <a:r>
              <a:rPr kumimoji="0" lang="en-GB" sz="2400" b="0" i="0" u="none" strike="noStrike" cap="none" normalizeH="0" dirty="0" smtClean="0">
                <a:ln>
                  <a:noFill/>
                </a:ln>
                <a:solidFill>
                  <a:schemeClr val="tx1"/>
                </a:solidFill>
                <a:effectLst/>
                <a:latin typeface="Calibri" pitchFamily="34" charset="0"/>
                <a:cs typeface="Arial" pitchFamily="34" charset="0"/>
              </a:rPr>
              <a:t> [</a:t>
            </a:r>
            <a:r>
              <a:rPr kumimoji="0" lang="en-GB" sz="2400" b="1" i="0" u="none" strike="noStrike" cap="none" normalizeH="0" dirty="0" smtClean="0">
                <a:ln>
                  <a:noFill/>
                </a:ln>
                <a:solidFill>
                  <a:schemeClr val="tx1"/>
                </a:solidFill>
                <a:effectLst/>
                <a:latin typeface="Calibri" pitchFamily="34" charset="0"/>
                <a:cs typeface="Arial" pitchFamily="34" charset="0"/>
              </a:rPr>
              <a:t>Hint: </a:t>
            </a:r>
            <a:r>
              <a:rPr kumimoji="0" lang="en-GB" sz="2400" b="0" i="0" u="none" strike="noStrike" cap="none" normalizeH="0" dirty="0" smtClean="0">
                <a:ln>
                  <a:noFill/>
                </a:ln>
                <a:solidFill>
                  <a:schemeClr val="tx1"/>
                </a:solidFill>
                <a:effectLst/>
                <a:latin typeface="Calibri" pitchFamily="34" charset="0"/>
                <a:cs typeface="Arial" pitchFamily="34" charset="0"/>
              </a:rPr>
              <a:t>consider the society the play is set in, the society it was first shown in, and the way the inspector fits in with the ideas of the time. What is he there to do? How is this shown?]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The Inspector’s Entrance: how and why does Priestley create a sense of conflict?</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theartcareerproject.com/wp-content/uploads/2012/01/director.jpg"/>
          <p:cNvPicPr>
            <a:picLocks noChangeAspect="1" noChangeArrowheads="1"/>
          </p:cNvPicPr>
          <p:nvPr/>
        </p:nvPicPr>
        <p:blipFill>
          <a:blip r:embed="rId2" cstate="print"/>
          <a:srcRect/>
          <a:stretch>
            <a:fillRect/>
          </a:stretch>
        </p:blipFill>
        <p:spPr bwMode="auto">
          <a:xfrm>
            <a:off x="5838825" y="1196752"/>
            <a:ext cx="3305175" cy="3295651"/>
          </a:xfrm>
          <a:prstGeom prst="rect">
            <a:avLst/>
          </a:prstGeom>
          <a:noFill/>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The Inspector’s Entrance: how and why does Priestley create a sense of conflict?</a:t>
            </a:r>
            <a:endParaRPr lang="en-GB" dirty="0"/>
          </a:p>
        </p:txBody>
      </p:sp>
      <p:sp>
        <p:nvSpPr>
          <p:cNvPr id="4" name="Content Placeholder 2"/>
          <p:cNvSpPr txBox="1">
            <a:spLocks/>
          </p:cNvSpPr>
          <p:nvPr/>
        </p:nvSpPr>
        <p:spPr>
          <a:xfrm>
            <a:off x="-180528" y="692696"/>
            <a:ext cx="6624736" cy="5832648"/>
          </a:xfrm>
          <a:prstGeom prst="rect">
            <a:avLst/>
          </a:prstGeom>
        </p:spPr>
        <p:txBody>
          <a:bodyPr>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3300" b="0" i="0" u="none" strike="noStrike" kern="1200" cap="none" spc="0" normalizeH="0" baseline="0" noProof="0" dirty="0" smtClean="0">
                <a:ln>
                  <a:noFill/>
                </a:ln>
                <a:solidFill>
                  <a:schemeClr val="tx1"/>
                </a:solidFill>
                <a:effectLst/>
                <a:uLnTx/>
                <a:uFillTx/>
                <a:latin typeface="+mn-lt"/>
                <a:ea typeface="+mn-ea"/>
                <a:cs typeface="+mn-cs"/>
              </a:rPr>
              <a:t>You have been given the job of directing a new version of An Inspector Calls. Your producer wants you to bring out a sense of conflict between the </a:t>
            </a:r>
            <a:r>
              <a:rPr kumimoji="0" lang="en-GB" sz="3300" b="0" i="0" u="none" strike="noStrike" kern="1200" cap="none" spc="0" normalizeH="0" baseline="0" noProof="0" dirty="0" err="1" smtClean="0">
                <a:ln>
                  <a:noFill/>
                </a:ln>
                <a:solidFill>
                  <a:schemeClr val="tx1"/>
                </a:solidFill>
                <a:effectLst/>
                <a:uLnTx/>
                <a:uFillTx/>
                <a:latin typeface="+mn-lt"/>
                <a:ea typeface="+mn-ea"/>
                <a:cs typeface="+mn-cs"/>
              </a:rPr>
              <a:t>Birlings</a:t>
            </a:r>
            <a:r>
              <a:rPr kumimoji="0" lang="en-GB" sz="3300" b="0" i="0" u="none" strike="noStrike" kern="1200" cap="none" spc="0" normalizeH="0" baseline="0" noProof="0" dirty="0" smtClean="0">
                <a:ln>
                  <a:noFill/>
                </a:ln>
                <a:solidFill>
                  <a:schemeClr val="tx1"/>
                </a:solidFill>
                <a:effectLst/>
                <a:uLnTx/>
                <a:uFillTx/>
                <a:latin typeface="+mn-lt"/>
                <a:ea typeface="+mn-ea"/>
                <a:cs typeface="+mn-cs"/>
              </a:rPr>
              <a:t> and the Inspector from the start of the play.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How would you stage the Inspector’s entrance? </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Consider: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1" i="0" u="none" strike="noStrike" kern="1200" cap="none" spc="0" normalizeH="0" baseline="0" noProof="0" dirty="0" smtClean="0">
              <a:ln>
                <a:noFill/>
              </a:ln>
              <a:solidFill>
                <a:schemeClr val="tx1"/>
              </a:solidFill>
              <a:effectLst/>
              <a:uLnTx/>
              <a:uFillTx/>
              <a:latin typeface="+mn-lt"/>
              <a:ea typeface="+mn-ea"/>
              <a:cs typeface="+mn-cs"/>
            </a:endParaRPr>
          </a:p>
          <a:p>
            <a:pPr marL="800100" lvl="1" indent="-342900">
              <a:spcBef>
                <a:spcPct val="20000"/>
              </a:spcBef>
              <a:buFont typeface="Arial" pitchFamily="34" charset="0"/>
              <a:buChar cha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When/how he arrives</a:t>
            </a:r>
          </a:p>
          <a:p>
            <a:pPr marL="800100" lvl="1" indent="-342900">
              <a:spcBef>
                <a:spcPct val="20000"/>
              </a:spcBef>
              <a:buFont typeface="Arial" pitchFamily="34" charset="0"/>
              <a:buChar cha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What he wears, how he moves, how he speaks etc.</a:t>
            </a:r>
          </a:p>
          <a:p>
            <a:pPr marL="800100" lvl="1" indent="-342900">
              <a:spcBef>
                <a:spcPct val="20000"/>
              </a:spcBef>
              <a:buFont typeface="Arial" pitchFamily="34" charset="0"/>
              <a:buChar cha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Setting, lighting, sound etc.</a:t>
            </a:r>
          </a:p>
          <a:p>
            <a:pPr marL="800100" lvl="1" indent="-342900">
              <a:spcBef>
                <a:spcPct val="20000"/>
              </a:spcBef>
              <a:buFont typeface="Arial" pitchFamily="34" charset="0"/>
              <a:buChar cha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How the other characters respond to him</a:t>
            </a:r>
          </a:p>
          <a:p>
            <a:pPr marL="800100" lvl="1" indent="-342900">
              <a:spcBef>
                <a:spcPct val="20000"/>
              </a:spcBef>
              <a:buFont typeface="Arial" pitchFamily="34" charset="0"/>
              <a:buChar cha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The original stage directions (these should be included)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The Inspector’s Methods – Sheila’s interview</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620688"/>
            <a:ext cx="7992888" cy="2031325"/>
          </a:xfrm>
          <a:prstGeom prst="rect">
            <a:avLst/>
          </a:prstGeom>
          <a:noFill/>
        </p:spPr>
        <p:txBody>
          <a:bodyPr wrap="square" rtlCol="0">
            <a:spAutoFit/>
          </a:bodyPr>
          <a:lstStyle/>
          <a:p>
            <a:r>
              <a:rPr lang="en-GB" sz="5400" b="1" i="1" dirty="0"/>
              <a:t>“somehow he makes you”</a:t>
            </a:r>
            <a:endParaRPr lang="en-GB" sz="5400" dirty="0"/>
          </a:p>
          <a:p>
            <a:r>
              <a:rPr lang="en-GB" sz="5400" b="1" dirty="0" smtClean="0"/>
              <a:t>					- </a:t>
            </a:r>
            <a:r>
              <a:rPr lang="en-GB" sz="5400" b="1" dirty="0"/>
              <a:t>Sheila</a:t>
            </a:r>
            <a:endParaRPr lang="en-GB" sz="5400" dirty="0"/>
          </a:p>
          <a:p>
            <a:endParaRPr lang="en-GB" dirty="0"/>
          </a:p>
        </p:txBody>
      </p:sp>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The Inspector’s Methods – Sheila’s interview</a:t>
            </a:r>
            <a:endParaRPr lang="en-GB" dirty="0"/>
          </a:p>
        </p:txBody>
      </p:sp>
      <p:sp>
        <p:nvSpPr>
          <p:cNvPr id="5" name="TextBox 4"/>
          <p:cNvSpPr txBox="1"/>
          <p:nvPr/>
        </p:nvSpPr>
        <p:spPr>
          <a:xfrm>
            <a:off x="179512" y="3140968"/>
            <a:ext cx="8712968" cy="1815882"/>
          </a:xfrm>
          <a:prstGeom prst="rect">
            <a:avLst/>
          </a:prstGeom>
          <a:noFill/>
        </p:spPr>
        <p:txBody>
          <a:bodyPr wrap="square" rtlCol="0">
            <a:spAutoFit/>
          </a:bodyPr>
          <a:lstStyle/>
          <a:p>
            <a:r>
              <a:rPr lang="en-GB" sz="2000" dirty="0"/>
              <a:t>Despite the importance in the local community of people like Gerald and the </a:t>
            </a:r>
            <a:r>
              <a:rPr lang="en-GB" sz="2000" dirty="0" err="1"/>
              <a:t>Birlings</a:t>
            </a:r>
            <a:r>
              <a:rPr lang="en-GB" sz="2000" dirty="0"/>
              <a:t>, the Inspector controls the development of events: </a:t>
            </a:r>
            <a:r>
              <a:rPr lang="en-GB" sz="2400" b="1" dirty="0">
                <a:solidFill>
                  <a:srgbClr val="FF0000"/>
                </a:solidFill>
              </a:rPr>
              <a:t>who will speak and when</a:t>
            </a:r>
            <a:r>
              <a:rPr lang="en-GB" sz="2000" dirty="0"/>
              <a:t>; </a:t>
            </a:r>
            <a:r>
              <a:rPr lang="en-GB" sz="2400" b="1" dirty="0">
                <a:solidFill>
                  <a:srgbClr val="FF0000"/>
                </a:solidFill>
              </a:rPr>
              <a:t>who may or may not leave</a:t>
            </a:r>
            <a:r>
              <a:rPr lang="en-GB" sz="2000" dirty="0"/>
              <a:t>; </a:t>
            </a:r>
            <a:r>
              <a:rPr lang="en-GB" sz="2400" b="1" dirty="0">
                <a:solidFill>
                  <a:srgbClr val="FF0000"/>
                </a:solidFill>
              </a:rPr>
              <a:t>who will or will not see the photograph</a:t>
            </a:r>
            <a:r>
              <a:rPr lang="en-GB" sz="2000" dirty="0"/>
              <a:t>. He even seems to control </a:t>
            </a:r>
            <a:r>
              <a:rPr lang="en-GB" sz="2400" b="1" dirty="0">
                <a:solidFill>
                  <a:srgbClr val="FF0000"/>
                </a:solidFill>
              </a:rPr>
              <a:t>what people say</a:t>
            </a:r>
            <a:r>
              <a:rPr lang="en-GB" sz="2000" dirty="0"/>
              <a:t>. He uses this control to create a sense of </a:t>
            </a:r>
            <a:r>
              <a:rPr lang="en-GB" sz="2000" dirty="0" smtClean="0"/>
              <a:t>conflict or distance </a:t>
            </a:r>
            <a:r>
              <a:rPr lang="en-GB" sz="2000" dirty="0"/>
              <a:t>between himself and those he interviews. </a:t>
            </a:r>
            <a:endParaRPr lang="en-GB" sz="2000" dirty="0" smtClean="0"/>
          </a:p>
        </p:txBody>
      </p:sp>
      <p:sp>
        <p:nvSpPr>
          <p:cNvPr id="6" name="TextBox 5"/>
          <p:cNvSpPr txBox="1"/>
          <p:nvPr/>
        </p:nvSpPr>
        <p:spPr>
          <a:xfrm>
            <a:off x="179512" y="5445224"/>
            <a:ext cx="8784976" cy="830997"/>
          </a:xfrm>
          <a:prstGeom prst="rect">
            <a:avLst/>
          </a:prstGeom>
          <a:noFill/>
          <a:ln>
            <a:solidFill>
              <a:schemeClr val="accent1">
                <a:shade val="50000"/>
              </a:schemeClr>
            </a:solidFill>
          </a:ln>
        </p:spPr>
        <p:txBody>
          <a:bodyPr wrap="square" rtlCol="0">
            <a:spAutoFit/>
          </a:bodyPr>
          <a:lstStyle/>
          <a:p>
            <a:r>
              <a:rPr lang="en-GB" sz="2400" b="1" dirty="0" smtClean="0"/>
              <a:t>Recap:</a:t>
            </a:r>
            <a:r>
              <a:rPr lang="en-GB" sz="2400" dirty="0" smtClean="0"/>
              <a:t> why is this conflict or distance important in allowing Priestley to express his ideas and attitudes about class and society? </a:t>
            </a:r>
            <a:endParaRPr lang="en-GB"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The Inspector’s Methods – Sheila’s interview</a:t>
            </a:r>
            <a:endParaRPr lang="en-GB" dirty="0"/>
          </a:p>
        </p:txBody>
      </p:sp>
      <p:sp>
        <p:nvSpPr>
          <p:cNvPr id="3" name="TextBox 2"/>
          <p:cNvSpPr txBox="1"/>
          <p:nvPr/>
        </p:nvSpPr>
        <p:spPr>
          <a:xfrm>
            <a:off x="179512" y="476672"/>
            <a:ext cx="8712968" cy="1107996"/>
          </a:xfrm>
          <a:prstGeom prst="rect">
            <a:avLst/>
          </a:prstGeom>
          <a:noFill/>
        </p:spPr>
        <p:txBody>
          <a:bodyPr wrap="square" rtlCol="0">
            <a:spAutoFit/>
          </a:bodyPr>
          <a:lstStyle/>
          <a:p>
            <a:r>
              <a:rPr lang="en-GB" sz="2400" b="1" dirty="0"/>
              <a:t>Looking at </a:t>
            </a:r>
            <a:r>
              <a:rPr lang="en-GB" sz="2400" b="1" dirty="0" smtClean="0"/>
              <a:t>the Inspector’s interview </a:t>
            </a:r>
            <a:r>
              <a:rPr lang="en-GB" sz="2400" b="1" dirty="0"/>
              <a:t>with </a:t>
            </a:r>
            <a:r>
              <a:rPr lang="en-GB" sz="2400" b="1" dirty="0" smtClean="0"/>
              <a:t>Sheila, analyse his use of language:</a:t>
            </a:r>
            <a:endParaRPr lang="en-GB" sz="2400" dirty="0"/>
          </a:p>
          <a:p>
            <a:endParaRPr lang="en-GB" dirty="0"/>
          </a:p>
        </p:txBody>
      </p:sp>
      <p:sp>
        <p:nvSpPr>
          <p:cNvPr id="54274" name="Text Box 2"/>
          <p:cNvSpPr txBox="1">
            <a:spLocks noChangeArrowheads="1"/>
          </p:cNvSpPr>
          <p:nvPr/>
        </p:nvSpPr>
        <p:spPr bwMode="auto">
          <a:xfrm>
            <a:off x="179512" y="1340768"/>
            <a:ext cx="8784976" cy="496855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b="1" i="0" u="none" strike="noStrike" cap="none" normalizeH="0" baseline="0" dirty="0" smtClean="0">
                <a:ln>
                  <a:noFill/>
                </a:ln>
                <a:solidFill>
                  <a:schemeClr val="tx1"/>
                </a:solidFill>
                <a:effectLst/>
                <a:latin typeface="Calibri" pitchFamily="34" charset="0"/>
                <a:cs typeface="Arial" pitchFamily="34" charset="0"/>
              </a:rPr>
              <a:t>The Inspector’s Methods: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1. What questions does he ask? (open/closed, tone etc.)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2. What is the effect of these questions?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3. What type of language does he use?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4. How does he respond to what is said by Sheila? </a:t>
            </a:r>
          </a:p>
          <a:p>
            <a:pPr marL="0" marR="0" lvl="0" indent="0" algn="l" defTabSz="914400" rtl="0" eaLnBrk="1" fontAlgn="base" latinLnBrk="0" hangingPunct="1">
              <a:lnSpc>
                <a:spcPct val="100000"/>
              </a:lnSpc>
              <a:spcBef>
                <a:spcPct val="0"/>
              </a:spcBef>
              <a:spcAft>
                <a:spcPct val="0"/>
              </a:spcAft>
              <a:buClrTx/>
              <a:buSzTx/>
              <a:buFontTx/>
              <a:buNone/>
              <a:tabLst/>
            </a:pPr>
            <a:r>
              <a:rPr lang="en-GB" dirty="0">
                <a:latin typeface="Times New Roman" pitchFamily="18" charset="0"/>
                <a:cs typeface="Arial" pitchFamily="34" charset="0"/>
              </a:rPr>
              <a:t>	</a:t>
            </a:r>
            <a:r>
              <a:rPr kumimoji="0" lang="en-GB" b="0" i="0" u="none" strike="noStrike" cap="none" normalizeH="0" baseline="0" dirty="0" smtClean="0">
                <a:ln>
                  <a:noFill/>
                </a:ln>
                <a:solidFill>
                  <a:schemeClr val="tx1"/>
                </a:solidFill>
                <a:effectLst/>
                <a:latin typeface="Times New Roman" pitchFamily="18" charset="0"/>
                <a:cs typeface="Arial" pitchFamily="34" charset="0"/>
              </a:rPr>
              <a:t>Harsh/kind?</a:t>
            </a:r>
          </a:p>
          <a:p>
            <a:pPr marL="0" marR="0" lvl="0" indent="0" algn="l" defTabSz="914400" rtl="0" eaLnBrk="1" fontAlgn="base" latinLnBrk="0" hangingPunct="1">
              <a:lnSpc>
                <a:spcPct val="100000"/>
              </a:lnSpc>
              <a:spcBef>
                <a:spcPct val="0"/>
              </a:spcBef>
              <a:spcAft>
                <a:spcPct val="0"/>
              </a:spcAft>
              <a:buClrTx/>
              <a:buSzTx/>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	Rude?</a:t>
            </a:r>
          </a:p>
          <a:p>
            <a:pPr marL="0" marR="0" lvl="0" indent="0" algn="l" defTabSz="914400" rtl="0" eaLnBrk="1" fontAlgn="base" latinLnBrk="0" hangingPunct="1">
              <a:lnSpc>
                <a:spcPct val="100000"/>
              </a:lnSpc>
              <a:spcBef>
                <a:spcPct val="0"/>
              </a:spcBef>
              <a:spcAft>
                <a:spcPct val="0"/>
              </a:spcAft>
              <a:buClrTx/>
              <a:buSzTx/>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	Disregards </a:t>
            </a:r>
            <a:r>
              <a:rPr kumimoji="0" lang="en-GB" b="1" i="0" u="none" strike="noStrike" cap="none" normalizeH="0" baseline="0" dirty="0" smtClean="0">
                <a:ln>
                  <a:noFill/>
                </a:ln>
                <a:solidFill>
                  <a:srgbClr val="FF0000"/>
                </a:solidFill>
                <a:effectLst/>
                <a:latin typeface="Times New Roman" pitchFamily="18" charset="0"/>
                <a:cs typeface="Arial" pitchFamily="34" charset="0"/>
              </a:rPr>
              <a:t>social conventions</a:t>
            </a:r>
            <a:r>
              <a:rPr kumimoji="0" lang="en-GB" b="0" i="0" u="none" strike="noStrike" cap="none" normalizeH="0" baseline="0" dirty="0" smtClean="0">
                <a:ln>
                  <a:noFill/>
                </a:ln>
                <a:solidFill>
                  <a:schemeClr val="tx1"/>
                </a:solidFill>
                <a:effectLst/>
                <a:latin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	Does he focus on what is</a:t>
            </a:r>
            <a:r>
              <a:rPr kumimoji="0" lang="en-GB" b="1" i="0" u="none" strike="noStrike" cap="none" normalizeH="0" baseline="0" dirty="0" smtClean="0">
                <a:ln>
                  <a:noFill/>
                </a:ln>
                <a:solidFill>
                  <a:srgbClr val="FF0000"/>
                </a:solidFill>
                <a:effectLst/>
                <a:latin typeface="Times New Roman" pitchFamily="18" charset="0"/>
                <a:cs typeface="Arial" pitchFamily="34" charset="0"/>
              </a:rPr>
              <a:t> moral </a:t>
            </a:r>
            <a:r>
              <a:rPr kumimoji="0" lang="en-GB" b="0" i="0" u="none" strike="noStrike" cap="none" normalizeH="0" baseline="0" dirty="0" smtClean="0">
                <a:ln>
                  <a:noFill/>
                </a:ln>
                <a:solidFill>
                  <a:schemeClr val="tx1"/>
                </a:solidFill>
                <a:effectLst/>
                <a:latin typeface="Times New Roman" pitchFamily="18" charset="0"/>
                <a:cs typeface="Arial" pitchFamily="34" charset="0"/>
              </a:rPr>
              <a:t>or what is legal?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5. Does the way he responds change at all? Why?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Times New Roman" pitchFamily="18" charset="0"/>
                <a:cs typeface="Arial" pitchFamily="34" charset="0"/>
              </a:rPr>
              <a:t>The </a:t>
            </a:r>
            <a:r>
              <a:rPr kumimoji="0" lang="en-GB" b="1" i="0" u="none" strike="noStrike" cap="none" normalizeH="0" baseline="0" dirty="0" err="1" smtClean="0">
                <a:ln>
                  <a:noFill/>
                </a:ln>
                <a:solidFill>
                  <a:schemeClr val="tx1"/>
                </a:solidFill>
                <a:effectLst/>
                <a:latin typeface="Times New Roman" pitchFamily="18" charset="0"/>
                <a:cs typeface="Arial" pitchFamily="34" charset="0"/>
              </a:rPr>
              <a:t>Birlings</a:t>
            </a:r>
            <a:r>
              <a:rPr kumimoji="0" lang="en-GB" b="1" i="0" u="none" strike="noStrike" cap="none" normalizeH="0" baseline="0" dirty="0" smtClean="0">
                <a:ln>
                  <a:noFill/>
                </a:ln>
                <a:solidFill>
                  <a:schemeClr val="tx1"/>
                </a:solidFill>
                <a:effectLst/>
                <a:latin typeface="Times New Roman" pitchFamily="18" charset="0"/>
                <a:cs typeface="Arial" pitchFamily="34" charset="0"/>
              </a:rPr>
              <a:t>: </a:t>
            </a:r>
            <a:endParaRPr kumimoji="0" lang="en-GB"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1. How does Sheila respond to the Inspector?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2. What emotions does she display (e.g. anger, guilt, remorse...)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3. How does this add to/resolve the conflict?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4. How does this affect the Inspector’s methods?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275" name="Text Box 3"/>
          <p:cNvSpPr txBox="1">
            <a:spLocks noChangeArrowheads="1"/>
          </p:cNvSpPr>
          <p:nvPr/>
        </p:nvSpPr>
        <p:spPr bwMode="auto">
          <a:xfrm>
            <a:off x="6156176" y="1628800"/>
            <a:ext cx="2952328" cy="34163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Times New Roman" pitchFamily="18" charset="0"/>
                <a:cs typeface="Arial" pitchFamily="34" charset="0"/>
              </a:rPr>
              <a:t>Staging: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1. How do stage directions and props add to the sense of conflict?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Think about:</a:t>
            </a:r>
          </a:p>
          <a:p>
            <a:pPr marL="457200" marR="0" lvl="1"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 the Inspector’s use of the photograph</a:t>
            </a:r>
          </a:p>
          <a:p>
            <a:pPr lvl="1" fontAlgn="base">
              <a:spcBef>
                <a:spcPct val="0"/>
              </a:spcBef>
              <a:spcAft>
                <a:spcPct val="0"/>
              </a:spcAft>
              <a:buFont typeface="Symbol" pitchFamily="18" charset="2"/>
              <a:buChar char="·"/>
            </a:pPr>
            <a:r>
              <a:rPr kumimoji="0" lang="en-GB" b="0" i="0" u="none" strike="noStrike" cap="none" normalizeH="0" baseline="0" dirty="0" smtClean="0">
                <a:ln>
                  <a:noFill/>
                </a:ln>
                <a:solidFill>
                  <a:schemeClr val="tx1"/>
                </a:solidFill>
                <a:effectLst/>
                <a:latin typeface="Times New Roman" pitchFamily="18" charset="0"/>
                <a:cs typeface="Arial" pitchFamily="34" charset="0"/>
              </a:rPr>
              <a:t> doors slamming </a:t>
            </a:r>
          </a:p>
          <a:p>
            <a:pPr lvl="1" fontAlgn="base">
              <a:spcBef>
                <a:spcPct val="0"/>
              </a:spcBef>
              <a:spcAft>
                <a:spcPct val="0"/>
              </a:spcAft>
              <a:buFont typeface="Symbol" pitchFamily="18" charset="2"/>
              <a:buChar char="·"/>
            </a:pPr>
            <a:r>
              <a:rPr kumimoji="0" lang="en-GB" b="0" i="0" u="none" strike="noStrike" cap="none" normalizeH="0" baseline="0" dirty="0" smtClean="0">
                <a:ln>
                  <a:noFill/>
                </a:ln>
                <a:solidFill>
                  <a:schemeClr val="tx1"/>
                </a:solidFill>
                <a:effectLst/>
                <a:latin typeface="Times New Roman" pitchFamily="18" charset="0"/>
                <a:cs typeface="Arial" pitchFamily="34" charset="0"/>
              </a:rPr>
              <a:t> entrances and exits</a:t>
            </a:r>
          </a:p>
          <a:p>
            <a:pPr lvl="1" fontAlgn="base">
              <a:spcBef>
                <a:spcPct val="0"/>
              </a:spcBef>
              <a:spcAft>
                <a:spcPct val="0"/>
              </a:spcAft>
              <a:buFont typeface="Symbol" pitchFamily="18" charset="2"/>
              <a:buChar char="·"/>
            </a:pPr>
            <a:r>
              <a:rPr kumimoji="0" lang="en-GB" b="0" i="0" u="none" strike="noStrike" cap="none" normalizeH="0" baseline="0" dirty="0" smtClean="0">
                <a:ln>
                  <a:noFill/>
                </a:ln>
                <a:solidFill>
                  <a:schemeClr val="tx1"/>
                </a:solidFill>
                <a:effectLst/>
                <a:latin typeface="Times New Roman" pitchFamily="18" charset="0"/>
                <a:cs typeface="Arial" pitchFamily="34" charset="0"/>
              </a:rPr>
              <a:t> other stage directions in the text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395536" y="6279703"/>
            <a:ext cx="8496944" cy="461665"/>
          </a:xfrm>
          <a:prstGeom prst="rect">
            <a:avLst/>
          </a:prstGeom>
          <a:noFill/>
        </p:spPr>
        <p:txBody>
          <a:bodyPr wrap="square" rtlCol="0">
            <a:spAutoFit/>
          </a:bodyPr>
          <a:lstStyle/>
          <a:p>
            <a:r>
              <a:rPr lang="en-GB" sz="2200" b="1" dirty="0" smtClean="0"/>
              <a:t>Make sure you note down </a:t>
            </a:r>
            <a:r>
              <a:rPr lang="en-GB" sz="2400" b="1" dirty="0" smtClean="0">
                <a:solidFill>
                  <a:srgbClr val="FF0000"/>
                </a:solidFill>
              </a:rPr>
              <a:t>ideas</a:t>
            </a:r>
            <a:r>
              <a:rPr lang="en-GB" sz="2200" b="1" dirty="0" smtClean="0"/>
              <a:t> and </a:t>
            </a:r>
            <a:r>
              <a:rPr lang="en-GB" sz="2400" b="1" dirty="0" smtClean="0">
                <a:solidFill>
                  <a:srgbClr val="FF0000"/>
                </a:solidFill>
              </a:rPr>
              <a:t>quotes</a:t>
            </a:r>
            <a:r>
              <a:rPr lang="en-GB" sz="2200" b="1" dirty="0" smtClean="0"/>
              <a:t> as well as your </a:t>
            </a:r>
            <a:r>
              <a:rPr lang="en-GB" sz="2400" b="1" dirty="0" smtClean="0">
                <a:solidFill>
                  <a:srgbClr val="FF0000"/>
                </a:solidFill>
              </a:rPr>
              <a:t>analysis</a:t>
            </a:r>
            <a:r>
              <a:rPr lang="en-GB" sz="2200" b="1" dirty="0" smtClean="0"/>
              <a:t>.</a:t>
            </a:r>
            <a:endParaRPr lang="en-GB" sz="22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6632"/>
            <a:ext cx="8280920" cy="1384995"/>
          </a:xfrm>
          <a:prstGeom prst="rect">
            <a:avLst/>
          </a:prstGeom>
          <a:solidFill>
            <a:srgbClr val="92D050">
              <a:alpha val="39000"/>
            </a:srgbClr>
          </a:solidFill>
        </p:spPr>
        <p:txBody>
          <a:bodyPr wrap="square" rtlCol="0">
            <a:spAutoFit/>
          </a:bodyPr>
          <a:lstStyle/>
          <a:p>
            <a:pPr algn="ctr"/>
            <a:r>
              <a:rPr lang="en-GB" sz="2800" b="1" dirty="0">
                <a:effectLst>
                  <a:outerShdw blurRad="38100" dist="38100" dir="2700000" algn="tl">
                    <a:srgbClr val="000000">
                      <a:alpha val="43137"/>
                    </a:srgbClr>
                  </a:outerShdw>
                </a:effectLst>
              </a:rPr>
              <a:t>Controlled Assessment Tasks for GCSE English Language Unit 3 part a: </a:t>
            </a:r>
            <a:endParaRPr lang="en-GB" sz="2800" b="1" dirty="0" smtClean="0">
              <a:effectLst>
                <a:outerShdw blurRad="38100" dist="38100" dir="2700000" algn="tl">
                  <a:srgbClr val="000000">
                    <a:alpha val="43137"/>
                  </a:srgbClr>
                </a:outerShdw>
              </a:effectLst>
            </a:endParaRPr>
          </a:p>
          <a:p>
            <a:pPr algn="ctr"/>
            <a:r>
              <a:rPr lang="en-GB" sz="2800" b="1" dirty="0" smtClean="0">
                <a:effectLst>
                  <a:outerShdw blurRad="38100" dist="38100" dir="2700000" algn="tl">
                    <a:srgbClr val="000000">
                      <a:alpha val="43137"/>
                    </a:srgbClr>
                  </a:outerShdw>
                </a:effectLst>
              </a:rPr>
              <a:t>Understanding </a:t>
            </a:r>
            <a:r>
              <a:rPr lang="en-GB" sz="2800" b="1" dirty="0">
                <a:effectLst>
                  <a:outerShdw blurRad="38100" dist="38100" dir="2700000" algn="tl">
                    <a:srgbClr val="000000">
                      <a:alpha val="43137"/>
                    </a:srgbClr>
                  </a:outerShdw>
                </a:effectLst>
              </a:rPr>
              <a:t>Written Texts (extended reading) </a:t>
            </a:r>
            <a:endParaRPr lang="en-GB" sz="2800" dirty="0">
              <a:effectLst>
                <a:outerShdw blurRad="38100" dist="38100" dir="2700000" algn="tl">
                  <a:srgbClr val="000000">
                    <a:alpha val="43137"/>
                  </a:srgbClr>
                </a:outerShdw>
              </a:effectLst>
            </a:endParaRPr>
          </a:p>
        </p:txBody>
      </p:sp>
      <p:sp>
        <p:nvSpPr>
          <p:cNvPr id="3" name="TextBox 2"/>
          <p:cNvSpPr txBox="1"/>
          <p:nvPr/>
        </p:nvSpPr>
        <p:spPr>
          <a:xfrm>
            <a:off x="467544" y="1700808"/>
            <a:ext cx="8280920" cy="1200329"/>
          </a:xfrm>
          <a:prstGeom prst="rect">
            <a:avLst/>
          </a:prstGeom>
          <a:noFill/>
        </p:spPr>
        <p:txBody>
          <a:bodyPr wrap="square" rtlCol="0">
            <a:spAutoFit/>
          </a:bodyPr>
          <a:lstStyle/>
          <a:p>
            <a:pPr lvl="0">
              <a:buFont typeface="Arial" pitchFamily="34" charset="0"/>
              <a:buChar char="•"/>
            </a:pPr>
            <a:r>
              <a:rPr lang="en-GB" sz="2400" dirty="0" smtClean="0"/>
              <a:t> You </a:t>
            </a:r>
            <a:r>
              <a:rPr lang="en-GB" sz="2400" dirty="0"/>
              <a:t>will have up to 4 hours controlled assessment time</a:t>
            </a:r>
          </a:p>
          <a:p>
            <a:pPr lvl="0">
              <a:buFont typeface="Arial" pitchFamily="34" charset="0"/>
              <a:buChar char="•"/>
            </a:pPr>
            <a:r>
              <a:rPr lang="en-GB" sz="2400" dirty="0" smtClean="0"/>
              <a:t> Aim for an upper word limit of 1200 words</a:t>
            </a:r>
            <a:endParaRPr lang="en-GB" sz="2400" dirty="0"/>
          </a:p>
          <a:p>
            <a:pPr lvl="0">
              <a:buFont typeface="Arial" pitchFamily="34" charset="0"/>
              <a:buChar char="•"/>
            </a:pPr>
            <a:r>
              <a:rPr lang="en-GB" sz="2400" dirty="0" smtClean="0"/>
              <a:t> The </a:t>
            </a:r>
            <a:r>
              <a:rPr lang="en-GB" sz="2400" dirty="0"/>
              <a:t>piece is worth 15% of your English </a:t>
            </a:r>
            <a:r>
              <a:rPr lang="en-GB" sz="2400" dirty="0" smtClean="0"/>
              <a:t>GCSE</a:t>
            </a:r>
          </a:p>
        </p:txBody>
      </p:sp>
      <p:sp>
        <p:nvSpPr>
          <p:cNvPr id="4" name="TextBox 3"/>
          <p:cNvSpPr txBox="1"/>
          <p:nvPr/>
        </p:nvSpPr>
        <p:spPr>
          <a:xfrm>
            <a:off x="1979712" y="2996952"/>
            <a:ext cx="5400600" cy="2923877"/>
          </a:xfrm>
          <a:prstGeom prst="rect">
            <a:avLst/>
          </a:prstGeom>
          <a:solidFill>
            <a:srgbClr val="00B050">
              <a:alpha val="10000"/>
            </a:srgbClr>
          </a:solidFill>
        </p:spPr>
        <p:txBody>
          <a:bodyPr wrap="square" rtlCol="0">
            <a:spAutoFit/>
          </a:bodyPr>
          <a:lstStyle/>
          <a:p>
            <a:r>
              <a:rPr lang="en-GB" sz="2400" dirty="0" smtClean="0">
                <a:solidFill>
                  <a:srgbClr val="FF0000"/>
                </a:solidFill>
              </a:rPr>
              <a:t>AO3</a:t>
            </a:r>
            <a:r>
              <a:rPr lang="en-GB" sz="2400" dirty="0" smtClean="0"/>
              <a:t> </a:t>
            </a:r>
          </a:p>
          <a:p>
            <a:r>
              <a:rPr lang="en-GB" sz="2000" dirty="0" smtClean="0">
                <a:solidFill>
                  <a:schemeClr val="accent3">
                    <a:lumMod val="75000"/>
                  </a:schemeClr>
                </a:solidFill>
              </a:rPr>
              <a:t>(</a:t>
            </a:r>
            <a:r>
              <a:rPr lang="en-GB" sz="2000" dirty="0" err="1" smtClean="0">
                <a:solidFill>
                  <a:schemeClr val="accent3">
                    <a:lumMod val="75000"/>
                  </a:schemeClr>
                </a:solidFill>
              </a:rPr>
              <a:t>i</a:t>
            </a:r>
            <a:r>
              <a:rPr lang="en-GB" sz="2000" dirty="0" smtClean="0">
                <a:solidFill>
                  <a:schemeClr val="accent3">
                    <a:lumMod val="75000"/>
                  </a:schemeClr>
                </a:solidFill>
              </a:rPr>
              <a:t>) Read and understand texts, selecting material appropriate to purpose.</a:t>
            </a:r>
          </a:p>
          <a:p>
            <a:r>
              <a:rPr lang="en-GB" sz="2000" dirty="0" smtClean="0">
                <a:solidFill>
                  <a:srgbClr val="7030A0"/>
                </a:solidFill>
              </a:rPr>
              <a:t>(ii) Develop and sustain interpretations of writers’ ideas and perspectives.</a:t>
            </a:r>
          </a:p>
          <a:p>
            <a:r>
              <a:rPr lang="en-GB" sz="2000" dirty="0" smtClean="0">
                <a:solidFill>
                  <a:schemeClr val="accent6">
                    <a:lumMod val="75000"/>
                  </a:schemeClr>
                </a:solidFill>
              </a:rPr>
              <a:t>(iii) Explain and evaluate how writers use linguistic, grammatical, structural and presentational features to achieve effects and engage and influence the reader.</a:t>
            </a:r>
            <a:endParaRPr lang="en-GB" dirty="0">
              <a:solidFill>
                <a:schemeClr val="accent6">
                  <a:lumMod val="75000"/>
                </a:schemeClr>
              </a:solidFill>
            </a:endParaRPr>
          </a:p>
        </p:txBody>
      </p:sp>
      <p:sp>
        <p:nvSpPr>
          <p:cNvPr id="5" name="TextBox 4"/>
          <p:cNvSpPr txBox="1"/>
          <p:nvPr/>
        </p:nvSpPr>
        <p:spPr>
          <a:xfrm>
            <a:off x="107504" y="3284984"/>
            <a:ext cx="1800200" cy="2031325"/>
          </a:xfrm>
          <a:prstGeom prst="rect">
            <a:avLst/>
          </a:prstGeom>
          <a:noFill/>
          <a:ln>
            <a:solidFill>
              <a:schemeClr val="accent1"/>
            </a:solidFill>
          </a:ln>
        </p:spPr>
        <p:txBody>
          <a:bodyPr wrap="square" rtlCol="0">
            <a:spAutoFit/>
          </a:bodyPr>
          <a:lstStyle/>
          <a:p>
            <a:pPr lvl="0"/>
            <a:r>
              <a:rPr lang="en-GB" b="1" dirty="0" smtClean="0">
                <a:solidFill>
                  <a:schemeClr val="accent3">
                    <a:lumMod val="75000"/>
                  </a:schemeClr>
                </a:solidFill>
              </a:rPr>
              <a:t>Include and analyse quotations</a:t>
            </a:r>
            <a:r>
              <a:rPr lang="en-GB" dirty="0" smtClean="0">
                <a:solidFill>
                  <a:schemeClr val="accent3">
                    <a:lumMod val="75000"/>
                  </a:schemeClr>
                </a:solidFill>
              </a:rPr>
              <a:t> and support your points with </a:t>
            </a:r>
            <a:r>
              <a:rPr lang="en-GB" b="1" dirty="0" smtClean="0">
                <a:solidFill>
                  <a:schemeClr val="accent3">
                    <a:lumMod val="75000"/>
                  </a:schemeClr>
                </a:solidFill>
              </a:rPr>
              <a:t>detailed textual evidence</a:t>
            </a:r>
            <a:r>
              <a:rPr lang="en-GB" dirty="0" smtClean="0">
                <a:solidFill>
                  <a:schemeClr val="accent3">
                    <a:lumMod val="75000"/>
                  </a:schemeClr>
                </a:solidFill>
              </a:rPr>
              <a:t>.</a:t>
            </a:r>
            <a:endParaRPr lang="en-GB" dirty="0">
              <a:solidFill>
                <a:schemeClr val="accent3">
                  <a:lumMod val="75000"/>
                </a:schemeClr>
              </a:solidFill>
            </a:endParaRPr>
          </a:p>
        </p:txBody>
      </p:sp>
      <p:sp>
        <p:nvSpPr>
          <p:cNvPr id="6" name="TextBox 5"/>
          <p:cNvSpPr txBox="1"/>
          <p:nvPr/>
        </p:nvSpPr>
        <p:spPr>
          <a:xfrm>
            <a:off x="7524328" y="2852936"/>
            <a:ext cx="1440160" cy="1477328"/>
          </a:xfrm>
          <a:prstGeom prst="rect">
            <a:avLst/>
          </a:prstGeom>
          <a:noFill/>
          <a:ln>
            <a:solidFill>
              <a:schemeClr val="accent1"/>
            </a:solidFill>
          </a:ln>
        </p:spPr>
        <p:txBody>
          <a:bodyPr wrap="square" rtlCol="0">
            <a:spAutoFit/>
          </a:bodyPr>
          <a:lstStyle/>
          <a:p>
            <a:pPr lvl="0"/>
            <a:r>
              <a:rPr lang="en-GB" dirty="0" smtClean="0">
                <a:solidFill>
                  <a:srgbClr val="7030A0"/>
                </a:solidFill>
              </a:rPr>
              <a:t>The writer’s </a:t>
            </a:r>
            <a:r>
              <a:rPr lang="en-GB" b="1" dirty="0" smtClean="0">
                <a:solidFill>
                  <a:srgbClr val="7030A0"/>
                </a:solidFill>
              </a:rPr>
              <a:t>ideas</a:t>
            </a:r>
            <a:r>
              <a:rPr lang="en-GB" dirty="0" smtClean="0">
                <a:solidFill>
                  <a:srgbClr val="7030A0"/>
                </a:solidFill>
              </a:rPr>
              <a:t> and </a:t>
            </a:r>
            <a:r>
              <a:rPr lang="en-GB" b="1" dirty="0" smtClean="0">
                <a:solidFill>
                  <a:srgbClr val="7030A0"/>
                </a:solidFill>
              </a:rPr>
              <a:t>attitudes</a:t>
            </a:r>
            <a:r>
              <a:rPr lang="en-GB" dirty="0" smtClean="0">
                <a:solidFill>
                  <a:srgbClr val="7030A0"/>
                </a:solidFill>
              </a:rPr>
              <a:t> (i.e. what is he saying?)</a:t>
            </a:r>
          </a:p>
        </p:txBody>
      </p:sp>
      <p:sp>
        <p:nvSpPr>
          <p:cNvPr id="7" name="TextBox 6"/>
          <p:cNvSpPr txBox="1"/>
          <p:nvPr/>
        </p:nvSpPr>
        <p:spPr>
          <a:xfrm>
            <a:off x="2699792" y="6021288"/>
            <a:ext cx="6192688" cy="646331"/>
          </a:xfrm>
          <a:prstGeom prst="rect">
            <a:avLst/>
          </a:prstGeom>
          <a:noFill/>
          <a:ln>
            <a:solidFill>
              <a:schemeClr val="accent1"/>
            </a:solidFill>
          </a:ln>
        </p:spPr>
        <p:txBody>
          <a:bodyPr wrap="square" rtlCol="0">
            <a:spAutoFit/>
          </a:bodyPr>
          <a:lstStyle/>
          <a:p>
            <a:pPr lvl="0"/>
            <a:r>
              <a:rPr lang="en-GB" dirty="0" smtClean="0">
                <a:solidFill>
                  <a:schemeClr val="accent6">
                    <a:lumMod val="75000"/>
                  </a:schemeClr>
                </a:solidFill>
              </a:rPr>
              <a:t>How the writer uses </a:t>
            </a:r>
            <a:r>
              <a:rPr lang="en-GB" b="1" dirty="0" smtClean="0">
                <a:solidFill>
                  <a:schemeClr val="accent6">
                    <a:lumMod val="75000"/>
                  </a:schemeClr>
                </a:solidFill>
              </a:rPr>
              <a:t>language</a:t>
            </a:r>
            <a:r>
              <a:rPr lang="en-GB" dirty="0" smtClean="0">
                <a:solidFill>
                  <a:schemeClr val="accent6">
                    <a:lumMod val="75000"/>
                  </a:schemeClr>
                </a:solidFill>
              </a:rPr>
              <a:t> and </a:t>
            </a:r>
            <a:r>
              <a:rPr lang="en-GB" b="1" dirty="0" smtClean="0">
                <a:solidFill>
                  <a:schemeClr val="accent6">
                    <a:lumMod val="75000"/>
                  </a:schemeClr>
                </a:solidFill>
              </a:rPr>
              <a:t>structure</a:t>
            </a:r>
            <a:r>
              <a:rPr lang="en-GB" dirty="0" smtClean="0">
                <a:solidFill>
                  <a:schemeClr val="accent6">
                    <a:lumMod val="75000"/>
                  </a:schemeClr>
                </a:solidFill>
              </a:rPr>
              <a:t> to </a:t>
            </a:r>
            <a:r>
              <a:rPr lang="en-GB" b="1" dirty="0" smtClean="0">
                <a:solidFill>
                  <a:schemeClr val="accent6">
                    <a:lumMod val="75000"/>
                  </a:schemeClr>
                </a:solidFill>
              </a:rPr>
              <a:t>achieve effects</a:t>
            </a:r>
            <a:r>
              <a:rPr lang="en-GB" dirty="0" smtClean="0">
                <a:solidFill>
                  <a:schemeClr val="accent6">
                    <a:lumMod val="75000"/>
                  </a:schemeClr>
                </a:solidFill>
              </a:rPr>
              <a:t> and </a:t>
            </a:r>
            <a:r>
              <a:rPr lang="en-GB" b="1" dirty="0" smtClean="0">
                <a:solidFill>
                  <a:schemeClr val="accent6">
                    <a:lumMod val="75000"/>
                  </a:schemeClr>
                </a:solidFill>
              </a:rPr>
              <a:t>engage</a:t>
            </a:r>
            <a:r>
              <a:rPr lang="en-GB" dirty="0" smtClean="0">
                <a:solidFill>
                  <a:schemeClr val="accent6">
                    <a:lumMod val="75000"/>
                  </a:schemeClr>
                </a:solidFill>
              </a:rPr>
              <a:t> the audience.</a:t>
            </a:r>
            <a:endParaRPr lang="en-GB"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The Inspector’s Methods – Sheila’s interview</a:t>
            </a:r>
            <a:endParaRPr lang="en-GB" dirty="0"/>
          </a:p>
        </p:txBody>
      </p:sp>
      <p:sp>
        <p:nvSpPr>
          <p:cNvPr id="3" name="TextBox 2"/>
          <p:cNvSpPr txBox="1"/>
          <p:nvPr/>
        </p:nvSpPr>
        <p:spPr>
          <a:xfrm>
            <a:off x="179512" y="620688"/>
            <a:ext cx="8784976" cy="6063198"/>
          </a:xfrm>
          <a:prstGeom prst="rect">
            <a:avLst/>
          </a:prstGeom>
          <a:noFill/>
          <a:ln>
            <a:solidFill>
              <a:schemeClr val="accent1">
                <a:shade val="50000"/>
              </a:schemeClr>
            </a:solidFill>
          </a:ln>
        </p:spPr>
        <p:txBody>
          <a:bodyPr wrap="square" rtlCol="0">
            <a:spAutoFit/>
          </a:bodyPr>
          <a:lstStyle/>
          <a:p>
            <a:r>
              <a:rPr lang="en-GB" sz="2800" b="1" dirty="0" smtClean="0"/>
              <a:t>Ideas: </a:t>
            </a:r>
            <a:r>
              <a:rPr lang="en-GB" sz="3200" b="1" dirty="0">
                <a:solidFill>
                  <a:srgbClr val="FF0000"/>
                </a:solidFill>
              </a:rPr>
              <a:t>S</a:t>
            </a:r>
            <a:r>
              <a:rPr lang="en-GB" sz="3200" b="1" dirty="0" smtClean="0">
                <a:solidFill>
                  <a:srgbClr val="FF0000"/>
                </a:solidFill>
              </a:rPr>
              <a:t>ummarise your findings </a:t>
            </a:r>
            <a:r>
              <a:rPr lang="en-GB" sz="2800" dirty="0" smtClean="0"/>
              <a:t>about the way the Inspector interviews Sheila.</a:t>
            </a:r>
          </a:p>
          <a:p>
            <a:endParaRPr lang="en-GB" sz="2800" dirty="0"/>
          </a:p>
          <a:p>
            <a:r>
              <a:rPr lang="en-GB" sz="2800" b="1" dirty="0" smtClean="0"/>
              <a:t>Quotes: </a:t>
            </a:r>
            <a:r>
              <a:rPr lang="en-GB" sz="2800" dirty="0"/>
              <a:t>P</a:t>
            </a:r>
            <a:r>
              <a:rPr lang="en-GB" sz="2800" dirty="0" smtClean="0"/>
              <a:t>ick out </a:t>
            </a:r>
            <a:r>
              <a:rPr lang="en-GB" sz="3200" b="1" dirty="0" smtClean="0">
                <a:solidFill>
                  <a:srgbClr val="FF0000"/>
                </a:solidFill>
              </a:rPr>
              <a:t>five key quotes </a:t>
            </a:r>
            <a:r>
              <a:rPr lang="en-GB" sz="2800" dirty="0" smtClean="0"/>
              <a:t>to back up and illustrate your ideas.</a:t>
            </a:r>
          </a:p>
          <a:p>
            <a:endParaRPr lang="en-GB" sz="2800" dirty="0"/>
          </a:p>
          <a:p>
            <a:r>
              <a:rPr lang="en-GB" sz="2800" b="1" dirty="0" smtClean="0"/>
              <a:t>Analyse: </a:t>
            </a:r>
            <a:r>
              <a:rPr lang="en-GB" sz="2800" dirty="0"/>
              <a:t>W</a:t>
            </a:r>
            <a:r>
              <a:rPr lang="en-GB" sz="2800" dirty="0" smtClean="0"/>
              <a:t>hat is the </a:t>
            </a:r>
            <a:r>
              <a:rPr lang="en-GB" sz="3200" b="1" dirty="0" smtClean="0">
                <a:solidFill>
                  <a:srgbClr val="FF0000"/>
                </a:solidFill>
              </a:rPr>
              <a:t>effect</a:t>
            </a:r>
            <a:r>
              <a:rPr lang="en-GB" sz="2800" dirty="0" smtClean="0"/>
              <a:t> of these on the audience? How do they make us </a:t>
            </a:r>
            <a:r>
              <a:rPr lang="en-GB" sz="3200" b="1" dirty="0" smtClean="0">
                <a:solidFill>
                  <a:srgbClr val="FF0000"/>
                </a:solidFill>
              </a:rPr>
              <a:t>respond</a:t>
            </a:r>
            <a:r>
              <a:rPr lang="en-GB" sz="2800" dirty="0" smtClean="0"/>
              <a:t> to the Inspector and to Sheila? </a:t>
            </a:r>
          </a:p>
          <a:p>
            <a:endParaRPr lang="en-GB" sz="2800" dirty="0"/>
          </a:p>
          <a:p>
            <a:r>
              <a:rPr lang="en-GB" sz="2800" b="1" dirty="0" smtClean="0"/>
              <a:t>Purpose: </a:t>
            </a:r>
            <a:r>
              <a:rPr lang="en-GB" sz="3200" b="1" dirty="0">
                <a:solidFill>
                  <a:srgbClr val="FF0000"/>
                </a:solidFill>
              </a:rPr>
              <a:t>W</a:t>
            </a:r>
            <a:r>
              <a:rPr lang="en-GB" sz="3200" b="1" dirty="0" smtClean="0">
                <a:solidFill>
                  <a:srgbClr val="FF0000"/>
                </a:solidFill>
              </a:rPr>
              <a:t>hy</a:t>
            </a:r>
            <a:r>
              <a:rPr lang="en-GB" sz="2800" dirty="0" smtClean="0"/>
              <a:t> has Priestley done this? How does this interview represent his </a:t>
            </a:r>
            <a:r>
              <a:rPr lang="en-GB" sz="3200" b="1" dirty="0" smtClean="0">
                <a:solidFill>
                  <a:srgbClr val="FF0000"/>
                </a:solidFill>
              </a:rPr>
              <a:t>attitudes and ideas </a:t>
            </a:r>
            <a:r>
              <a:rPr lang="en-GB" sz="2800" dirty="0" smtClean="0"/>
              <a:t>about society?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78578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Q</a:t>
            </a:r>
            <a:endParaRPr lang="en-US" sz="4800" dirty="0">
              <a:solidFill>
                <a:schemeClr val="bg1"/>
              </a:solidFill>
            </a:endParaRPr>
          </a:p>
        </p:txBody>
      </p:sp>
      <p:sp>
        <p:nvSpPr>
          <p:cNvPr id="3" name="Bevel 2"/>
          <p:cNvSpPr/>
          <p:nvPr/>
        </p:nvSpPr>
        <p:spPr>
          <a:xfrm>
            <a:off x="2071670"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W</a:t>
            </a:r>
            <a:endParaRPr lang="en-US" sz="4800" dirty="0">
              <a:solidFill>
                <a:schemeClr val="bg1"/>
              </a:solidFill>
            </a:endParaRPr>
          </a:p>
        </p:txBody>
      </p:sp>
      <p:sp>
        <p:nvSpPr>
          <p:cNvPr id="4" name="Bevel 3"/>
          <p:cNvSpPr/>
          <p:nvPr/>
        </p:nvSpPr>
        <p:spPr>
          <a:xfrm>
            <a:off x="3357554"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E</a:t>
            </a:r>
            <a:endParaRPr lang="en-US" sz="4800" dirty="0">
              <a:solidFill>
                <a:schemeClr val="bg1"/>
              </a:solidFill>
            </a:endParaRPr>
          </a:p>
        </p:txBody>
      </p:sp>
      <p:sp>
        <p:nvSpPr>
          <p:cNvPr id="5" name="Bevel 4"/>
          <p:cNvSpPr/>
          <p:nvPr/>
        </p:nvSpPr>
        <p:spPr>
          <a:xfrm>
            <a:off x="4643438"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R</a:t>
            </a:r>
            <a:endParaRPr lang="en-US" sz="4800" dirty="0">
              <a:solidFill>
                <a:schemeClr val="bg1"/>
              </a:solidFill>
            </a:endParaRPr>
          </a:p>
        </p:txBody>
      </p:sp>
      <p:sp>
        <p:nvSpPr>
          <p:cNvPr id="6" name="Bevel 5"/>
          <p:cNvSpPr/>
          <p:nvPr/>
        </p:nvSpPr>
        <p:spPr>
          <a:xfrm>
            <a:off x="5929322"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T</a:t>
            </a:r>
            <a:endParaRPr lang="en-US" sz="4800" dirty="0">
              <a:solidFill>
                <a:schemeClr val="bg1"/>
              </a:solidFill>
            </a:endParaRPr>
          </a:p>
        </p:txBody>
      </p:sp>
      <p:sp>
        <p:nvSpPr>
          <p:cNvPr id="7" name="Bevel 6"/>
          <p:cNvSpPr/>
          <p:nvPr/>
        </p:nvSpPr>
        <p:spPr>
          <a:xfrm>
            <a:off x="721520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Y</a:t>
            </a:r>
            <a:endParaRPr lang="en-US" sz="4800" dirty="0">
              <a:solidFill>
                <a:schemeClr val="bg1"/>
              </a:solidFill>
            </a:endParaRPr>
          </a:p>
        </p:txBody>
      </p:sp>
      <p:sp>
        <p:nvSpPr>
          <p:cNvPr id="8" name="TextBox 7"/>
          <p:cNvSpPr txBox="1"/>
          <p:nvPr/>
        </p:nvSpPr>
        <p:spPr>
          <a:xfrm>
            <a:off x="1285852" y="1240681"/>
            <a:ext cx="6715172" cy="461665"/>
          </a:xfrm>
          <a:prstGeom prst="rect">
            <a:avLst/>
          </a:prstGeom>
          <a:noFill/>
        </p:spPr>
        <p:txBody>
          <a:bodyPr wrap="square" rtlCol="0">
            <a:spAutoFit/>
          </a:bodyPr>
          <a:lstStyle/>
          <a:p>
            <a:pPr algn="ctr"/>
            <a:endParaRPr lang="en-US" sz="2400" b="1" dirty="0" smtClean="0">
              <a:solidFill>
                <a:srgbClr val="00B0F0"/>
              </a:solidFill>
            </a:endParaRPr>
          </a:p>
        </p:txBody>
      </p:sp>
      <p:sp>
        <p:nvSpPr>
          <p:cNvPr id="9" name="TextBox 8"/>
          <p:cNvSpPr txBox="1"/>
          <p:nvPr/>
        </p:nvSpPr>
        <p:spPr>
          <a:xfrm>
            <a:off x="214282" y="2071678"/>
            <a:ext cx="8715436" cy="461665"/>
          </a:xfrm>
          <a:prstGeom prst="rect">
            <a:avLst/>
          </a:prstGeom>
          <a:noFill/>
        </p:spPr>
        <p:txBody>
          <a:bodyPr wrap="square" rtlCol="0">
            <a:spAutoFit/>
          </a:bodyPr>
          <a:lstStyle/>
          <a:p>
            <a:pPr algn="just"/>
            <a:endParaRPr lang="en-US" sz="2400" dirty="0">
              <a:solidFill>
                <a:schemeClr val="bg1"/>
              </a:solidFill>
            </a:endParaRPr>
          </a:p>
        </p:txBody>
      </p:sp>
      <p:sp>
        <p:nvSpPr>
          <p:cNvPr id="10" name="TextBox 9"/>
          <p:cNvSpPr txBox="1"/>
          <p:nvPr/>
        </p:nvSpPr>
        <p:spPr>
          <a:xfrm>
            <a:off x="179512" y="1379577"/>
            <a:ext cx="8856984" cy="5047536"/>
          </a:xfrm>
          <a:prstGeom prst="rect">
            <a:avLst/>
          </a:prstGeom>
          <a:solidFill>
            <a:schemeClr val="bg2">
              <a:lumMod val="75000"/>
              <a:alpha val="58000"/>
            </a:schemeClr>
          </a:solidFill>
        </p:spPr>
        <p:txBody>
          <a:bodyPr wrap="square" rtlCol="0">
            <a:spAutoFit/>
          </a:bodyPr>
          <a:lstStyle/>
          <a:p>
            <a:pPr>
              <a:buFont typeface="Arial" pitchFamily="34" charset="0"/>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Q</a:t>
            </a:r>
            <a:r>
              <a:rPr lang="en-GB" sz="2800" b="1" dirty="0" smtClean="0">
                <a:effectLst>
                  <a:outerShdw blurRad="38100" dist="38100" dir="2700000" algn="tl">
                    <a:srgbClr val="000000">
                      <a:alpha val="43137"/>
                    </a:srgbClr>
                  </a:outerShdw>
                </a:effectLst>
              </a:rPr>
              <a:t>UESTION - link your answer to the focus of the task</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W</a:t>
            </a:r>
            <a:r>
              <a:rPr lang="en-GB" sz="2800" b="1" dirty="0" smtClean="0">
                <a:effectLst>
                  <a:outerShdw blurRad="38100" dist="38100" dir="2700000" algn="tl">
                    <a:srgbClr val="000000">
                      <a:alpha val="43137"/>
                    </a:srgbClr>
                  </a:outerShdw>
                </a:effectLst>
              </a:rPr>
              <a:t>RITER - remember that the characters only do what the writer makes them do!</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E</a:t>
            </a:r>
            <a:r>
              <a:rPr lang="en-GB" sz="2800" b="1" dirty="0" smtClean="0">
                <a:effectLst>
                  <a:outerShdw blurRad="38100" dist="38100" dir="2700000" algn="tl">
                    <a:srgbClr val="000000">
                      <a:alpha val="43137"/>
                    </a:srgbClr>
                  </a:outerShdw>
                </a:effectLst>
              </a:rPr>
              <a:t>VIDENCE - Use quotations from the text</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R</a:t>
            </a:r>
            <a:r>
              <a:rPr lang="en-GB" sz="2800" b="1" dirty="0" smtClean="0">
                <a:effectLst>
                  <a:outerShdw blurRad="38100" dist="38100" dir="2700000" algn="tl">
                    <a:srgbClr val="000000">
                      <a:alpha val="43137"/>
                    </a:srgbClr>
                  </a:outerShdw>
                </a:effectLst>
              </a:rPr>
              <a:t>EADER - what effect do the events/ issues have on the reader?</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T</a:t>
            </a:r>
            <a:r>
              <a:rPr lang="en-GB" sz="2800" b="1" dirty="0" smtClean="0">
                <a:effectLst>
                  <a:outerShdw blurRad="38100" dist="38100" dir="2700000" algn="tl">
                    <a:srgbClr val="000000">
                      <a:alpha val="43137"/>
                    </a:srgbClr>
                  </a:outerShdw>
                </a:effectLst>
              </a:rPr>
              <a:t>ECHNIQUES - language/ structure</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Y</a:t>
            </a:r>
            <a:r>
              <a:rPr lang="en-GB" sz="2800" b="1" dirty="0" smtClean="0">
                <a:effectLst>
                  <a:outerShdw blurRad="38100" dist="38100" dir="2700000" algn="tl">
                    <a:srgbClr val="000000">
                      <a:alpha val="43137"/>
                    </a:srgbClr>
                  </a:outerShdw>
                </a:effectLst>
              </a:rPr>
              <a:t>OUR RESPONSE - explore your own ideas/ your reaction to the text </a:t>
            </a:r>
            <a:endParaRPr lang="en-US" sz="11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78578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Q</a:t>
            </a:r>
            <a:endParaRPr lang="en-US" sz="4800" dirty="0">
              <a:solidFill>
                <a:schemeClr val="bg1"/>
              </a:solidFill>
            </a:endParaRPr>
          </a:p>
        </p:txBody>
      </p:sp>
      <p:sp>
        <p:nvSpPr>
          <p:cNvPr id="3" name="Bevel 2"/>
          <p:cNvSpPr/>
          <p:nvPr/>
        </p:nvSpPr>
        <p:spPr>
          <a:xfrm>
            <a:off x="2071670"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W</a:t>
            </a:r>
            <a:endParaRPr lang="en-US" sz="4800" dirty="0">
              <a:solidFill>
                <a:schemeClr val="bg1"/>
              </a:solidFill>
            </a:endParaRPr>
          </a:p>
        </p:txBody>
      </p:sp>
      <p:sp>
        <p:nvSpPr>
          <p:cNvPr id="4" name="Bevel 3"/>
          <p:cNvSpPr/>
          <p:nvPr/>
        </p:nvSpPr>
        <p:spPr>
          <a:xfrm>
            <a:off x="3357554"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E</a:t>
            </a:r>
            <a:endParaRPr lang="en-US" sz="4800" dirty="0">
              <a:solidFill>
                <a:schemeClr val="bg1"/>
              </a:solidFill>
            </a:endParaRPr>
          </a:p>
        </p:txBody>
      </p:sp>
      <p:sp>
        <p:nvSpPr>
          <p:cNvPr id="5" name="Bevel 4"/>
          <p:cNvSpPr/>
          <p:nvPr/>
        </p:nvSpPr>
        <p:spPr>
          <a:xfrm>
            <a:off x="4643438"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R</a:t>
            </a:r>
            <a:endParaRPr lang="en-US" sz="4800" dirty="0">
              <a:solidFill>
                <a:schemeClr val="bg1"/>
              </a:solidFill>
            </a:endParaRPr>
          </a:p>
        </p:txBody>
      </p:sp>
      <p:sp>
        <p:nvSpPr>
          <p:cNvPr id="6" name="Bevel 5"/>
          <p:cNvSpPr/>
          <p:nvPr/>
        </p:nvSpPr>
        <p:spPr>
          <a:xfrm>
            <a:off x="5929322"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T</a:t>
            </a:r>
            <a:endParaRPr lang="en-US" sz="4800" dirty="0">
              <a:solidFill>
                <a:schemeClr val="bg1"/>
              </a:solidFill>
            </a:endParaRPr>
          </a:p>
        </p:txBody>
      </p:sp>
      <p:sp>
        <p:nvSpPr>
          <p:cNvPr id="7" name="Bevel 6"/>
          <p:cNvSpPr/>
          <p:nvPr/>
        </p:nvSpPr>
        <p:spPr>
          <a:xfrm>
            <a:off x="721520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Y</a:t>
            </a:r>
            <a:endParaRPr lang="en-US" sz="4800" dirty="0">
              <a:solidFill>
                <a:schemeClr val="bg1"/>
              </a:solidFill>
            </a:endParaRPr>
          </a:p>
        </p:txBody>
      </p:sp>
      <p:sp>
        <p:nvSpPr>
          <p:cNvPr id="8" name="TextBox 7"/>
          <p:cNvSpPr txBox="1"/>
          <p:nvPr/>
        </p:nvSpPr>
        <p:spPr>
          <a:xfrm>
            <a:off x="1285852" y="1240681"/>
            <a:ext cx="6715172" cy="1200329"/>
          </a:xfrm>
          <a:prstGeom prst="rect">
            <a:avLst/>
          </a:prstGeom>
          <a:noFill/>
        </p:spPr>
        <p:txBody>
          <a:bodyPr wrap="square" rtlCol="0">
            <a:spAutoFit/>
          </a:bodyPr>
          <a:lstStyle/>
          <a:p>
            <a:pPr algn="ctr"/>
            <a:r>
              <a:rPr lang="en-GB" sz="2400" b="1" dirty="0" smtClean="0">
                <a:solidFill>
                  <a:srgbClr val="00B0F0"/>
                </a:solidFill>
                <a:effectLst>
                  <a:outerShdw blurRad="38100" dist="38100" dir="2700000" algn="tl">
                    <a:srgbClr val="000000">
                      <a:alpha val="43137"/>
                    </a:srgbClr>
                  </a:outerShdw>
                </a:effectLst>
              </a:rPr>
              <a:t>Have a go at writing a QWERTY paragraph, using your notes so far.</a:t>
            </a:r>
          </a:p>
          <a:p>
            <a:pPr algn="ctr"/>
            <a:endParaRPr lang="en-GB" sz="2400" b="1" dirty="0" smtClean="0">
              <a:solidFill>
                <a:srgbClr val="00B0F0"/>
              </a:solidFill>
            </a:endParaRPr>
          </a:p>
        </p:txBody>
      </p:sp>
      <p:sp>
        <p:nvSpPr>
          <p:cNvPr id="10" name="Rectangle 9"/>
          <p:cNvSpPr/>
          <p:nvPr/>
        </p:nvSpPr>
        <p:spPr>
          <a:xfrm>
            <a:off x="323528" y="2398236"/>
            <a:ext cx="8352928" cy="2308324"/>
          </a:xfrm>
          <a:prstGeom prst="rect">
            <a:avLst/>
          </a:prstGeom>
        </p:spPr>
        <p:txBody>
          <a:bodyPr wrap="square">
            <a:spAutoFit/>
          </a:bodyPr>
          <a:lstStyle/>
          <a:p>
            <a:pPr algn="ctr"/>
            <a:r>
              <a:rPr lang="en-GB" sz="4800" b="1" dirty="0" smtClean="0"/>
              <a:t>How does Priestley use the character of the Inspector to present his ideas about society?</a:t>
            </a:r>
          </a:p>
        </p:txBody>
      </p:sp>
      <p:sp>
        <p:nvSpPr>
          <p:cNvPr id="11" name="TextBox 10"/>
          <p:cNvSpPr txBox="1"/>
          <p:nvPr/>
        </p:nvSpPr>
        <p:spPr>
          <a:xfrm>
            <a:off x="899592" y="4941168"/>
            <a:ext cx="7128792" cy="1477328"/>
          </a:xfrm>
          <a:prstGeom prst="rect">
            <a:avLst/>
          </a:prstGeom>
          <a:noFill/>
        </p:spPr>
        <p:txBody>
          <a:bodyPr wrap="square" rtlCol="0">
            <a:spAutoFit/>
          </a:bodyPr>
          <a:lstStyle/>
          <a:p>
            <a:r>
              <a:rPr lang="en-GB" dirty="0" smtClean="0"/>
              <a:t>Answer using some key quotes from Sheila’s interview. You could include: </a:t>
            </a:r>
          </a:p>
          <a:p>
            <a:r>
              <a:rPr lang="en-GB" dirty="0" smtClean="0"/>
              <a:t> </a:t>
            </a:r>
          </a:p>
          <a:p>
            <a:pPr>
              <a:buFont typeface="Arial" pitchFamily="34" charset="0"/>
              <a:buChar char="•"/>
            </a:pPr>
            <a:r>
              <a:rPr lang="en-GB" dirty="0" smtClean="0"/>
              <a:t>The way he creates conflict/ distance</a:t>
            </a:r>
          </a:p>
          <a:p>
            <a:pPr>
              <a:buFont typeface="Arial" pitchFamily="34" charset="0"/>
              <a:buChar char="•"/>
            </a:pPr>
            <a:r>
              <a:rPr lang="en-GB" dirty="0"/>
              <a:t> </a:t>
            </a:r>
            <a:r>
              <a:rPr lang="en-GB" dirty="0" smtClean="0"/>
              <a:t>His focus on what is moral over what is legal</a:t>
            </a:r>
          </a:p>
          <a:p>
            <a:pPr>
              <a:buFont typeface="Arial" pitchFamily="34" charset="0"/>
              <a:buChar char="•"/>
            </a:pPr>
            <a:r>
              <a:rPr lang="en-GB" dirty="0"/>
              <a:t> </a:t>
            </a:r>
            <a:r>
              <a:rPr lang="en-GB" dirty="0" smtClean="0"/>
              <a:t>His regard (or disregard!) for social conventions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57356" y="142852"/>
            <a:ext cx="7107132" cy="2000264"/>
          </a:xfrm>
          <a:solidFill>
            <a:srgbClr val="92D050">
              <a:alpha val="50000"/>
            </a:srgbClr>
          </a:solidFill>
        </p:spPr>
        <p:txBody>
          <a:bodyPr/>
          <a:lstStyle/>
          <a:p>
            <a:pPr algn="l"/>
            <a:r>
              <a:rPr lang="en-GB" sz="2400" dirty="0" smtClean="0">
                <a:effectLst>
                  <a:outerShdw blurRad="38100" dist="38100" dir="2700000" algn="tl">
                    <a:srgbClr val="000000">
                      <a:alpha val="43137"/>
                    </a:srgbClr>
                  </a:outerShdw>
                </a:effectLst>
                <a:latin typeface="Calibri" pitchFamily="34" charset="0"/>
              </a:rPr>
              <a:t>One of the ways Priestley... Another way... Sheila is also shown to be... The writer suggests... When the Inspector is first described...</a:t>
            </a:r>
            <a:endParaRPr lang="en-US" sz="2400" dirty="0">
              <a:effectLst>
                <a:outerShdw blurRad="38100" dist="38100" dir="2700000" algn="tl">
                  <a:srgbClr val="000000">
                    <a:alpha val="43137"/>
                  </a:srgbClr>
                </a:outerShdw>
              </a:effectLst>
              <a:latin typeface="Calibri" pitchFamily="34" charset="0"/>
            </a:endParaRPr>
          </a:p>
        </p:txBody>
      </p:sp>
      <p:sp>
        <p:nvSpPr>
          <p:cNvPr id="4" name="Bevel 3"/>
          <p:cNvSpPr/>
          <p:nvPr/>
        </p:nvSpPr>
        <p:spPr bwMode="auto">
          <a:xfrm>
            <a:off x="142844" y="-2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charset="0"/>
              </a:rPr>
              <a:t>Q</a:t>
            </a:r>
            <a:endParaRPr kumimoji="0" lang="en-US" sz="1800" b="0" i="0" u="none" strike="noStrike" cap="none" normalizeH="0" baseline="0" dirty="0" smtClean="0">
              <a:ln>
                <a:noFill/>
              </a:ln>
              <a:solidFill>
                <a:schemeClr val="tx1"/>
              </a:solidFill>
              <a:effectLst/>
              <a:latin typeface="Arial" charset="0"/>
            </a:endParaRPr>
          </a:p>
        </p:txBody>
      </p:sp>
      <p:sp>
        <p:nvSpPr>
          <p:cNvPr id="5" name="Bevel 4"/>
          <p:cNvSpPr/>
          <p:nvPr/>
        </p:nvSpPr>
        <p:spPr bwMode="auto">
          <a:xfrm>
            <a:off x="142844" y="114298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solidFill>
                <a:schemeClr val="tx1"/>
              </a:solidFill>
              <a:effectLst/>
              <a:latin typeface="Arial" charset="0"/>
            </a:endParaRPr>
          </a:p>
        </p:txBody>
      </p:sp>
      <p:sp>
        <p:nvSpPr>
          <p:cNvPr id="6" name="Bevel 5"/>
          <p:cNvSpPr/>
          <p:nvPr/>
        </p:nvSpPr>
        <p:spPr bwMode="auto">
          <a:xfrm>
            <a:off x="142844" y="2285992"/>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solidFill>
                <a:schemeClr val="tx1"/>
              </a:solidFill>
              <a:effectLst/>
              <a:latin typeface="Arial" charset="0"/>
            </a:endParaRPr>
          </a:p>
        </p:txBody>
      </p:sp>
      <p:sp>
        <p:nvSpPr>
          <p:cNvPr id="7" name="Bevel 6"/>
          <p:cNvSpPr/>
          <p:nvPr/>
        </p:nvSpPr>
        <p:spPr bwMode="auto">
          <a:xfrm>
            <a:off x="142844" y="342900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solidFill>
                <a:schemeClr val="tx1"/>
              </a:solidFill>
              <a:effectLst/>
              <a:latin typeface="Arial" charset="0"/>
            </a:endParaRPr>
          </a:p>
        </p:txBody>
      </p:sp>
      <p:sp>
        <p:nvSpPr>
          <p:cNvPr id="8" name="Bevel 7"/>
          <p:cNvSpPr/>
          <p:nvPr/>
        </p:nvSpPr>
        <p:spPr bwMode="auto">
          <a:xfrm>
            <a:off x="142844" y="4572008"/>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solidFill>
                <a:schemeClr val="tx1"/>
              </a:solidFill>
              <a:effectLst/>
              <a:latin typeface="Arial" charset="0"/>
            </a:endParaRPr>
          </a:p>
        </p:txBody>
      </p:sp>
      <p:sp>
        <p:nvSpPr>
          <p:cNvPr id="9" name="Bevel 8"/>
          <p:cNvSpPr/>
          <p:nvPr/>
        </p:nvSpPr>
        <p:spPr bwMode="auto">
          <a:xfrm>
            <a:off x="142844" y="5715016"/>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1285852" y="391049"/>
            <a:ext cx="500066" cy="1323439"/>
          </a:xfrm>
          <a:prstGeom prst="rect">
            <a:avLst/>
          </a:prstGeom>
          <a:noFill/>
        </p:spPr>
        <p:txBody>
          <a:bodyPr wrap="square" rtlCol="0">
            <a:spAutoFit/>
          </a:bodyPr>
          <a:lstStyle/>
          <a:p>
            <a:r>
              <a:rPr lang="en-GB" sz="8000" dirty="0" smtClean="0"/>
              <a:t>}</a:t>
            </a:r>
            <a:endParaRPr lang="en-US" dirty="0"/>
          </a:p>
        </p:txBody>
      </p:sp>
      <p:sp>
        <p:nvSpPr>
          <p:cNvPr id="11" name="Title 1"/>
          <p:cNvSpPr txBox="1">
            <a:spLocks/>
          </p:cNvSpPr>
          <p:nvPr/>
        </p:nvSpPr>
        <p:spPr bwMode="auto">
          <a:xfrm>
            <a:off x="1857356" y="2214554"/>
            <a:ext cx="7107132" cy="1143008"/>
          </a:xfrm>
          <a:prstGeom prst="rect">
            <a:avLst/>
          </a:prstGeom>
          <a:solidFill>
            <a:srgbClr val="92D050">
              <a:alpha val="51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This is shown when it says, “___”... An example of this is when </a:t>
            </a:r>
            <a:r>
              <a:rPr lang="en-GB" sz="2400" dirty="0" smtClean="0">
                <a:effectLst>
                  <a:outerShdw blurRad="38100" dist="38100" dir="2700000" algn="tl">
                    <a:srgbClr val="000000">
                      <a:alpha val="43137"/>
                    </a:srgbClr>
                  </a:outerShdw>
                </a:effectLst>
                <a:latin typeface="Calibri" pitchFamily="34" charset="0"/>
                <a:ea typeface="+mj-ea"/>
                <a:cs typeface="+mj-cs"/>
              </a:rPr>
              <a:t>Priestley </a:t>
            </a:r>
            <a:r>
              <a:rPr lang="en-GB" sz="2400" dirty="0">
                <a:effectLst>
                  <a:outerShdw blurRad="38100" dist="38100" dir="2700000" algn="tl">
                    <a:srgbClr val="000000">
                      <a:alpha val="43137"/>
                    </a:srgbClr>
                  </a:outerShdw>
                </a:effectLst>
                <a:latin typeface="Calibri" pitchFamily="34" charset="0"/>
                <a:ea typeface="+mj-ea"/>
                <a:cs typeface="+mj-cs"/>
              </a:rPr>
              <a:t>writes, “___”... For example, “___”</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2" name="Title 1"/>
          <p:cNvSpPr txBox="1">
            <a:spLocks/>
          </p:cNvSpPr>
          <p:nvPr/>
        </p:nvSpPr>
        <p:spPr bwMode="auto">
          <a:xfrm>
            <a:off x="1857356" y="3500438"/>
            <a:ext cx="7107132"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buFontTx/>
              <a:buNone/>
              <a:defRPr/>
            </a:pPr>
            <a:r>
              <a:rPr lang="en-GB" sz="2400" dirty="0">
                <a:effectLst>
                  <a:outerShdw blurRad="38100" dist="38100" dir="2700000" algn="tl">
                    <a:srgbClr val="000000">
                      <a:alpha val="43137"/>
                    </a:srgbClr>
                  </a:outerShdw>
                </a:effectLst>
                <a:latin typeface="Calibri" pitchFamily="34" charset="0"/>
                <a:ea typeface="+mj-ea"/>
                <a:cs typeface="+mj-cs"/>
              </a:rPr>
              <a:t>This makes the reader think... This suggests to the reader... The reader will think... This implies... This suggests... </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3" name="Title 1"/>
          <p:cNvSpPr txBox="1">
            <a:spLocks/>
          </p:cNvSpPr>
          <p:nvPr/>
        </p:nvSpPr>
        <p:spPr bwMode="auto">
          <a:xfrm>
            <a:off x="1857388" y="4714884"/>
            <a:ext cx="7107100"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The use of the </a:t>
            </a:r>
            <a:r>
              <a:rPr lang="en-GB" sz="2400" dirty="0" smtClean="0">
                <a:effectLst>
                  <a:outerShdw blurRad="38100" dist="38100" dir="2700000" algn="tl">
                    <a:srgbClr val="000000">
                      <a:alpha val="43137"/>
                    </a:srgbClr>
                  </a:outerShdw>
                </a:effectLst>
                <a:latin typeface="Calibri" pitchFamily="34" charset="0"/>
                <a:ea typeface="+mj-ea"/>
                <a:cs typeface="+mj-cs"/>
              </a:rPr>
              <a:t>closed question... </a:t>
            </a:r>
            <a:r>
              <a:rPr lang="en-GB" sz="2400" dirty="0">
                <a:effectLst>
                  <a:outerShdw blurRad="38100" dist="38100" dir="2700000" algn="tl">
                    <a:srgbClr val="000000">
                      <a:alpha val="43137"/>
                    </a:srgbClr>
                  </a:outerShdw>
                </a:effectLst>
                <a:latin typeface="Calibri" pitchFamily="34" charset="0"/>
                <a:ea typeface="+mj-ea"/>
                <a:cs typeface="+mj-cs"/>
              </a:rPr>
              <a:t>The writer’s word choice... The </a:t>
            </a:r>
            <a:r>
              <a:rPr lang="en-GB" sz="2400" dirty="0" smtClean="0">
                <a:effectLst>
                  <a:outerShdw blurRad="38100" dist="38100" dir="2700000" algn="tl">
                    <a:srgbClr val="000000">
                      <a:alpha val="43137"/>
                    </a:srgbClr>
                  </a:outerShdw>
                </a:effectLst>
                <a:latin typeface="Calibri" pitchFamily="34" charset="0"/>
                <a:ea typeface="+mj-ea"/>
                <a:cs typeface="+mj-cs"/>
              </a:rPr>
              <a:t>stage direction “___”... </a:t>
            </a:r>
            <a:r>
              <a:rPr lang="en-GB" sz="2400" dirty="0">
                <a:effectLst>
                  <a:outerShdw blurRad="38100" dist="38100" dir="2700000" algn="tl">
                    <a:srgbClr val="000000">
                      <a:alpha val="43137"/>
                    </a:srgbClr>
                  </a:outerShdw>
                </a:effectLst>
                <a:latin typeface="Calibri" pitchFamily="34" charset="0"/>
                <a:ea typeface="+mj-ea"/>
                <a:cs typeface="+mj-cs"/>
              </a:rPr>
              <a:t>The </a:t>
            </a:r>
            <a:r>
              <a:rPr lang="en-GB" sz="2400" dirty="0" smtClean="0">
                <a:effectLst>
                  <a:outerShdw blurRad="38100" dist="38100" dir="2700000" algn="tl">
                    <a:srgbClr val="000000">
                      <a:alpha val="43137"/>
                    </a:srgbClr>
                  </a:outerShdw>
                </a:effectLst>
                <a:latin typeface="Calibri" pitchFamily="34" charset="0"/>
                <a:ea typeface="+mj-ea"/>
                <a:cs typeface="+mj-cs"/>
              </a:rPr>
              <a:t>repetition </a:t>
            </a:r>
            <a:r>
              <a:rPr lang="en-GB" sz="2400" dirty="0">
                <a:effectLst>
                  <a:outerShdw blurRad="38100" dist="38100" dir="2700000" algn="tl">
                    <a:srgbClr val="000000">
                      <a:alpha val="43137"/>
                    </a:srgbClr>
                  </a:outerShdw>
                </a:effectLst>
                <a:latin typeface="Calibri" pitchFamily="34" charset="0"/>
                <a:ea typeface="+mj-ea"/>
                <a:cs typeface="+mj-cs"/>
              </a:rPr>
              <a:t>of... This word has strong connotations of...</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5" name="Title 1"/>
          <p:cNvSpPr txBox="1">
            <a:spLocks/>
          </p:cNvSpPr>
          <p:nvPr/>
        </p:nvSpPr>
        <p:spPr bwMode="auto">
          <a:xfrm>
            <a:off x="1857356" y="5949280"/>
            <a:ext cx="7107132" cy="79208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GB" sz="2400" dirty="0">
                <a:effectLst>
                  <a:outerShdw blurRad="38100" dist="38100" dir="2700000" algn="tl">
                    <a:srgbClr val="000000">
                      <a:alpha val="43137"/>
                    </a:srgbClr>
                  </a:outerShdw>
                </a:effectLst>
                <a:latin typeface="Calibri" pitchFamily="34" charset="0"/>
                <a:ea typeface="+mj-ea"/>
                <a:cs typeface="+mj-cs"/>
              </a:rPr>
              <a:t>This</a:t>
            </a:r>
            <a:r>
              <a:rPr kumimoji="0" lang="en-GB"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mj-ea"/>
                <a:cs typeface="+mj-cs"/>
              </a:rPr>
              <a:t> </a:t>
            </a:r>
            <a:r>
              <a:rPr lang="en-GB" sz="2400" dirty="0">
                <a:effectLst>
                  <a:outerShdw blurRad="38100" dist="38100" dir="2700000" algn="tl">
                    <a:srgbClr val="000000">
                      <a:alpha val="43137"/>
                    </a:srgbClr>
                  </a:outerShdw>
                </a:effectLst>
                <a:latin typeface="Calibri" pitchFamily="34" charset="0"/>
                <a:ea typeface="+mj-ea"/>
                <a:cs typeface="+mj-cs"/>
              </a:rPr>
              <a:t>suggests... This implies... This links to</a:t>
            </a:r>
            <a:r>
              <a:rPr lang="en-GB" sz="2400" dirty="0" smtClean="0">
                <a:effectLst>
                  <a:outerShdw blurRad="38100" dist="38100" dir="2700000" algn="tl">
                    <a:srgbClr val="000000">
                      <a:alpha val="43137"/>
                    </a:srgbClr>
                  </a:outerShdw>
                </a:effectLst>
                <a:latin typeface="Calibri" pitchFamily="34" charset="0"/>
                <a:ea typeface="+mj-ea"/>
                <a:cs typeface="+mj-cs"/>
              </a:rPr>
              <a:t>...</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The Inspector’s Methods – Mrs </a:t>
            </a:r>
            <a:r>
              <a:rPr lang="en-GB" dirty="0" err="1" smtClean="0">
                <a:solidFill>
                  <a:schemeClr val="bg1"/>
                </a:solidFill>
                <a:latin typeface="Comic Sans MS" pitchFamily="66" charset="0"/>
              </a:rPr>
              <a:t>Birling’s</a:t>
            </a:r>
            <a:r>
              <a:rPr lang="en-GB" dirty="0" smtClean="0">
                <a:solidFill>
                  <a:schemeClr val="bg1"/>
                </a:solidFill>
                <a:latin typeface="Comic Sans MS" pitchFamily="66" charset="0"/>
              </a:rPr>
              <a:t> interview</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The Inspector’s Methods – Mrs </a:t>
            </a:r>
            <a:r>
              <a:rPr lang="en-GB" dirty="0" err="1" smtClean="0"/>
              <a:t>Birling’s</a:t>
            </a:r>
            <a:r>
              <a:rPr lang="en-GB" dirty="0" smtClean="0"/>
              <a:t> interview</a:t>
            </a:r>
            <a:endParaRPr lang="en-GB" dirty="0"/>
          </a:p>
        </p:txBody>
      </p:sp>
      <p:sp>
        <p:nvSpPr>
          <p:cNvPr id="3" name="TextBox 2"/>
          <p:cNvSpPr txBox="1"/>
          <p:nvPr/>
        </p:nvSpPr>
        <p:spPr>
          <a:xfrm>
            <a:off x="179512" y="476672"/>
            <a:ext cx="8712968" cy="1107996"/>
          </a:xfrm>
          <a:prstGeom prst="rect">
            <a:avLst/>
          </a:prstGeom>
          <a:noFill/>
        </p:spPr>
        <p:txBody>
          <a:bodyPr wrap="square" rtlCol="0">
            <a:spAutoFit/>
          </a:bodyPr>
          <a:lstStyle/>
          <a:p>
            <a:r>
              <a:rPr lang="en-GB" sz="2400" b="1" dirty="0"/>
              <a:t>Looking at </a:t>
            </a:r>
            <a:r>
              <a:rPr lang="en-GB" sz="2400" b="1" dirty="0" smtClean="0"/>
              <a:t>the Inspector’s interview </a:t>
            </a:r>
            <a:r>
              <a:rPr lang="en-GB" sz="2400" b="1" dirty="0"/>
              <a:t>with </a:t>
            </a:r>
            <a:r>
              <a:rPr lang="en-GB" sz="2400" b="1" dirty="0" smtClean="0"/>
              <a:t>Mrs </a:t>
            </a:r>
            <a:r>
              <a:rPr lang="en-GB" sz="2400" b="1" dirty="0" err="1" smtClean="0"/>
              <a:t>Birling</a:t>
            </a:r>
            <a:r>
              <a:rPr lang="en-GB" sz="2400" b="1" dirty="0" smtClean="0"/>
              <a:t>, analyse his use of language:</a:t>
            </a:r>
            <a:endParaRPr lang="en-GB" sz="2400" dirty="0"/>
          </a:p>
          <a:p>
            <a:endParaRPr lang="en-GB" dirty="0"/>
          </a:p>
        </p:txBody>
      </p:sp>
      <p:sp>
        <p:nvSpPr>
          <p:cNvPr id="54274" name="Text Box 2"/>
          <p:cNvSpPr txBox="1">
            <a:spLocks noChangeArrowheads="1"/>
          </p:cNvSpPr>
          <p:nvPr/>
        </p:nvSpPr>
        <p:spPr bwMode="auto">
          <a:xfrm>
            <a:off x="179512" y="1340768"/>
            <a:ext cx="8784976" cy="496855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b="1" i="0" u="none" strike="noStrike" cap="none" normalizeH="0" baseline="0" dirty="0" smtClean="0">
                <a:ln>
                  <a:noFill/>
                </a:ln>
                <a:solidFill>
                  <a:schemeClr val="tx1"/>
                </a:solidFill>
                <a:effectLst/>
                <a:latin typeface="Calibri" pitchFamily="34" charset="0"/>
                <a:cs typeface="Arial" pitchFamily="34" charset="0"/>
              </a:rPr>
              <a:t>The Inspector’s Methods: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1. What questions does he ask? (open/closed, tone etc.)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2. What is the effect of these questions?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3. What type of language does he use?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4. How does he respond to what is said by Mrs</a:t>
            </a:r>
            <a:r>
              <a:rPr kumimoji="0" lang="en-GB" b="0" i="0" u="none" strike="noStrike" cap="none" normalizeH="0" dirty="0" smtClean="0">
                <a:ln>
                  <a:noFill/>
                </a:ln>
                <a:solidFill>
                  <a:schemeClr val="tx1"/>
                </a:solidFill>
                <a:effectLst/>
                <a:latin typeface="Times New Roman" pitchFamily="18" charset="0"/>
                <a:cs typeface="Arial" pitchFamily="34" charset="0"/>
              </a:rPr>
              <a:t> </a:t>
            </a:r>
            <a:r>
              <a:rPr kumimoji="0" lang="en-GB" b="0" i="0" u="none" strike="noStrike" cap="none" normalizeH="0" dirty="0" err="1" smtClean="0">
                <a:ln>
                  <a:noFill/>
                </a:ln>
                <a:solidFill>
                  <a:schemeClr val="tx1"/>
                </a:solidFill>
                <a:effectLst/>
                <a:latin typeface="Times New Roman" pitchFamily="18" charset="0"/>
                <a:cs typeface="Arial" pitchFamily="34" charset="0"/>
              </a:rPr>
              <a:t>Birling</a:t>
            </a:r>
            <a:r>
              <a:rPr kumimoji="0" lang="en-GB" b="0"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GB" dirty="0">
                <a:latin typeface="Times New Roman" pitchFamily="18" charset="0"/>
                <a:cs typeface="Arial" pitchFamily="34" charset="0"/>
              </a:rPr>
              <a:t>	</a:t>
            </a:r>
            <a:r>
              <a:rPr kumimoji="0" lang="en-GB" b="0" i="0" u="none" strike="noStrike" cap="none" normalizeH="0" baseline="0" dirty="0" smtClean="0">
                <a:ln>
                  <a:noFill/>
                </a:ln>
                <a:solidFill>
                  <a:schemeClr val="tx1"/>
                </a:solidFill>
                <a:effectLst/>
                <a:latin typeface="Times New Roman" pitchFamily="18" charset="0"/>
                <a:cs typeface="Arial" pitchFamily="34" charset="0"/>
              </a:rPr>
              <a:t>Harsh/kind?</a:t>
            </a:r>
          </a:p>
          <a:p>
            <a:pPr marL="0" marR="0" lvl="0" indent="0" algn="l" defTabSz="914400" rtl="0" eaLnBrk="1" fontAlgn="base" latinLnBrk="0" hangingPunct="1">
              <a:lnSpc>
                <a:spcPct val="100000"/>
              </a:lnSpc>
              <a:spcBef>
                <a:spcPct val="0"/>
              </a:spcBef>
              <a:spcAft>
                <a:spcPct val="0"/>
              </a:spcAft>
              <a:buClrTx/>
              <a:buSzTx/>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	Rude?</a:t>
            </a:r>
          </a:p>
          <a:p>
            <a:pPr marL="0" marR="0" lvl="0" indent="0" algn="l" defTabSz="914400" rtl="0" eaLnBrk="1" fontAlgn="base" latinLnBrk="0" hangingPunct="1">
              <a:lnSpc>
                <a:spcPct val="100000"/>
              </a:lnSpc>
              <a:spcBef>
                <a:spcPct val="0"/>
              </a:spcBef>
              <a:spcAft>
                <a:spcPct val="0"/>
              </a:spcAft>
              <a:buClrTx/>
              <a:buSzTx/>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	Disregards </a:t>
            </a:r>
            <a:r>
              <a:rPr kumimoji="0" lang="en-GB" b="1" i="0" u="none" strike="noStrike" cap="none" normalizeH="0" baseline="0" dirty="0" smtClean="0">
                <a:ln>
                  <a:noFill/>
                </a:ln>
                <a:solidFill>
                  <a:srgbClr val="FF0000"/>
                </a:solidFill>
                <a:effectLst/>
                <a:latin typeface="Times New Roman" pitchFamily="18" charset="0"/>
                <a:cs typeface="Arial" pitchFamily="34" charset="0"/>
              </a:rPr>
              <a:t>social conventions</a:t>
            </a:r>
            <a:r>
              <a:rPr kumimoji="0" lang="en-GB" b="0" i="0" u="none" strike="noStrike" cap="none" normalizeH="0" baseline="0" dirty="0" smtClean="0">
                <a:ln>
                  <a:noFill/>
                </a:ln>
                <a:solidFill>
                  <a:schemeClr val="tx1"/>
                </a:solidFill>
                <a:effectLst/>
                <a:latin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	Does he focus on what is</a:t>
            </a:r>
            <a:r>
              <a:rPr kumimoji="0" lang="en-GB" b="1" i="0" u="none" strike="noStrike" cap="none" normalizeH="0" baseline="0" dirty="0" smtClean="0">
                <a:ln>
                  <a:noFill/>
                </a:ln>
                <a:solidFill>
                  <a:srgbClr val="FF0000"/>
                </a:solidFill>
                <a:effectLst/>
                <a:latin typeface="Times New Roman" pitchFamily="18" charset="0"/>
                <a:cs typeface="Arial" pitchFamily="34" charset="0"/>
              </a:rPr>
              <a:t> moral </a:t>
            </a:r>
            <a:r>
              <a:rPr kumimoji="0" lang="en-GB" b="0" i="0" u="none" strike="noStrike" cap="none" normalizeH="0" baseline="0" dirty="0" smtClean="0">
                <a:ln>
                  <a:noFill/>
                </a:ln>
                <a:solidFill>
                  <a:schemeClr val="tx1"/>
                </a:solidFill>
                <a:effectLst/>
                <a:latin typeface="Times New Roman" pitchFamily="18" charset="0"/>
                <a:cs typeface="Arial" pitchFamily="34" charset="0"/>
              </a:rPr>
              <a:t>or what is legal?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5. Does the way he responds change at all? Why?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Times New Roman" pitchFamily="18" charset="0"/>
                <a:cs typeface="Arial" pitchFamily="34" charset="0"/>
              </a:rPr>
              <a:t>The </a:t>
            </a:r>
            <a:r>
              <a:rPr kumimoji="0" lang="en-GB" b="1" i="0" u="none" strike="noStrike" cap="none" normalizeH="0" baseline="0" dirty="0" err="1" smtClean="0">
                <a:ln>
                  <a:noFill/>
                </a:ln>
                <a:solidFill>
                  <a:schemeClr val="tx1"/>
                </a:solidFill>
                <a:effectLst/>
                <a:latin typeface="Times New Roman" pitchFamily="18" charset="0"/>
                <a:cs typeface="Arial" pitchFamily="34" charset="0"/>
              </a:rPr>
              <a:t>Birlings</a:t>
            </a:r>
            <a:r>
              <a:rPr kumimoji="0" lang="en-GB" b="1" i="0" u="none" strike="noStrike" cap="none" normalizeH="0" baseline="0" dirty="0" smtClean="0">
                <a:ln>
                  <a:noFill/>
                </a:ln>
                <a:solidFill>
                  <a:schemeClr val="tx1"/>
                </a:solidFill>
                <a:effectLst/>
                <a:latin typeface="Times New Roman" pitchFamily="18" charset="0"/>
                <a:cs typeface="Arial" pitchFamily="34" charset="0"/>
              </a:rPr>
              <a:t>: </a:t>
            </a:r>
            <a:endParaRPr kumimoji="0" lang="en-GB"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1. How does Mrs </a:t>
            </a:r>
            <a:r>
              <a:rPr kumimoji="0" lang="en-GB" b="0" i="0" u="none" strike="noStrike" cap="none" normalizeH="0" baseline="0" dirty="0" err="1" smtClean="0">
                <a:ln>
                  <a:noFill/>
                </a:ln>
                <a:solidFill>
                  <a:schemeClr val="tx1"/>
                </a:solidFill>
                <a:effectLst/>
                <a:latin typeface="Times New Roman" pitchFamily="18" charset="0"/>
                <a:cs typeface="Arial" pitchFamily="34" charset="0"/>
              </a:rPr>
              <a:t>Birling</a:t>
            </a:r>
            <a:r>
              <a:rPr kumimoji="0" lang="en-GB" b="0" i="0" u="none" strike="noStrike" cap="none" normalizeH="0" baseline="0" dirty="0" smtClean="0">
                <a:ln>
                  <a:noFill/>
                </a:ln>
                <a:solidFill>
                  <a:schemeClr val="tx1"/>
                </a:solidFill>
                <a:effectLst/>
                <a:latin typeface="Times New Roman" pitchFamily="18" charset="0"/>
                <a:cs typeface="Arial" pitchFamily="34" charset="0"/>
              </a:rPr>
              <a:t> respond to the Inspector?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2. What emotions does she display (e.g. anger, guilt, remorse...)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3. How does this add to/resolve the conflict?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4. How does this affect the Inspector’s methods?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275" name="Text Box 3"/>
          <p:cNvSpPr txBox="1">
            <a:spLocks noChangeArrowheads="1"/>
          </p:cNvSpPr>
          <p:nvPr/>
        </p:nvSpPr>
        <p:spPr bwMode="auto">
          <a:xfrm>
            <a:off x="6156176" y="1628800"/>
            <a:ext cx="2952328" cy="34163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Times New Roman" pitchFamily="18" charset="0"/>
                <a:cs typeface="Arial" pitchFamily="34" charset="0"/>
              </a:rPr>
              <a:t>Staging: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1. How do stage directions and props add to the sense of conflict?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Think about:</a:t>
            </a:r>
          </a:p>
          <a:p>
            <a:pPr marL="457200" marR="0" lvl="1"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 the Inspector’s use of the photograph</a:t>
            </a:r>
          </a:p>
          <a:p>
            <a:pPr lvl="1" fontAlgn="base">
              <a:spcBef>
                <a:spcPct val="0"/>
              </a:spcBef>
              <a:spcAft>
                <a:spcPct val="0"/>
              </a:spcAft>
              <a:buFont typeface="Symbol" pitchFamily="18" charset="2"/>
              <a:buChar char="·"/>
            </a:pPr>
            <a:r>
              <a:rPr kumimoji="0" lang="en-GB" b="0" i="0" u="none" strike="noStrike" cap="none" normalizeH="0" baseline="0" dirty="0" smtClean="0">
                <a:ln>
                  <a:noFill/>
                </a:ln>
                <a:solidFill>
                  <a:schemeClr val="tx1"/>
                </a:solidFill>
                <a:effectLst/>
                <a:latin typeface="Times New Roman" pitchFamily="18" charset="0"/>
                <a:cs typeface="Arial" pitchFamily="34" charset="0"/>
              </a:rPr>
              <a:t> doors slamming </a:t>
            </a:r>
          </a:p>
          <a:p>
            <a:pPr lvl="1" fontAlgn="base">
              <a:spcBef>
                <a:spcPct val="0"/>
              </a:spcBef>
              <a:spcAft>
                <a:spcPct val="0"/>
              </a:spcAft>
              <a:buFont typeface="Symbol" pitchFamily="18" charset="2"/>
              <a:buChar char="·"/>
            </a:pPr>
            <a:r>
              <a:rPr kumimoji="0" lang="en-GB" b="0" i="0" u="none" strike="noStrike" cap="none" normalizeH="0" baseline="0" dirty="0" smtClean="0">
                <a:ln>
                  <a:noFill/>
                </a:ln>
                <a:solidFill>
                  <a:schemeClr val="tx1"/>
                </a:solidFill>
                <a:effectLst/>
                <a:latin typeface="Times New Roman" pitchFamily="18" charset="0"/>
                <a:cs typeface="Arial" pitchFamily="34" charset="0"/>
              </a:rPr>
              <a:t> entrances and exits</a:t>
            </a:r>
          </a:p>
          <a:p>
            <a:pPr lvl="1" fontAlgn="base">
              <a:spcBef>
                <a:spcPct val="0"/>
              </a:spcBef>
              <a:spcAft>
                <a:spcPct val="0"/>
              </a:spcAft>
              <a:buFont typeface="Symbol" pitchFamily="18" charset="2"/>
              <a:buChar char="·"/>
            </a:pPr>
            <a:r>
              <a:rPr kumimoji="0" lang="en-GB" b="0" i="0" u="none" strike="noStrike" cap="none" normalizeH="0" baseline="0" dirty="0" smtClean="0">
                <a:ln>
                  <a:noFill/>
                </a:ln>
                <a:solidFill>
                  <a:schemeClr val="tx1"/>
                </a:solidFill>
                <a:effectLst/>
                <a:latin typeface="Times New Roman" pitchFamily="18" charset="0"/>
                <a:cs typeface="Arial" pitchFamily="34" charset="0"/>
              </a:rPr>
              <a:t> other stage directions in the text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395536" y="6279703"/>
            <a:ext cx="8496944" cy="461665"/>
          </a:xfrm>
          <a:prstGeom prst="rect">
            <a:avLst/>
          </a:prstGeom>
          <a:noFill/>
        </p:spPr>
        <p:txBody>
          <a:bodyPr wrap="square" rtlCol="0">
            <a:spAutoFit/>
          </a:bodyPr>
          <a:lstStyle/>
          <a:p>
            <a:r>
              <a:rPr lang="en-GB" sz="2200" b="1" dirty="0" smtClean="0"/>
              <a:t>Make sure you note down </a:t>
            </a:r>
            <a:r>
              <a:rPr lang="en-GB" sz="2400" b="1" dirty="0" smtClean="0">
                <a:solidFill>
                  <a:srgbClr val="FF0000"/>
                </a:solidFill>
              </a:rPr>
              <a:t>ideas</a:t>
            </a:r>
            <a:r>
              <a:rPr lang="en-GB" sz="2200" b="1" dirty="0" smtClean="0"/>
              <a:t> and </a:t>
            </a:r>
            <a:r>
              <a:rPr lang="en-GB" sz="2400" b="1" dirty="0" smtClean="0">
                <a:solidFill>
                  <a:srgbClr val="FF0000"/>
                </a:solidFill>
              </a:rPr>
              <a:t>quotes</a:t>
            </a:r>
            <a:r>
              <a:rPr lang="en-GB" sz="2200" b="1" dirty="0" smtClean="0"/>
              <a:t> as well as your </a:t>
            </a:r>
            <a:r>
              <a:rPr lang="en-GB" sz="2400" b="1" dirty="0" smtClean="0">
                <a:solidFill>
                  <a:srgbClr val="FF0000"/>
                </a:solidFill>
              </a:rPr>
              <a:t>analysis</a:t>
            </a:r>
            <a:r>
              <a:rPr lang="en-GB" sz="2200" b="1" dirty="0" smtClean="0"/>
              <a:t>.</a:t>
            </a:r>
            <a:endParaRPr lang="en-GB" sz="22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The Inspector’s Methods – Mrs </a:t>
            </a:r>
            <a:r>
              <a:rPr lang="en-GB" dirty="0" err="1" smtClean="0"/>
              <a:t>Birling’s</a:t>
            </a:r>
            <a:r>
              <a:rPr lang="en-GB" dirty="0" smtClean="0"/>
              <a:t> interview</a:t>
            </a:r>
            <a:endParaRPr lang="en-GB" dirty="0"/>
          </a:p>
        </p:txBody>
      </p:sp>
      <p:sp>
        <p:nvSpPr>
          <p:cNvPr id="3" name="TextBox 2"/>
          <p:cNvSpPr txBox="1"/>
          <p:nvPr/>
        </p:nvSpPr>
        <p:spPr>
          <a:xfrm>
            <a:off x="179512" y="620688"/>
            <a:ext cx="8784976" cy="6063198"/>
          </a:xfrm>
          <a:prstGeom prst="rect">
            <a:avLst/>
          </a:prstGeom>
          <a:noFill/>
          <a:ln>
            <a:solidFill>
              <a:schemeClr val="accent1">
                <a:shade val="50000"/>
              </a:schemeClr>
            </a:solidFill>
          </a:ln>
        </p:spPr>
        <p:txBody>
          <a:bodyPr wrap="square" rtlCol="0">
            <a:spAutoFit/>
          </a:bodyPr>
          <a:lstStyle/>
          <a:p>
            <a:r>
              <a:rPr lang="en-GB" sz="2800" b="1" dirty="0" smtClean="0"/>
              <a:t>Ideas: </a:t>
            </a:r>
            <a:r>
              <a:rPr lang="en-GB" sz="3200" b="1" dirty="0">
                <a:solidFill>
                  <a:srgbClr val="FF0000"/>
                </a:solidFill>
              </a:rPr>
              <a:t>S</a:t>
            </a:r>
            <a:r>
              <a:rPr lang="en-GB" sz="3200" b="1" dirty="0" smtClean="0">
                <a:solidFill>
                  <a:srgbClr val="FF0000"/>
                </a:solidFill>
              </a:rPr>
              <a:t>ummarise your findings </a:t>
            </a:r>
            <a:r>
              <a:rPr lang="en-GB" sz="2800" dirty="0" smtClean="0"/>
              <a:t>about the way the Inspector interviews Mrs </a:t>
            </a:r>
            <a:r>
              <a:rPr lang="en-GB" sz="2800" dirty="0" err="1" smtClean="0"/>
              <a:t>Birling</a:t>
            </a:r>
            <a:r>
              <a:rPr lang="en-GB" sz="2800" dirty="0" smtClean="0"/>
              <a:t>.</a:t>
            </a:r>
          </a:p>
          <a:p>
            <a:endParaRPr lang="en-GB" sz="2800" dirty="0"/>
          </a:p>
          <a:p>
            <a:r>
              <a:rPr lang="en-GB" sz="2800" b="1" dirty="0" smtClean="0"/>
              <a:t>Quotes: </a:t>
            </a:r>
            <a:r>
              <a:rPr lang="en-GB" sz="2800" dirty="0"/>
              <a:t>P</a:t>
            </a:r>
            <a:r>
              <a:rPr lang="en-GB" sz="2800" dirty="0" smtClean="0"/>
              <a:t>ick out </a:t>
            </a:r>
            <a:r>
              <a:rPr lang="en-GB" sz="3200" b="1" dirty="0" smtClean="0">
                <a:solidFill>
                  <a:srgbClr val="FF0000"/>
                </a:solidFill>
              </a:rPr>
              <a:t>five key quotes </a:t>
            </a:r>
            <a:r>
              <a:rPr lang="en-GB" sz="2800" dirty="0" smtClean="0"/>
              <a:t>to back up and illustrate your ideas.</a:t>
            </a:r>
          </a:p>
          <a:p>
            <a:endParaRPr lang="en-GB" sz="2800" dirty="0"/>
          </a:p>
          <a:p>
            <a:r>
              <a:rPr lang="en-GB" sz="2800" b="1" dirty="0" smtClean="0"/>
              <a:t>Analyse: </a:t>
            </a:r>
            <a:r>
              <a:rPr lang="en-GB" sz="2800" dirty="0"/>
              <a:t>W</a:t>
            </a:r>
            <a:r>
              <a:rPr lang="en-GB" sz="2800" dirty="0" smtClean="0"/>
              <a:t>hat is the </a:t>
            </a:r>
            <a:r>
              <a:rPr lang="en-GB" sz="3200" b="1" dirty="0" smtClean="0">
                <a:solidFill>
                  <a:srgbClr val="FF0000"/>
                </a:solidFill>
              </a:rPr>
              <a:t>effect</a:t>
            </a:r>
            <a:r>
              <a:rPr lang="en-GB" sz="2800" dirty="0" smtClean="0"/>
              <a:t> of these on the audience? How do they make us </a:t>
            </a:r>
            <a:r>
              <a:rPr lang="en-GB" sz="3200" b="1" dirty="0" smtClean="0">
                <a:solidFill>
                  <a:srgbClr val="FF0000"/>
                </a:solidFill>
              </a:rPr>
              <a:t>respond</a:t>
            </a:r>
            <a:r>
              <a:rPr lang="en-GB" sz="2800" dirty="0" smtClean="0"/>
              <a:t> to the Inspector and to Mrs </a:t>
            </a:r>
            <a:r>
              <a:rPr lang="en-GB" sz="2800" dirty="0" err="1" smtClean="0"/>
              <a:t>Birling</a:t>
            </a:r>
            <a:r>
              <a:rPr lang="en-GB" sz="2800" dirty="0" smtClean="0"/>
              <a:t>? </a:t>
            </a:r>
          </a:p>
          <a:p>
            <a:endParaRPr lang="en-GB" sz="2800" dirty="0"/>
          </a:p>
          <a:p>
            <a:r>
              <a:rPr lang="en-GB" sz="2800" b="1" dirty="0" smtClean="0"/>
              <a:t>Purpose: </a:t>
            </a:r>
            <a:r>
              <a:rPr lang="en-GB" sz="3200" b="1" dirty="0">
                <a:solidFill>
                  <a:srgbClr val="FF0000"/>
                </a:solidFill>
              </a:rPr>
              <a:t>W</a:t>
            </a:r>
            <a:r>
              <a:rPr lang="en-GB" sz="3200" b="1" dirty="0" smtClean="0">
                <a:solidFill>
                  <a:srgbClr val="FF0000"/>
                </a:solidFill>
              </a:rPr>
              <a:t>hy</a:t>
            </a:r>
            <a:r>
              <a:rPr lang="en-GB" sz="2800" dirty="0" smtClean="0"/>
              <a:t> has Priestley done this? How does this interview represent his </a:t>
            </a:r>
            <a:r>
              <a:rPr lang="en-GB" sz="3200" b="1" dirty="0" smtClean="0">
                <a:solidFill>
                  <a:srgbClr val="FF0000"/>
                </a:solidFill>
              </a:rPr>
              <a:t>attitudes and ideas </a:t>
            </a:r>
            <a:r>
              <a:rPr lang="en-GB" sz="2800" dirty="0" smtClean="0"/>
              <a:t>about society?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13792"/>
            <a:ext cx="8928992" cy="1143000"/>
          </a:xfrm>
        </p:spPr>
        <p:txBody>
          <a:bodyPr>
            <a:normAutofit fontScale="90000"/>
          </a:bodyPr>
          <a:lstStyle/>
          <a:p>
            <a:r>
              <a:rPr lang="en-GB" b="1" dirty="0" smtClean="0">
                <a:solidFill>
                  <a:srgbClr val="FF0000"/>
                </a:solidFill>
                <a:effectLst>
                  <a:outerShdw blurRad="38100" dist="38100" dir="2700000" algn="tl">
                    <a:srgbClr val="000000">
                      <a:alpha val="43137"/>
                    </a:srgbClr>
                  </a:outerShdw>
                </a:effectLst>
              </a:rPr>
              <a:t>What is one difference between the way the Inspector interviews Sheila and the way he interviews Mrs </a:t>
            </a:r>
            <a:r>
              <a:rPr lang="en-GB" b="1" dirty="0" err="1" smtClean="0">
                <a:solidFill>
                  <a:srgbClr val="FF0000"/>
                </a:solidFill>
                <a:effectLst>
                  <a:outerShdw blurRad="38100" dist="38100" dir="2700000" algn="tl">
                    <a:srgbClr val="000000">
                      <a:alpha val="43137"/>
                    </a:srgbClr>
                  </a:outerShdw>
                </a:effectLst>
              </a:rPr>
              <a:t>Birling</a:t>
            </a:r>
            <a:r>
              <a:rPr lang="en-GB" b="1" dirty="0">
                <a:solidFill>
                  <a:srgbClr val="FF0000"/>
                </a:solidFill>
                <a:effectLst>
                  <a:outerShdw blurRad="38100" dist="38100" dir="2700000" algn="tl">
                    <a:srgbClr val="000000">
                      <a:alpha val="43137"/>
                    </a:srgbClr>
                  </a:outerShdw>
                </a:effectLst>
              </a:rPr>
              <a:t>?</a:t>
            </a:r>
            <a:endParaRPr lang="en-US" b="1" dirty="0">
              <a:solidFill>
                <a:srgbClr val="FF0000"/>
              </a:solidFill>
              <a:effectLst>
                <a:outerShdw blurRad="38100" dist="38100" dir="2700000" algn="tl">
                  <a:srgbClr val="000000">
                    <a:alpha val="43137"/>
                  </a:srgbClr>
                </a:outerShdw>
              </a:effectLst>
            </a:endParaRPr>
          </a:p>
        </p:txBody>
      </p:sp>
      <p:pic>
        <p:nvPicPr>
          <p:cNvPr id="145410" name="Picture 2" descr="http://www.broragolf.co.uk/images/post-it-note.gif"/>
          <p:cNvPicPr>
            <a:picLocks noChangeAspect="1" noChangeArrowheads="1"/>
          </p:cNvPicPr>
          <p:nvPr/>
        </p:nvPicPr>
        <p:blipFill>
          <a:blip r:embed="rId3" cstate="print"/>
          <a:srcRect/>
          <a:stretch>
            <a:fillRect/>
          </a:stretch>
        </p:blipFill>
        <p:spPr bwMode="auto">
          <a:xfrm>
            <a:off x="2416106" y="1844824"/>
            <a:ext cx="4604166" cy="490354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13792"/>
            <a:ext cx="8928992" cy="1143000"/>
          </a:xfrm>
        </p:spPr>
        <p:txBody>
          <a:bodyPr>
            <a:normAutofit fontScale="90000"/>
          </a:bodyPr>
          <a:lstStyle/>
          <a:p>
            <a:r>
              <a:rPr lang="en-GB" b="1" dirty="0" smtClean="0">
                <a:solidFill>
                  <a:srgbClr val="FF0000"/>
                </a:solidFill>
                <a:effectLst>
                  <a:outerShdw blurRad="38100" dist="38100" dir="2700000" algn="tl">
                    <a:srgbClr val="000000">
                      <a:alpha val="43137"/>
                    </a:srgbClr>
                  </a:outerShdw>
                </a:effectLst>
              </a:rPr>
              <a:t>Why has the Inspector treated Sheila and Mrs </a:t>
            </a:r>
            <a:r>
              <a:rPr lang="en-GB" b="1" dirty="0" err="1" smtClean="0">
                <a:solidFill>
                  <a:srgbClr val="FF0000"/>
                </a:solidFill>
                <a:effectLst>
                  <a:outerShdw blurRad="38100" dist="38100" dir="2700000" algn="tl">
                    <a:srgbClr val="000000">
                      <a:alpha val="43137"/>
                    </a:srgbClr>
                  </a:outerShdw>
                </a:effectLst>
              </a:rPr>
              <a:t>Birling</a:t>
            </a:r>
            <a:r>
              <a:rPr lang="en-GB" b="1" dirty="0" smtClean="0">
                <a:solidFill>
                  <a:srgbClr val="FF0000"/>
                </a:solidFill>
                <a:effectLst>
                  <a:outerShdw blurRad="38100" dist="38100" dir="2700000" algn="tl">
                    <a:srgbClr val="000000">
                      <a:alpha val="43137"/>
                    </a:srgbClr>
                  </a:outerShdw>
                </a:effectLst>
              </a:rPr>
              <a:t> differently?</a:t>
            </a:r>
            <a:endParaRPr lang="en-US" b="1" dirty="0">
              <a:solidFill>
                <a:srgbClr val="FF0000"/>
              </a:solidFill>
              <a:effectLst>
                <a:outerShdw blurRad="38100" dist="38100" dir="2700000" algn="tl">
                  <a:srgbClr val="000000">
                    <a:alpha val="43137"/>
                  </a:srgbClr>
                </a:outerShdw>
              </a:effectLst>
            </a:endParaRPr>
          </a:p>
        </p:txBody>
      </p:sp>
      <p:pic>
        <p:nvPicPr>
          <p:cNvPr id="145410" name="Picture 2" descr="http://www.broragolf.co.uk/images/post-it-note.gif"/>
          <p:cNvPicPr>
            <a:picLocks noChangeAspect="1" noChangeArrowheads="1"/>
          </p:cNvPicPr>
          <p:nvPr/>
        </p:nvPicPr>
        <p:blipFill>
          <a:blip r:embed="rId3" cstate="print"/>
          <a:srcRect/>
          <a:stretch>
            <a:fillRect/>
          </a:stretch>
        </p:blipFill>
        <p:spPr bwMode="auto">
          <a:xfrm>
            <a:off x="2416106" y="1844824"/>
            <a:ext cx="4604166" cy="490354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13792"/>
            <a:ext cx="8928992" cy="1143000"/>
          </a:xfrm>
        </p:spPr>
        <p:txBody>
          <a:bodyPr>
            <a:normAutofit fontScale="90000"/>
          </a:bodyPr>
          <a:lstStyle/>
          <a:p>
            <a:r>
              <a:rPr lang="en-GB" b="1" dirty="0" smtClean="0">
                <a:solidFill>
                  <a:srgbClr val="FF0000"/>
                </a:solidFill>
                <a:effectLst>
                  <a:outerShdw blurRad="38100" dist="38100" dir="2700000" algn="tl">
                    <a:srgbClr val="000000">
                      <a:alpha val="43137"/>
                    </a:srgbClr>
                  </a:outerShdw>
                </a:effectLst>
              </a:rPr>
              <a:t>How has Sheila’s response to the Inspector made her different to her mother?</a:t>
            </a:r>
            <a:endParaRPr lang="en-US" b="1" dirty="0">
              <a:solidFill>
                <a:srgbClr val="FF0000"/>
              </a:solidFill>
              <a:effectLst>
                <a:outerShdw blurRad="38100" dist="38100" dir="2700000" algn="tl">
                  <a:srgbClr val="000000">
                    <a:alpha val="43137"/>
                  </a:srgbClr>
                </a:outerShdw>
              </a:effectLst>
            </a:endParaRPr>
          </a:p>
        </p:txBody>
      </p:sp>
      <p:pic>
        <p:nvPicPr>
          <p:cNvPr id="145410" name="Picture 2" descr="http://www.broragolf.co.uk/images/post-it-note.gif"/>
          <p:cNvPicPr>
            <a:picLocks noChangeAspect="1" noChangeArrowheads="1"/>
          </p:cNvPicPr>
          <p:nvPr/>
        </p:nvPicPr>
        <p:blipFill>
          <a:blip r:embed="rId3" cstate="print"/>
          <a:srcRect/>
          <a:stretch>
            <a:fillRect/>
          </a:stretch>
        </p:blipFill>
        <p:spPr bwMode="auto">
          <a:xfrm>
            <a:off x="2416106" y="1844824"/>
            <a:ext cx="4604166" cy="490354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6632"/>
            <a:ext cx="8280920" cy="954107"/>
          </a:xfrm>
          <a:prstGeom prst="rect">
            <a:avLst/>
          </a:prstGeom>
          <a:solidFill>
            <a:srgbClr val="92D050">
              <a:alpha val="39000"/>
            </a:srgbClr>
          </a:solidFill>
        </p:spPr>
        <p:txBody>
          <a:bodyPr wrap="square" rtlCol="0">
            <a:spAutoFit/>
          </a:bodyPr>
          <a:lstStyle/>
          <a:p>
            <a:pPr algn="ctr"/>
            <a:r>
              <a:rPr lang="en-GB" sz="2800" b="1" dirty="0"/>
              <a:t>How does Priestley use the character of the I</a:t>
            </a:r>
            <a:r>
              <a:rPr lang="en-GB" sz="2800" b="1" dirty="0" smtClean="0"/>
              <a:t>nspector </a:t>
            </a:r>
            <a:r>
              <a:rPr lang="en-GB" sz="2800" b="1" dirty="0"/>
              <a:t>to present his ideas about society?</a:t>
            </a:r>
          </a:p>
        </p:txBody>
      </p:sp>
      <p:sp>
        <p:nvSpPr>
          <p:cNvPr id="4" name="TextBox 3"/>
          <p:cNvSpPr txBox="1"/>
          <p:nvPr/>
        </p:nvSpPr>
        <p:spPr>
          <a:xfrm>
            <a:off x="251520" y="1268760"/>
            <a:ext cx="8712968" cy="3108543"/>
          </a:xfrm>
          <a:prstGeom prst="rect">
            <a:avLst/>
          </a:prstGeom>
          <a:solidFill>
            <a:srgbClr val="00B050">
              <a:alpha val="10000"/>
            </a:srgbClr>
          </a:solidFill>
        </p:spPr>
        <p:txBody>
          <a:bodyPr wrap="square" rtlCol="0">
            <a:spAutoFit/>
          </a:bodyPr>
          <a:lstStyle/>
          <a:p>
            <a:r>
              <a:rPr lang="en-GB" sz="2800" dirty="0" smtClean="0">
                <a:solidFill>
                  <a:srgbClr val="FF0000"/>
                </a:solidFill>
              </a:rPr>
              <a:t>Band 5</a:t>
            </a:r>
            <a:r>
              <a:rPr lang="en-GB" sz="2800" dirty="0" smtClean="0"/>
              <a:t> </a:t>
            </a:r>
          </a:p>
          <a:p>
            <a:r>
              <a:rPr lang="en-GB" sz="2800" dirty="0" smtClean="0">
                <a:solidFill>
                  <a:schemeClr val="accent3">
                    <a:lumMod val="75000"/>
                  </a:schemeClr>
                </a:solidFill>
              </a:rPr>
              <a:t>(</a:t>
            </a:r>
            <a:r>
              <a:rPr lang="en-GB" sz="2800" dirty="0" err="1" smtClean="0">
                <a:solidFill>
                  <a:schemeClr val="accent3">
                    <a:lumMod val="75000"/>
                  </a:schemeClr>
                </a:solidFill>
              </a:rPr>
              <a:t>i</a:t>
            </a:r>
            <a:r>
              <a:rPr lang="en-GB" sz="2800" dirty="0" smtClean="0">
                <a:solidFill>
                  <a:schemeClr val="accent3">
                    <a:lumMod val="75000"/>
                  </a:schemeClr>
                </a:solidFill>
              </a:rPr>
              <a:t>) Sophisticated interpretation of texts.</a:t>
            </a:r>
          </a:p>
          <a:p>
            <a:r>
              <a:rPr lang="en-GB" sz="2800" dirty="0" smtClean="0">
                <a:solidFill>
                  <a:srgbClr val="7030A0"/>
                </a:solidFill>
              </a:rPr>
              <a:t>(ii) Sophisticated engagement with writer’s ideas and attitudes.</a:t>
            </a:r>
          </a:p>
          <a:p>
            <a:r>
              <a:rPr lang="en-GB" sz="2800" dirty="0" smtClean="0">
                <a:solidFill>
                  <a:srgbClr val="C00000"/>
                </a:solidFill>
              </a:rPr>
              <a:t>(iii) Uses imaginatively selected supporting textual detail.</a:t>
            </a:r>
          </a:p>
          <a:p>
            <a:r>
              <a:rPr lang="en-GB" sz="2800" dirty="0" smtClean="0">
                <a:solidFill>
                  <a:schemeClr val="accent6">
                    <a:lumMod val="75000"/>
                  </a:schemeClr>
                </a:solidFill>
              </a:rPr>
              <a:t>(iii) Sophisticated analysis of aspects of language and structure.</a:t>
            </a:r>
            <a:endParaRPr lang="en-GB" sz="2800" dirty="0">
              <a:solidFill>
                <a:schemeClr val="accent6">
                  <a:lumMod val="75000"/>
                </a:schemeClr>
              </a:solidFill>
            </a:endParaRPr>
          </a:p>
        </p:txBody>
      </p:sp>
      <p:sp>
        <p:nvSpPr>
          <p:cNvPr id="13" name="TextBox 12"/>
          <p:cNvSpPr txBox="1"/>
          <p:nvPr/>
        </p:nvSpPr>
        <p:spPr>
          <a:xfrm>
            <a:off x="251520" y="4509120"/>
            <a:ext cx="8712968" cy="830997"/>
          </a:xfrm>
          <a:prstGeom prst="rect">
            <a:avLst/>
          </a:prstGeom>
          <a:noFill/>
        </p:spPr>
        <p:txBody>
          <a:bodyPr wrap="square" rtlCol="0">
            <a:spAutoFit/>
          </a:bodyPr>
          <a:lstStyle/>
          <a:p>
            <a:pPr algn="ctr"/>
            <a:r>
              <a:rPr lang="en-GB" sz="4800" b="1" dirty="0" smtClean="0"/>
              <a:t>Ideas. Purpose. Quotes. Analysis.</a:t>
            </a:r>
            <a:endParaRPr lang="en-GB" sz="4800" b="1" dirty="0"/>
          </a:p>
        </p:txBody>
      </p:sp>
      <p:sp>
        <p:nvSpPr>
          <p:cNvPr id="14" name="TextBox 13"/>
          <p:cNvSpPr txBox="1"/>
          <p:nvPr/>
        </p:nvSpPr>
        <p:spPr>
          <a:xfrm>
            <a:off x="179512" y="5805264"/>
            <a:ext cx="8712968" cy="400110"/>
          </a:xfrm>
          <a:prstGeom prst="rect">
            <a:avLst/>
          </a:prstGeom>
          <a:noFill/>
          <a:ln>
            <a:solidFill>
              <a:schemeClr val="tx1"/>
            </a:solidFill>
          </a:ln>
        </p:spPr>
        <p:txBody>
          <a:bodyPr wrap="square" rtlCol="0">
            <a:spAutoFit/>
          </a:bodyPr>
          <a:lstStyle/>
          <a:p>
            <a:pPr algn="ctr"/>
            <a:r>
              <a:rPr lang="en-GB" sz="2000" b="1" dirty="0" smtClean="0">
                <a:solidFill>
                  <a:srgbClr val="C00000"/>
                </a:solidFill>
              </a:rPr>
              <a:t>But don’t worry about this yet. First, we’re going to read the play.</a:t>
            </a:r>
            <a:endParaRPr lang="en-GB" sz="2000" b="1" dirty="0">
              <a:solidFill>
                <a:srgbClr val="C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13792"/>
            <a:ext cx="8928992" cy="1143000"/>
          </a:xfrm>
        </p:spPr>
        <p:txBody>
          <a:bodyPr>
            <a:normAutofit fontScale="90000"/>
          </a:bodyPr>
          <a:lstStyle/>
          <a:p>
            <a:r>
              <a:rPr lang="en-GB" b="1" dirty="0" smtClean="0">
                <a:solidFill>
                  <a:srgbClr val="FF0000"/>
                </a:solidFill>
                <a:effectLst>
                  <a:outerShdw blurRad="38100" dist="38100" dir="2700000" algn="tl">
                    <a:srgbClr val="000000">
                      <a:alpha val="43137"/>
                    </a:srgbClr>
                  </a:outerShdw>
                </a:effectLst>
              </a:rPr>
              <a:t>Why is this important when considering Priestley’s attitudes and ideas? What is he saying?</a:t>
            </a:r>
          </a:p>
        </p:txBody>
      </p:sp>
      <p:pic>
        <p:nvPicPr>
          <p:cNvPr id="145410" name="Picture 2" descr="http://www.broragolf.co.uk/images/post-it-note.gif"/>
          <p:cNvPicPr>
            <a:picLocks noChangeAspect="1" noChangeArrowheads="1"/>
          </p:cNvPicPr>
          <p:nvPr/>
        </p:nvPicPr>
        <p:blipFill>
          <a:blip r:embed="rId3" cstate="print"/>
          <a:srcRect/>
          <a:stretch>
            <a:fillRect/>
          </a:stretch>
        </p:blipFill>
        <p:spPr bwMode="auto">
          <a:xfrm>
            <a:off x="2416106" y="1844824"/>
            <a:ext cx="4604166" cy="4903540"/>
          </a:xfrm>
          <a:prstGeom prst="rect">
            <a:avLst/>
          </a:prstGeom>
          <a:noFill/>
        </p:spPr>
      </p:pic>
      <p:sp>
        <p:nvSpPr>
          <p:cNvPr id="4" name="TextBox 3"/>
          <p:cNvSpPr txBox="1"/>
          <p:nvPr/>
        </p:nvSpPr>
        <p:spPr>
          <a:xfrm>
            <a:off x="3131840" y="2852936"/>
            <a:ext cx="3384376" cy="2739211"/>
          </a:xfrm>
          <a:prstGeom prst="rect">
            <a:avLst/>
          </a:prstGeom>
          <a:noFill/>
        </p:spPr>
        <p:txBody>
          <a:bodyPr wrap="square" rtlCol="0">
            <a:spAutoFit/>
          </a:bodyPr>
          <a:lstStyle/>
          <a:p>
            <a:pPr algn="ctr"/>
            <a:r>
              <a:rPr lang="en-GB" b="1" dirty="0" smtClean="0"/>
              <a:t>[Hint: think about age and society.]</a:t>
            </a:r>
          </a:p>
          <a:p>
            <a:pPr algn="ctr"/>
            <a:endParaRPr lang="en-GB" b="1" dirty="0"/>
          </a:p>
          <a:p>
            <a:r>
              <a:rPr lang="en-GB" sz="2000" i="1" dirty="0"/>
              <a:t>“You began to learn something. And now you’ve stopped. You’re ready to go on in the same old way.”</a:t>
            </a:r>
            <a:endParaRPr lang="en-GB" sz="2000" dirty="0"/>
          </a:p>
          <a:p>
            <a:r>
              <a:rPr lang="en-GB" sz="2000" dirty="0"/>
              <a:t> </a:t>
            </a:r>
          </a:p>
          <a:p>
            <a:pPr algn="ctr"/>
            <a:endParaRPr lang="en-GB" dirty="0"/>
          </a:p>
        </p:txBody>
      </p:sp>
      <p:sp>
        <p:nvSpPr>
          <p:cNvPr id="6" name="TextBox 5"/>
          <p:cNvSpPr txBox="1"/>
          <p:nvPr/>
        </p:nvSpPr>
        <p:spPr>
          <a:xfrm>
            <a:off x="179512" y="4869160"/>
            <a:ext cx="2376264" cy="1754326"/>
          </a:xfrm>
          <a:prstGeom prst="rect">
            <a:avLst/>
          </a:prstGeom>
          <a:noFill/>
        </p:spPr>
        <p:txBody>
          <a:bodyPr wrap="square" rtlCol="0">
            <a:spAutoFit/>
          </a:bodyPr>
          <a:lstStyle/>
          <a:p>
            <a:r>
              <a:rPr lang="en-GB" dirty="0" smtClean="0"/>
              <a:t>Look at the reactions of the </a:t>
            </a:r>
            <a:r>
              <a:rPr lang="en-GB" dirty="0" err="1" smtClean="0"/>
              <a:t>Birlings</a:t>
            </a:r>
            <a:r>
              <a:rPr lang="en-GB" dirty="0" smtClean="0"/>
              <a:t> when they find out that Goole isn’t a real Inspector. How does this add to your ideas?</a:t>
            </a:r>
            <a:endParaRPr lang="en-GB" dirty="0"/>
          </a:p>
        </p:txBody>
      </p:sp>
      <p:cxnSp>
        <p:nvCxnSpPr>
          <p:cNvPr id="8" name="Straight Arrow Connector 7"/>
          <p:cNvCxnSpPr/>
          <p:nvPr/>
        </p:nvCxnSpPr>
        <p:spPr>
          <a:xfrm flipV="1">
            <a:off x="2195736" y="5085185"/>
            <a:ext cx="1512168" cy="64807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w4.sinaimg.cn/large/63318484jw1dqarx9f6nkj.jpg"/>
          <p:cNvPicPr>
            <a:picLocks noChangeAspect="1" noChangeArrowheads="1"/>
          </p:cNvPicPr>
          <p:nvPr/>
        </p:nvPicPr>
        <p:blipFill>
          <a:blip r:embed="rId2" cstate="print"/>
          <a:srcRect b="26296"/>
          <a:stretch>
            <a:fillRect/>
          </a:stretch>
        </p:blipFill>
        <p:spPr bwMode="auto">
          <a:xfrm>
            <a:off x="0" y="2369511"/>
            <a:ext cx="9144000" cy="4488489"/>
          </a:xfrm>
          <a:prstGeom prst="rect">
            <a:avLst/>
          </a:prstGeom>
          <a:noFill/>
        </p:spPr>
      </p:pic>
      <p:pic>
        <p:nvPicPr>
          <p:cNvPr id="55300" name="Picture 4" descr="http://www.primaryteaching.co.uk/prodimg/ST33_1_Zoom.jpg"/>
          <p:cNvPicPr>
            <a:picLocks noChangeAspect="1" noChangeArrowheads="1"/>
          </p:cNvPicPr>
          <p:nvPr/>
        </p:nvPicPr>
        <p:blipFill>
          <a:blip r:embed="rId3" cstate="print"/>
          <a:srcRect/>
          <a:stretch>
            <a:fillRect/>
          </a:stretch>
        </p:blipFill>
        <p:spPr bwMode="auto">
          <a:xfrm>
            <a:off x="7236296" y="908720"/>
            <a:ext cx="1763688" cy="1763688"/>
          </a:xfrm>
          <a:prstGeom prst="rect">
            <a:avLst/>
          </a:prstGeom>
          <a:noFill/>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The Inspector’s Methods – Mrs </a:t>
            </a:r>
            <a:r>
              <a:rPr lang="en-GB" dirty="0" err="1" smtClean="0"/>
              <a:t>Birling’s</a:t>
            </a:r>
            <a:r>
              <a:rPr lang="en-GB" dirty="0" smtClean="0"/>
              <a:t> interview</a:t>
            </a:r>
            <a:endParaRPr lang="en-GB" dirty="0"/>
          </a:p>
        </p:txBody>
      </p:sp>
      <p:sp>
        <p:nvSpPr>
          <p:cNvPr id="2" name="TextBox 1"/>
          <p:cNvSpPr txBox="1"/>
          <p:nvPr/>
        </p:nvSpPr>
        <p:spPr>
          <a:xfrm>
            <a:off x="251520" y="404664"/>
            <a:ext cx="8352928" cy="2400657"/>
          </a:xfrm>
          <a:prstGeom prst="rect">
            <a:avLst/>
          </a:prstGeom>
          <a:noFill/>
        </p:spPr>
        <p:txBody>
          <a:bodyPr wrap="square" rtlCol="0">
            <a:spAutoFit/>
          </a:bodyPr>
          <a:lstStyle/>
          <a:p>
            <a:r>
              <a:rPr lang="en-GB" sz="2200" b="1" dirty="0"/>
              <a:t>Why is it important for the play that Sheila and Mrs </a:t>
            </a:r>
            <a:r>
              <a:rPr lang="en-GB" sz="2200" b="1" dirty="0" err="1"/>
              <a:t>Birling</a:t>
            </a:r>
            <a:r>
              <a:rPr lang="en-GB" sz="2200" b="1" dirty="0"/>
              <a:t> respond differently to the Inspector’s questioning? Think about</a:t>
            </a:r>
            <a:r>
              <a:rPr lang="en-GB" sz="2200" b="1" dirty="0" smtClean="0"/>
              <a:t>:</a:t>
            </a:r>
          </a:p>
          <a:p>
            <a:endParaRPr lang="en-GB" sz="2200" dirty="0"/>
          </a:p>
          <a:p>
            <a:pPr lvl="0">
              <a:buFont typeface="Arial" pitchFamily="34" charset="0"/>
              <a:buChar char="•"/>
            </a:pPr>
            <a:r>
              <a:rPr lang="en-GB" sz="2200" dirty="0" smtClean="0"/>
              <a:t> The </a:t>
            </a:r>
            <a:r>
              <a:rPr lang="en-GB" sz="2200" dirty="0"/>
              <a:t>effect on audience</a:t>
            </a:r>
          </a:p>
          <a:p>
            <a:pPr lvl="0">
              <a:buFont typeface="Arial" pitchFamily="34" charset="0"/>
              <a:buChar char="•"/>
            </a:pPr>
            <a:r>
              <a:rPr lang="en-GB" sz="2200" dirty="0" smtClean="0"/>
              <a:t> The </a:t>
            </a:r>
            <a:r>
              <a:rPr lang="en-GB" sz="2200" dirty="0"/>
              <a:t>way it creates tension/drama </a:t>
            </a:r>
          </a:p>
          <a:p>
            <a:pPr lvl="0">
              <a:buFont typeface="Arial" pitchFamily="34" charset="0"/>
              <a:buChar char="•"/>
            </a:pPr>
            <a:r>
              <a:rPr lang="en-GB" sz="2200" dirty="0" smtClean="0"/>
              <a:t> JB </a:t>
            </a:r>
            <a:r>
              <a:rPr lang="en-GB" sz="2200" dirty="0"/>
              <a:t>Priestley’s own views: what was he trying to say?</a:t>
            </a:r>
          </a:p>
          <a:p>
            <a:endParaRPr lang="en-GB" dirty="0"/>
          </a:p>
        </p:txBody>
      </p:sp>
      <p:sp>
        <p:nvSpPr>
          <p:cNvPr id="6" name="TextBox 5"/>
          <p:cNvSpPr txBox="1"/>
          <p:nvPr/>
        </p:nvSpPr>
        <p:spPr>
          <a:xfrm>
            <a:off x="1183212" y="6309320"/>
            <a:ext cx="7416824" cy="369332"/>
          </a:xfrm>
          <a:prstGeom prst="rect">
            <a:avLst/>
          </a:prstGeom>
          <a:noFill/>
        </p:spPr>
        <p:txBody>
          <a:bodyPr wrap="square" rtlCol="0">
            <a:spAutoFit/>
          </a:bodyPr>
          <a:lstStyle/>
          <a:p>
            <a:r>
              <a:rPr lang="en-GB" b="1" dirty="0" smtClean="0"/>
              <a:t>Use the handout on the differences between the generations to help.</a:t>
            </a:r>
            <a:endParaRPr lang="en-GB"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The Inspector’s Methods – a summary</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51520" y="260648"/>
            <a:ext cx="8568952" cy="59708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GB" sz="16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r>
              <a:rPr lang="en-GB" sz="1600" b="1" u="sng" dirty="0" smtClean="0">
                <a:latin typeface="Calibri" pitchFamily="34" charset="0"/>
                <a:ea typeface="Times New Roman" pitchFamily="18" charset="0"/>
                <a:cs typeface="Arial" pitchFamily="34" charset="0"/>
              </a:rPr>
              <a:t>SUMMARY TASK] </a:t>
            </a:r>
            <a:r>
              <a:rPr kumimoji="0" lang="en-GB" sz="16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THE INSPECTOR AS A MORAL FIGURE</a:t>
            </a:r>
          </a:p>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GB" sz="16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The way that the Inspector uses the information he has creates an impression of someone who is both an outsider and an all-knowing creature. This makes him appear mysterious and powerful. Yet Priestley can only use him as a catalyst, as someone who creates the possibility for others to face up to what they have done. </a:t>
            </a:r>
            <a:r>
              <a:rPr kumimoji="0" lang="en-GB" sz="1600" b="1"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They must decide for themselves whether to change or not.</a:t>
            </a:r>
            <a:r>
              <a:rPr kumimoji="0" lang="en-GB" sz="16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He is a character who represents Priestley’s strong moral view. His comments show a compassion which extends to those who recognise the wrong they have done. He does not forgive what they have done, but when they freely admit their faults he allows them to see that they can find forgiveness through future good behaviour. This moral dimension makes him different from an ordinary policeman. He is more concerned with right and wrong than with what is or is not legal. His lack of fear or favour, his determined question and control of events may be what is expected of a policeman, but towards the end of the play it is those same qualities (which Mrs </a:t>
            </a:r>
            <a:r>
              <a:rPr kumimoji="0" lang="en-GB" sz="1600" b="0" i="1"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Birling</a:t>
            </a:r>
            <a:r>
              <a:rPr kumimoji="0" lang="en-GB" sz="16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identifies as ‘rudeness’) which fuel suspicions about him. He is perhaps too abrasive, and he is clearly someone for whom social conventions count for nothing when weighed against the desire for truth and justice.</a:t>
            </a: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914400" algn="l"/>
              </a:tabLst>
            </a:pPr>
            <a:r>
              <a:rPr kumimoji="0" lang="en-GB"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Try to find some places in the play where the Inspector focuses more on what is right than what is legal.</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914400" algn="l"/>
              </a:tabLst>
            </a:pPr>
            <a:r>
              <a:rPr kumimoji="0" lang="en-GB"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What sort of language does he use? When is he harsh or kind to the person he is interviewing? </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914400" algn="l"/>
              </a:tabLst>
            </a:pPr>
            <a:r>
              <a:rPr kumimoji="0" lang="en-GB"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Does he say anything which could be classed as rude?</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914400" algn="l"/>
              </a:tabLst>
            </a:pPr>
            <a:r>
              <a:rPr kumimoji="0" lang="en-GB"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When does he show a disregard for social conventions (consider status/class) or a lack of fear?</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179512" y="332656"/>
            <a:ext cx="8712968" cy="56886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1" i="0" u="sng" strike="noStrike" cap="none" normalizeH="0" baseline="0" dirty="0" smtClean="0">
                <a:ln>
                  <a:noFill/>
                </a:ln>
                <a:solidFill>
                  <a:schemeClr val="tx1"/>
                </a:solidFill>
                <a:effectLst/>
                <a:latin typeface="Calibri" pitchFamily="34" charset="0"/>
                <a:cs typeface="Arial" pitchFamily="34" charset="0"/>
              </a:rPr>
              <a:t>[SUMMARY TASK] THE INSPECTOR’S LANGUAGE</a:t>
            </a:r>
          </a:p>
          <a:p>
            <a:pPr marL="0" marR="0" lvl="0" indent="0" algn="l" defTabSz="914400" rtl="0" eaLnBrk="1" fontAlgn="base" latinLnBrk="0" hangingPunct="1">
              <a:lnSpc>
                <a:spcPct val="100000"/>
              </a:lnSpc>
              <a:spcBef>
                <a:spcPct val="0"/>
              </a:spcBef>
              <a:spcAft>
                <a:spcPts val="1000"/>
              </a:spcAft>
              <a:buClrTx/>
              <a:buSzTx/>
              <a:buFontTx/>
              <a:buNone/>
              <a:tabLst/>
            </a:pPr>
            <a:endParaRPr lang="en-GB" sz="1300" b="1" u="sng" dirty="0">
              <a:latin typeface="Calibri" pitchFamily="34" charset="0"/>
              <a:cs typeface="Arial" pitchFamily="34" charset="0"/>
            </a:endParaRPr>
          </a:p>
          <a:p>
            <a:pPr marL="342900" marR="0" lvl="0" indent="-342900" algn="l" defTabSz="914400" rtl="0" eaLnBrk="1" fontAlgn="base" latinLnBrk="0" hangingPunct="1">
              <a:lnSpc>
                <a:spcPct val="100000"/>
              </a:lnSpc>
              <a:spcBef>
                <a:spcPct val="0"/>
              </a:spcBef>
              <a:spcAft>
                <a:spcPts val="1000"/>
              </a:spcAft>
              <a:buClrTx/>
              <a:buSzTx/>
              <a:buFont typeface="+mj-lt"/>
              <a:buAutoNum type="arabicPeriod"/>
              <a:tabLst/>
            </a:pPr>
            <a:r>
              <a:rPr kumimoji="0" lang="en-GB" b="0" i="0" u="none" strike="noStrike" cap="none" normalizeH="0" baseline="0" dirty="0" smtClean="0">
                <a:ln>
                  <a:noFill/>
                </a:ln>
                <a:solidFill>
                  <a:schemeClr val="tx1"/>
                </a:solidFill>
                <a:effectLst/>
                <a:latin typeface="Calibri" pitchFamily="34" charset="0"/>
                <a:cs typeface="Arial" pitchFamily="34" charset="0"/>
              </a:rPr>
              <a:t>We are told that the Inspector speaks </a:t>
            </a:r>
            <a:r>
              <a:rPr kumimoji="0" lang="en-GB" b="0" i="1" u="none" strike="noStrike" cap="none" normalizeH="0" baseline="0" dirty="0" smtClean="0">
                <a:ln>
                  <a:noFill/>
                </a:ln>
                <a:solidFill>
                  <a:schemeClr val="tx1"/>
                </a:solidFill>
                <a:effectLst/>
                <a:latin typeface="Calibri" pitchFamily="34" charset="0"/>
                <a:cs typeface="Arial" pitchFamily="34" charset="0"/>
              </a:rPr>
              <a:t>‘carefully, weightily’ (Act 1, p.10)</a:t>
            </a:r>
            <a:r>
              <a:rPr kumimoji="0" lang="en-GB" b="0" i="0" u="none" strike="noStrike" cap="none" normalizeH="0" baseline="0" dirty="0" smtClean="0">
                <a:ln>
                  <a:noFill/>
                </a:ln>
                <a:solidFill>
                  <a:schemeClr val="tx1"/>
                </a:solidFill>
                <a:effectLst/>
                <a:latin typeface="Calibri" pitchFamily="34" charset="0"/>
                <a:cs typeface="Arial" pitchFamily="34" charset="0"/>
              </a:rPr>
              <a:t>. Find some examples of the Inspector speaking this way.</a:t>
            </a:r>
          </a:p>
          <a:p>
            <a:pPr marL="342900" marR="0" lvl="0" indent="-342900" algn="l" defTabSz="914400" rtl="0" eaLnBrk="1" fontAlgn="base" latinLnBrk="0" hangingPunct="1">
              <a:lnSpc>
                <a:spcPct val="100000"/>
              </a:lnSpc>
              <a:spcBef>
                <a:spcPct val="0"/>
              </a:spcBef>
              <a:spcAft>
                <a:spcPts val="1000"/>
              </a:spcAft>
              <a:buClrTx/>
              <a:buSzTx/>
              <a:buFont typeface="+mj-lt"/>
              <a:buAutoNum type="arabicPeriod"/>
              <a:tabLst/>
            </a:pPr>
            <a:r>
              <a:rPr kumimoji="0" lang="en-GB" b="0" i="0" u="none" strike="noStrike" cap="none" normalizeH="0" baseline="0" dirty="0" smtClean="0">
                <a:ln>
                  <a:noFill/>
                </a:ln>
                <a:solidFill>
                  <a:schemeClr val="tx1"/>
                </a:solidFill>
                <a:effectLst/>
                <a:latin typeface="Calibri" pitchFamily="34" charset="0"/>
                <a:cs typeface="Arial" pitchFamily="34" charset="0"/>
              </a:rPr>
              <a:t>The Inspector uses a lot of questions and instructions. What effect do you think this has on his position of power/control? Find some examples of the Inspector speaking this way.</a:t>
            </a:r>
          </a:p>
          <a:p>
            <a:pPr marL="342900" marR="0" lvl="0" indent="-342900" algn="l" defTabSz="914400" rtl="0" eaLnBrk="1" fontAlgn="base" latinLnBrk="0" hangingPunct="1">
              <a:lnSpc>
                <a:spcPct val="100000"/>
              </a:lnSpc>
              <a:spcBef>
                <a:spcPct val="0"/>
              </a:spcBef>
              <a:spcAft>
                <a:spcPts val="1000"/>
              </a:spcAft>
              <a:buClrTx/>
              <a:buSzTx/>
              <a:buFont typeface="+mj-lt"/>
              <a:buAutoNum type="arabicPeriod"/>
              <a:tabLst/>
            </a:pPr>
            <a:r>
              <a:rPr kumimoji="0" lang="en-GB" b="0" i="0" u="none" strike="noStrike" cap="none" normalizeH="0" baseline="0" dirty="0" smtClean="0">
                <a:ln>
                  <a:noFill/>
                </a:ln>
                <a:solidFill>
                  <a:schemeClr val="tx1"/>
                </a:solidFill>
                <a:effectLst/>
                <a:latin typeface="Calibri" pitchFamily="34" charset="0"/>
                <a:cs typeface="Arial" pitchFamily="34" charset="0"/>
              </a:rPr>
              <a:t>The Inspector frequently interrupts characters who are not going in the direction he wishes them to go in. How does this help the Inspector stay in control and shape the interviews? Find some examples of the Inspector speaking this way.</a:t>
            </a:r>
          </a:p>
          <a:p>
            <a:pPr marL="342900" marR="0" lvl="0" indent="-342900" algn="l" defTabSz="914400" rtl="0" eaLnBrk="1" fontAlgn="base" latinLnBrk="0" hangingPunct="1">
              <a:lnSpc>
                <a:spcPct val="100000"/>
              </a:lnSpc>
              <a:spcBef>
                <a:spcPct val="0"/>
              </a:spcBef>
              <a:spcAft>
                <a:spcPts val="1000"/>
              </a:spcAft>
              <a:buClrTx/>
              <a:buSzTx/>
              <a:buFont typeface="+mj-lt"/>
              <a:buAutoNum type="arabicPeriod"/>
              <a:tabLst/>
            </a:pPr>
            <a:r>
              <a:rPr kumimoji="0" lang="en-GB" b="0" i="0" u="none" strike="noStrike" cap="none" normalizeH="0" baseline="0" dirty="0" smtClean="0">
                <a:ln>
                  <a:noFill/>
                </a:ln>
                <a:solidFill>
                  <a:schemeClr val="tx1"/>
                </a:solidFill>
                <a:effectLst/>
                <a:latin typeface="Calibri" pitchFamily="34" charset="0"/>
                <a:cs typeface="Arial" pitchFamily="34" charset="0"/>
              </a:rPr>
              <a:t>There are times when the Inspector produces dramatic results by the use of a short and isolated sentence – or even a single word. Find some examples of the Inspector speaking this way.</a:t>
            </a:r>
          </a:p>
          <a:p>
            <a:pPr marL="457200" marR="0" lvl="1" indent="0" algn="l" defTabSz="914400" rtl="0" eaLnBrk="1" fontAlgn="base" latinLnBrk="0" hangingPunct="1">
              <a:lnSpc>
                <a:spcPct val="100000"/>
              </a:lnSpc>
              <a:spcBef>
                <a:spcPct val="0"/>
              </a:spcBef>
              <a:spcAft>
                <a:spcPts val="1000"/>
              </a:spcAft>
              <a:buClrTx/>
              <a:buSzTx/>
              <a:buFontTx/>
              <a:buNone/>
              <a:tabLst/>
            </a:pPr>
            <a:endParaRPr kumimoji="0" lang="en-GB" sz="1300" b="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ctr" defTabSz="914400" rtl="0" eaLnBrk="1" fontAlgn="base" latinLnBrk="0" hangingPunct="1">
              <a:lnSpc>
                <a:spcPct val="100000"/>
              </a:lnSpc>
              <a:spcBef>
                <a:spcPct val="0"/>
              </a:spcBef>
              <a:spcAft>
                <a:spcPts val="1000"/>
              </a:spcAft>
              <a:buClrTx/>
              <a:buSzTx/>
              <a:buFontTx/>
              <a:buNone/>
              <a:tabLst/>
            </a:pPr>
            <a:r>
              <a:rPr kumimoji="0" lang="en-GB" sz="2400" b="1" i="0" u="none" strike="noStrike" cap="none" normalizeH="0" baseline="0" dirty="0" smtClean="0">
                <a:ln>
                  <a:noFill/>
                </a:ln>
                <a:solidFill>
                  <a:schemeClr val="tx1"/>
                </a:solidFill>
                <a:effectLst/>
                <a:latin typeface="Calibri" pitchFamily="34" charset="0"/>
                <a:cs typeface="Arial" pitchFamily="34" charset="0"/>
              </a:rPr>
              <a:t>What is the effect of this way of speaking? How does it help to show the Inspector’s role in the play?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fontScale="90000"/>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The Inspector’s Speech: how does this communicate ideas and attitudes to the audience? </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images.rapgenius.com/8aa10fb90bcb8e81fa5c2f18fb5793cb.1000x625x1.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sp>
        <p:nvSpPr>
          <p:cNvPr id="23553" name="Rectangle 1"/>
          <p:cNvSpPr>
            <a:spLocks noChangeArrowheads="1"/>
          </p:cNvSpPr>
          <p:nvPr/>
        </p:nvSpPr>
        <p:spPr bwMode="auto">
          <a:xfrm>
            <a:off x="251520" y="620688"/>
            <a:ext cx="8712968" cy="3046988"/>
          </a:xfrm>
          <a:prstGeom prst="rect">
            <a:avLst/>
          </a:prstGeom>
          <a:solidFill>
            <a:schemeClr val="bg2">
              <a:lumMod val="90000"/>
              <a:alpha val="72000"/>
            </a:schemeClr>
          </a:solidFill>
          <a:ln w="9525">
            <a:solidFill>
              <a:schemeClr val="accent2">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“But just remember this. One Eva Smith has gone – but there are millions and millions and millions of Eva Smiths and John Smiths still left with us, with their lives, their hopes and fears, their suffering and chance of happiness, all intertwined with our lives, with what we think and say and do. We don’t live alone. We are members of one body. We are all responsible for each other. And I tell you that the time will come when, if men will not learn that lesson, then they will be taught it in fire and blood and anguish. Good night.”</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251520" y="44624"/>
            <a:ext cx="5760640" cy="523220"/>
          </a:xfrm>
          <a:prstGeom prst="rect">
            <a:avLst/>
          </a:prstGeom>
          <a:noFill/>
        </p:spPr>
        <p:txBody>
          <a:bodyPr wrap="square" rtlCol="0">
            <a:spAutoFit/>
          </a:bodyPr>
          <a:lstStyle/>
          <a:p>
            <a:r>
              <a:rPr lang="en-GB" sz="2800" b="1" dirty="0" smtClean="0">
                <a:solidFill>
                  <a:schemeClr val="bg1"/>
                </a:solidFill>
              </a:rPr>
              <a:t>The Inspector’s Speech</a:t>
            </a:r>
            <a:endParaRPr lang="en-GB" sz="2800" b="1" dirty="0">
              <a:solidFill>
                <a:schemeClr val="bg1"/>
              </a:solidFill>
            </a:endParaRPr>
          </a:p>
        </p:txBody>
      </p:sp>
      <p:sp>
        <p:nvSpPr>
          <p:cNvPr id="23554" name="Rectangle 2"/>
          <p:cNvSpPr>
            <a:spLocks noChangeArrowheads="1"/>
          </p:cNvSpPr>
          <p:nvPr/>
        </p:nvSpPr>
        <p:spPr bwMode="auto">
          <a:xfrm>
            <a:off x="1115616" y="3789040"/>
            <a:ext cx="727280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2000" b="1" dirty="0">
                <a:solidFill>
                  <a:schemeClr val="bg1"/>
                </a:solidFill>
                <a:latin typeface="Arial" pitchFamily="34" charset="0"/>
                <a:cs typeface="Arial" pitchFamily="34" charset="0"/>
              </a:rPr>
              <a:t>Try different ways of reading it aloud and annotate the speech to show what you would do to make this last speech powerful and memorable. Think about:</a:t>
            </a:r>
          </a:p>
          <a:p>
            <a:r>
              <a:rPr lang="en-GB" sz="2000" dirty="0">
                <a:solidFill>
                  <a:schemeClr val="bg1"/>
                </a:solidFill>
                <a:latin typeface="Arial" pitchFamily="34" charset="0"/>
                <a:cs typeface="Arial" pitchFamily="34" charset="0"/>
              </a:rPr>
              <a:t>- speed</a:t>
            </a:r>
          </a:p>
          <a:p>
            <a:r>
              <a:rPr lang="en-GB" sz="2000" dirty="0">
                <a:solidFill>
                  <a:schemeClr val="bg1"/>
                </a:solidFill>
                <a:latin typeface="Arial" pitchFamily="34" charset="0"/>
                <a:cs typeface="Arial" pitchFamily="34" charset="0"/>
              </a:rPr>
              <a:t>- volume</a:t>
            </a:r>
          </a:p>
          <a:p>
            <a:r>
              <a:rPr lang="en-GB" sz="2000" dirty="0">
                <a:solidFill>
                  <a:schemeClr val="bg1"/>
                </a:solidFill>
                <a:latin typeface="Arial" pitchFamily="34" charset="0"/>
                <a:cs typeface="Arial" pitchFamily="34" charset="0"/>
              </a:rPr>
              <a:t>- pauses</a:t>
            </a:r>
          </a:p>
          <a:p>
            <a:r>
              <a:rPr lang="en-GB" sz="2000" dirty="0">
                <a:solidFill>
                  <a:schemeClr val="bg1"/>
                </a:solidFill>
                <a:latin typeface="Arial" pitchFamily="34" charset="0"/>
                <a:cs typeface="Arial" pitchFamily="34" charset="0"/>
              </a:rPr>
              <a:t>- tone of voice and where they might change</a:t>
            </a:r>
          </a:p>
          <a:p>
            <a:r>
              <a:rPr lang="en-GB" sz="2000" dirty="0">
                <a:solidFill>
                  <a:schemeClr val="bg1"/>
                </a:solidFill>
                <a:latin typeface="Arial" pitchFamily="34" charset="0"/>
                <a:cs typeface="Arial" pitchFamily="34" charset="0"/>
              </a:rPr>
              <a:t>- gestures, expression, stance, gaze etc</a:t>
            </a:r>
            <a:r>
              <a:rPr lang="en-GB" sz="2000" dirty="0" smtClean="0">
                <a:solidFill>
                  <a:schemeClr val="bg1"/>
                </a:solidFill>
                <a:latin typeface="Arial" pitchFamily="34" charset="0"/>
                <a:cs typeface="Arial" pitchFamily="34" charset="0"/>
              </a:rPr>
              <a:t>.</a:t>
            </a:r>
            <a:endParaRPr kumimoji="0" lang="en-GB"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51520" y="764704"/>
            <a:ext cx="8712968" cy="3046988"/>
          </a:xfrm>
          <a:prstGeom prst="rect">
            <a:avLst/>
          </a:prstGeom>
          <a:noFill/>
          <a:ln w="9525">
            <a:solidFill>
              <a:schemeClr val="accent2">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“But just remember this. One Eva Smith has gone – but there are millions and millions and millions of Eva Smiths and John Smiths still left with us, with their lives, their hopes and fears, their suffering and chance of happiness, all intertwined with our lives, with what we think and say and do. We don’t live alone. We are members of one body. We are all responsible for each other. And I tell you that the time will come when, if men will not learn that lesson, then they will be taught it in fire and blood and anguish. Good night.”</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251520" y="188640"/>
            <a:ext cx="5760640" cy="523220"/>
          </a:xfrm>
          <a:prstGeom prst="rect">
            <a:avLst/>
          </a:prstGeom>
          <a:noFill/>
        </p:spPr>
        <p:txBody>
          <a:bodyPr wrap="square" rtlCol="0">
            <a:spAutoFit/>
          </a:bodyPr>
          <a:lstStyle/>
          <a:p>
            <a:r>
              <a:rPr lang="en-GB" sz="2800" b="1" dirty="0" smtClean="0"/>
              <a:t>The Inspector’s Speech</a:t>
            </a:r>
            <a:endParaRPr lang="en-GB" sz="2800" b="1" dirty="0"/>
          </a:p>
        </p:txBody>
      </p:sp>
      <p:sp>
        <p:nvSpPr>
          <p:cNvPr id="23554" name="Rectangle 2"/>
          <p:cNvSpPr>
            <a:spLocks noChangeArrowheads="1"/>
          </p:cNvSpPr>
          <p:nvPr/>
        </p:nvSpPr>
        <p:spPr bwMode="auto">
          <a:xfrm>
            <a:off x="251520" y="4067202"/>
            <a:ext cx="8712968"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lang="en-GB" sz="2000" dirty="0" smtClean="0">
                <a:latin typeface="Arial" pitchFamily="34" charset="0"/>
                <a:ea typeface="Calibri" pitchFamily="34" charset="0"/>
                <a:cs typeface="Times New Roman" pitchFamily="18" charset="0"/>
              </a:rPr>
              <a:t>How many p</a:t>
            </a:r>
            <a:r>
              <a:rPr kumimoji="0" lang="en-GB" sz="20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ersuasive</a:t>
            </a:r>
            <a:r>
              <a:rPr kumimoji="0" lang="en-GB" sz="2000" i="0" u="none" strike="noStrike" cap="none" normalizeH="0" dirty="0" smtClean="0">
                <a:ln>
                  <a:noFill/>
                </a:ln>
                <a:solidFill>
                  <a:schemeClr val="tx1"/>
                </a:solidFill>
                <a:effectLst/>
                <a:latin typeface="Arial" pitchFamily="34" charset="0"/>
                <a:ea typeface="Calibri" pitchFamily="34" charset="0"/>
                <a:cs typeface="Times New Roman" pitchFamily="18" charset="0"/>
              </a:rPr>
              <a:t> techniques</a:t>
            </a:r>
            <a:r>
              <a:rPr lang="en-GB" sz="2000" dirty="0">
                <a:latin typeface="Arial" pitchFamily="34" charset="0"/>
                <a:ea typeface="Calibri" pitchFamily="34" charset="0"/>
                <a:cs typeface="Times New Roman" pitchFamily="18" charset="0"/>
              </a:rPr>
              <a:t> </a:t>
            </a:r>
            <a:r>
              <a:rPr lang="en-GB" sz="2000" dirty="0" smtClean="0">
                <a:latin typeface="Arial" pitchFamily="34" charset="0"/>
                <a:ea typeface="Calibri" pitchFamily="34" charset="0"/>
                <a:cs typeface="Times New Roman" pitchFamily="18" charset="0"/>
              </a:rPr>
              <a:t>can you find in this speech? </a:t>
            </a:r>
          </a:p>
          <a:p>
            <a:r>
              <a:rPr lang="en-GB" dirty="0"/>
              <a:t>- lists of three		</a:t>
            </a:r>
          </a:p>
          <a:p>
            <a:r>
              <a:rPr lang="en-GB" dirty="0"/>
              <a:t>- use of contrasting pairs (e.g. one small step for man, one giant leap for mankind)</a:t>
            </a:r>
          </a:p>
          <a:p>
            <a:r>
              <a:rPr lang="en-GB" dirty="0"/>
              <a:t>- talking about ‘we’ or ‘us’ (often positively)</a:t>
            </a:r>
          </a:p>
          <a:p>
            <a:r>
              <a:rPr lang="en-GB" dirty="0"/>
              <a:t>- using powerful or memorable words and phrases</a:t>
            </a:r>
          </a:p>
          <a:p>
            <a:r>
              <a:rPr lang="en-GB" dirty="0"/>
              <a:t>- talking about ‘them’ (often negatively)</a:t>
            </a:r>
          </a:p>
          <a:p>
            <a:r>
              <a:rPr lang="en-GB" dirty="0"/>
              <a:t>- the use of ‘I’</a:t>
            </a:r>
          </a:p>
          <a:p>
            <a:r>
              <a:rPr lang="en-GB" dirty="0"/>
              <a:t>- the rhythm of language used (e.g. length of sentences, pauses</a:t>
            </a:r>
            <a:r>
              <a:rPr lang="en-GB" dirty="0" smtClean="0"/>
              <a:t>)</a:t>
            </a:r>
            <a:endParaRPr lang="en-GB" sz="2000" dirty="0">
              <a:latin typeface="Arial"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F:\GCSE\Top Set\IC\inspector_08.jp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sp>
        <p:nvSpPr>
          <p:cNvPr id="3" name="TextBox 2"/>
          <p:cNvSpPr txBox="1"/>
          <p:nvPr/>
        </p:nvSpPr>
        <p:spPr>
          <a:xfrm>
            <a:off x="4716016" y="1052736"/>
            <a:ext cx="4248472" cy="3970318"/>
          </a:xfrm>
          <a:prstGeom prst="rect">
            <a:avLst/>
          </a:prstGeom>
          <a:noFill/>
        </p:spPr>
        <p:txBody>
          <a:bodyPr wrap="square" rtlCol="0">
            <a:spAutoFit/>
          </a:bodyPr>
          <a:lstStyle/>
          <a:p>
            <a:r>
              <a:rPr lang="en-GB" sz="2800" b="1" dirty="0" smtClean="0"/>
              <a:t>What might ‘fire and blood and anguish’ refer to? </a:t>
            </a:r>
          </a:p>
          <a:p>
            <a:endParaRPr lang="en-GB" sz="2800" b="1" dirty="0"/>
          </a:p>
          <a:p>
            <a:r>
              <a:rPr lang="en-GB" sz="2800" b="1" dirty="0" smtClean="0"/>
              <a:t>Why has Priestley included this phrase? </a:t>
            </a:r>
          </a:p>
          <a:p>
            <a:endParaRPr lang="en-GB" sz="2800" b="1" dirty="0"/>
          </a:p>
          <a:p>
            <a:r>
              <a:rPr lang="en-GB" sz="2800" b="1" dirty="0" smtClean="0"/>
              <a:t>What does it suggest about the Inspector’s role in the play? </a:t>
            </a:r>
            <a:endParaRPr lang="en-GB" sz="2800"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5356" t="33200" r="16132" b="6951"/>
          <a:stretch>
            <a:fillRect/>
          </a:stretch>
        </p:blipFill>
        <p:spPr bwMode="auto">
          <a:xfrm>
            <a:off x="683568" y="764704"/>
            <a:ext cx="7704856" cy="3786007"/>
          </a:xfrm>
          <a:prstGeom prst="rect">
            <a:avLst/>
          </a:prstGeom>
          <a:noFill/>
          <a:ln w="9525">
            <a:noFill/>
            <a:miter lim="800000"/>
            <a:headEnd/>
            <a:tailEnd/>
          </a:ln>
        </p:spPr>
      </p:pic>
      <p:sp>
        <p:nvSpPr>
          <p:cNvPr id="3" name="TextBox 2"/>
          <p:cNvSpPr txBox="1"/>
          <p:nvPr/>
        </p:nvSpPr>
        <p:spPr>
          <a:xfrm>
            <a:off x="251520" y="188640"/>
            <a:ext cx="5760640" cy="523220"/>
          </a:xfrm>
          <a:prstGeom prst="rect">
            <a:avLst/>
          </a:prstGeom>
          <a:noFill/>
        </p:spPr>
        <p:txBody>
          <a:bodyPr wrap="square" rtlCol="0">
            <a:spAutoFit/>
          </a:bodyPr>
          <a:lstStyle/>
          <a:p>
            <a:r>
              <a:rPr lang="en-GB" sz="2800" b="1" dirty="0" smtClean="0"/>
              <a:t>Mr </a:t>
            </a:r>
            <a:r>
              <a:rPr lang="en-GB" sz="2800" b="1" dirty="0" err="1" smtClean="0"/>
              <a:t>Birling’s</a:t>
            </a:r>
            <a:r>
              <a:rPr lang="en-GB" sz="2800" b="1" dirty="0" smtClean="0"/>
              <a:t> Speech</a:t>
            </a:r>
            <a:endParaRPr lang="en-GB" sz="2800" b="1" dirty="0"/>
          </a:p>
        </p:txBody>
      </p:sp>
      <p:sp>
        <p:nvSpPr>
          <p:cNvPr id="4" name="Rectangle 2"/>
          <p:cNvSpPr>
            <a:spLocks noChangeArrowheads="1"/>
          </p:cNvSpPr>
          <p:nvPr/>
        </p:nvSpPr>
        <p:spPr bwMode="auto">
          <a:xfrm>
            <a:off x="179512" y="4663008"/>
            <a:ext cx="8856984" cy="1938992"/>
          </a:xfrm>
          <a:prstGeom prst="rect">
            <a:avLst/>
          </a:prstGeom>
          <a:noFill/>
          <a:ln w="9525">
            <a:solidFill>
              <a:schemeClr val="accent2">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GB" sz="20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How does the</a:t>
            </a:r>
            <a:r>
              <a:rPr kumimoji="0" lang="en-GB" sz="2000" i="0" u="none" strike="noStrike" cap="none" normalizeH="0" dirty="0" smtClean="0">
                <a:ln>
                  <a:noFill/>
                </a:ln>
                <a:solidFill>
                  <a:schemeClr val="tx1"/>
                </a:solidFill>
                <a:effectLst/>
                <a:latin typeface="Arial" pitchFamily="34" charset="0"/>
                <a:ea typeface="Calibri" pitchFamily="34" charset="0"/>
                <a:cs typeface="Times New Roman" pitchFamily="18" charset="0"/>
              </a:rPr>
              <a:t> Inspector’s speech</a:t>
            </a:r>
            <a:r>
              <a:rPr kumimoji="0" lang="en-GB" sz="20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compare to Mr </a:t>
            </a:r>
            <a:r>
              <a:rPr kumimoji="0" lang="en-GB" sz="200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Birling’s</a:t>
            </a:r>
            <a:r>
              <a:rPr kumimoji="0" lang="en-GB" sz="20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speech earlier on in the play (the one the Inspector interrupts as he arrives)? </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GB" sz="20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How does the Inspector’s speech create a conflict between Mr </a:t>
            </a:r>
            <a:r>
              <a:rPr kumimoji="0" lang="en-GB" sz="200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Birling’s</a:t>
            </a:r>
            <a:r>
              <a:rPr kumimoji="0" lang="en-GB" sz="20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belief system and that of the Inspector/JB Priestley?</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GB" sz="20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What effect does the conflict between these two belief systems have on the audience? </a:t>
            </a:r>
            <a:endParaRPr kumimoji="0" lang="en-GB" sz="20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56984" cy="446276"/>
          </a:xfrm>
          <a:prstGeom prst="rect">
            <a:avLst/>
          </a:prstGeom>
          <a:solidFill>
            <a:srgbClr val="92D050">
              <a:alpha val="32000"/>
            </a:srgbClr>
          </a:solidFill>
        </p:spPr>
        <p:txBody>
          <a:bodyPr wrap="square" rtlCol="0">
            <a:spAutoFit/>
          </a:bodyPr>
          <a:lstStyle/>
          <a:p>
            <a:pPr algn="ctr"/>
            <a:r>
              <a:rPr lang="en-GB" sz="2300" b="1" dirty="0" smtClean="0"/>
              <a:t>As we read ‘An Inspector Calls’, try to keep these questions in mind...</a:t>
            </a:r>
          </a:p>
        </p:txBody>
      </p:sp>
      <p:sp>
        <p:nvSpPr>
          <p:cNvPr id="4" name="Cloud Callout 3"/>
          <p:cNvSpPr/>
          <p:nvPr/>
        </p:nvSpPr>
        <p:spPr>
          <a:xfrm>
            <a:off x="2483768" y="764704"/>
            <a:ext cx="2664296" cy="2160240"/>
          </a:xfrm>
          <a:prstGeom prst="cloudCallout">
            <a:avLst>
              <a:gd name="adj1" fmla="val 67400"/>
              <a:gd name="adj2" fmla="val 102777"/>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What kind of person is the Inspector?</a:t>
            </a:r>
            <a:endParaRPr lang="en-GB" b="1" dirty="0">
              <a:solidFill>
                <a:schemeClr val="bg1"/>
              </a:solidFill>
            </a:endParaRPr>
          </a:p>
        </p:txBody>
      </p:sp>
      <p:sp>
        <p:nvSpPr>
          <p:cNvPr id="5" name="Cloud Callout 4"/>
          <p:cNvSpPr/>
          <p:nvPr/>
        </p:nvSpPr>
        <p:spPr>
          <a:xfrm>
            <a:off x="5940152" y="1268760"/>
            <a:ext cx="2952328" cy="2232248"/>
          </a:xfrm>
          <a:prstGeom prst="cloudCallout">
            <a:avLst>
              <a:gd name="adj1" fmla="val -43319"/>
              <a:gd name="adj2" fmla="val 73145"/>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Which characters are powerful? Which are weak?  </a:t>
            </a:r>
            <a:endParaRPr lang="en-GB" b="1" dirty="0">
              <a:solidFill>
                <a:schemeClr val="bg1"/>
              </a:solidFill>
            </a:endParaRPr>
          </a:p>
        </p:txBody>
      </p:sp>
      <p:sp>
        <p:nvSpPr>
          <p:cNvPr id="6" name="Cloud Callout 5"/>
          <p:cNvSpPr/>
          <p:nvPr/>
        </p:nvSpPr>
        <p:spPr>
          <a:xfrm>
            <a:off x="179512" y="4293096"/>
            <a:ext cx="3096344" cy="2160240"/>
          </a:xfrm>
          <a:prstGeom prst="cloudCallout">
            <a:avLst>
              <a:gd name="adj1" fmla="val 72383"/>
              <a:gd name="adj2" fmla="val -24841"/>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What is the writer trying to say? </a:t>
            </a:r>
            <a:endParaRPr lang="en-GB" b="1" dirty="0">
              <a:solidFill>
                <a:schemeClr val="bg1"/>
              </a:solidFill>
            </a:endParaRPr>
          </a:p>
        </p:txBody>
      </p:sp>
      <p:pic>
        <p:nvPicPr>
          <p:cNvPr id="2054" name="Picture 6" descr="http://netdna.copyblogger.com/images/critical-thinking.jpg"/>
          <p:cNvPicPr>
            <a:picLocks noChangeAspect="1" noChangeArrowheads="1"/>
          </p:cNvPicPr>
          <p:nvPr/>
        </p:nvPicPr>
        <p:blipFill>
          <a:blip r:embed="rId2" cstate="print"/>
          <a:srcRect/>
          <a:stretch>
            <a:fillRect/>
          </a:stretch>
        </p:blipFill>
        <p:spPr bwMode="auto">
          <a:xfrm>
            <a:off x="4067944" y="4293096"/>
            <a:ext cx="4860540" cy="2160240"/>
          </a:xfrm>
          <a:prstGeom prst="rect">
            <a:avLst/>
          </a:prstGeom>
          <a:noFill/>
        </p:spPr>
      </p:pic>
      <p:sp>
        <p:nvSpPr>
          <p:cNvPr id="10" name="Cloud Callout 9"/>
          <p:cNvSpPr/>
          <p:nvPr/>
        </p:nvSpPr>
        <p:spPr>
          <a:xfrm>
            <a:off x="107504" y="2060848"/>
            <a:ext cx="2376264" cy="1800200"/>
          </a:xfrm>
          <a:prstGeom prst="cloudCallout">
            <a:avLst>
              <a:gd name="adj1" fmla="val 131383"/>
              <a:gd name="adj2" fmla="val 64002"/>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What would this look like on stage?</a:t>
            </a:r>
            <a:endParaRPr lang="en-GB" b="1"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mages.rapgenius.com/8aa10fb90bcb8e81fa5c2f18fb5793cb.1000x625x1.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sp>
        <p:nvSpPr>
          <p:cNvPr id="2" name="Rectangle 1"/>
          <p:cNvSpPr/>
          <p:nvPr/>
        </p:nvSpPr>
        <p:spPr>
          <a:xfrm>
            <a:off x="1187624" y="1844824"/>
            <a:ext cx="6768752" cy="2123658"/>
          </a:xfrm>
          <a:prstGeom prst="rect">
            <a:avLst/>
          </a:prstGeom>
        </p:spPr>
        <p:txBody>
          <a:bodyPr wrap="square">
            <a:spAutoFit/>
          </a:bodyPr>
          <a:lstStyle/>
          <a:p>
            <a:pPr algn="ctr"/>
            <a:r>
              <a:rPr lang="en-GB" sz="4400" b="1" dirty="0" smtClean="0">
                <a:solidFill>
                  <a:schemeClr val="bg1"/>
                </a:solidFill>
              </a:rPr>
              <a:t>What does Priestley want the audience to leave the theatre thinking/feeling? </a:t>
            </a:r>
            <a:endParaRPr lang="en-GB" sz="4400" b="1" dirty="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78578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Q</a:t>
            </a:r>
            <a:endParaRPr lang="en-US" sz="4800" dirty="0">
              <a:solidFill>
                <a:schemeClr val="bg1"/>
              </a:solidFill>
            </a:endParaRPr>
          </a:p>
        </p:txBody>
      </p:sp>
      <p:sp>
        <p:nvSpPr>
          <p:cNvPr id="3" name="Bevel 2"/>
          <p:cNvSpPr/>
          <p:nvPr/>
        </p:nvSpPr>
        <p:spPr>
          <a:xfrm>
            <a:off x="2071670"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W</a:t>
            </a:r>
            <a:endParaRPr lang="en-US" sz="4800" dirty="0">
              <a:solidFill>
                <a:schemeClr val="bg1"/>
              </a:solidFill>
            </a:endParaRPr>
          </a:p>
        </p:txBody>
      </p:sp>
      <p:sp>
        <p:nvSpPr>
          <p:cNvPr id="4" name="Bevel 3"/>
          <p:cNvSpPr/>
          <p:nvPr/>
        </p:nvSpPr>
        <p:spPr>
          <a:xfrm>
            <a:off x="3357554"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E</a:t>
            </a:r>
            <a:endParaRPr lang="en-US" sz="4800" dirty="0">
              <a:solidFill>
                <a:schemeClr val="bg1"/>
              </a:solidFill>
            </a:endParaRPr>
          </a:p>
        </p:txBody>
      </p:sp>
      <p:sp>
        <p:nvSpPr>
          <p:cNvPr id="5" name="Bevel 4"/>
          <p:cNvSpPr/>
          <p:nvPr/>
        </p:nvSpPr>
        <p:spPr>
          <a:xfrm>
            <a:off x="4643438"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R</a:t>
            </a:r>
            <a:endParaRPr lang="en-US" sz="4800" dirty="0">
              <a:solidFill>
                <a:schemeClr val="bg1"/>
              </a:solidFill>
            </a:endParaRPr>
          </a:p>
        </p:txBody>
      </p:sp>
      <p:sp>
        <p:nvSpPr>
          <p:cNvPr id="6" name="Bevel 5"/>
          <p:cNvSpPr/>
          <p:nvPr/>
        </p:nvSpPr>
        <p:spPr>
          <a:xfrm>
            <a:off x="5929322"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T</a:t>
            </a:r>
            <a:endParaRPr lang="en-US" sz="4800" dirty="0">
              <a:solidFill>
                <a:schemeClr val="bg1"/>
              </a:solidFill>
            </a:endParaRPr>
          </a:p>
        </p:txBody>
      </p:sp>
      <p:sp>
        <p:nvSpPr>
          <p:cNvPr id="7" name="Bevel 6"/>
          <p:cNvSpPr/>
          <p:nvPr/>
        </p:nvSpPr>
        <p:spPr>
          <a:xfrm>
            <a:off x="721520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Y</a:t>
            </a:r>
            <a:endParaRPr lang="en-US" sz="4800" dirty="0">
              <a:solidFill>
                <a:schemeClr val="bg1"/>
              </a:solidFill>
            </a:endParaRPr>
          </a:p>
        </p:txBody>
      </p:sp>
      <p:sp>
        <p:nvSpPr>
          <p:cNvPr id="8" name="TextBox 7"/>
          <p:cNvSpPr txBox="1"/>
          <p:nvPr/>
        </p:nvSpPr>
        <p:spPr>
          <a:xfrm>
            <a:off x="1285852" y="1240681"/>
            <a:ext cx="6715172" cy="1200329"/>
          </a:xfrm>
          <a:prstGeom prst="rect">
            <a:avLst/>
          </a:prstGeom>
          <a:noFill/>
        </p:spPr>
        <p:txBody>
          <a:bodyPr wrap="square" rtlCol="0">
            <a:spAutoFit/>
          </a:bodyPr>
          <a:lstStyle/>
          <a:p>
            <a:pPr algn="ctr"/>
            <a:r>
              <a:rPr lang="en-GB" sz="2400" b="1" dirty="0" smtClean="0">
                <a:solidFill>
                  <a:srgbClr val="00B0F0"/>
                </a:solidFill>
                <a:effectLst>
                  <a:outerShdw blurRad="38100" dist="38100" dir="2700000" algn="tl">
                    <a:srgbClr val="000000">
                      <a:alpha val="43137"/>
                    </a:srgbClr>
                  </a:outerShdw>
                </a:effectLst>
              </a:rPr>
              <a:t>Have a go at writing a QWERTY paragraph, using your notes so far.</a:t>
            </a:r>
          </a:p>
          <a:p>
            <a:pPr algn="ctr"/>
            <a:endParaRPr lang="en-GB" sz="2400" b="1" dirty="0" smtClean="0">
              <a:solidFill>
                <a:srgbClr val="00B0F0"/>
              </a:solidFill>
            </a:endParaRPr>
          </a:p>
        </p:txBody>
      </p:sp>
      <p:sp>
        <p:nvSpPr>
          <p:cNvPr id="10" name="Rectangle 9"/>
          <p:cNvSpPr/>
          <p:nvPr/>
        </p:nvSpPr>
        <p:spPr>
          <a:xfrm>
            <a:off x="323528" y="2276872"/>
            <a:ext cx="8352928" cy="2308324"/>
          </a:xfrm>
          <a:prstGeom prst="rect">
            <a:avLst/>
          </a:prstGeom>
        </p:spPr>
        <p:txBody>
          <a:bodyPr wrap="square">
            <a:spAutoFit/>
          </a:bodyPr>
          <a:lstStyle/>
          <a:p>
            <a:pPr algn="ctr"/>
            <a:r>
              <a:rPr lang="en-GB" sz="4800" b="1" dirty="0" smtClean="0"/>
              <a:t>How does Priestley use the Inspector’s final speech to present his ideas about society?</a:t>
            </a:r>
          </a:p>
        </p:txBody>
      </p:sp>
      <p:sp>
        <p:nvSpPr>
          <p:cNvPr id="11" name="TextBox 10"/>
          <p:cNvSpPr txBox="1"/>
          <p:nvPr/>
        </p:nvSpPr>
        <p:spPr>
          <a:xfrm>
            <a:off x="899592" y="4869160"/>
            <a:ext cx="7128792" cy="1754326"/>
          </a:xfrm>
          <a:prstGeom prst="rect">
            <a:avLst/>
          </a:prstGeom>
          <a:noFill/>
        </p:spPr>
        <p:txBody>
          <a:bodyPr wrap="square" rtlCol="0">
            <a:spAutoFit/>
          </a:bodyPr>
          <a:lstStyle/>
          <a:p>
            <a:r>
              <a:rPr lang="en-GB" dirty="0" smtClean="0"/>
              <a:t>Answer using some key quotes from the Inspector’s speech. You could include: </a:t>
            </a:r>
          </a:p>
          <a:p>
            <a:r>
              <a:rPr lang="en-GB" dirty="0" smtClean="0"/>
              <a:t> </a:t>
            </a:r>
          </a:p>
          <a:p>
            <a:pPr>
              <a:buFont typeface="Arial" pitchFamily="34" charset="0"/>
              <a:buChar char="•"/>
            </a:pPr>
            <a:r>
              <a:rPr lang="en-GB" dirty="0" smtClean="0"/>
              <a:t> His use of persuasive language</a:t>
            </a:r>
          </a:p>
          <a:p>
            <a:pPr>
              <a:buFont typeface="Arial" pitchFamily="34" charset="0"/>
              <a:buChar char="•"/>
            </a:pPr>
            <a:r>
              <a:rPr lang="en-GB" dirty="0"/>
              <a:t> </a:t>
            </a:r>
            <a:r>
              <a:rPr lang="en-GB" dirty="0" smtClean="0"/>
              <a:t>His shocking imagery</a:t>
            </a:r>
          </a:p>
          <a:p>
            <a:pPr>
              <a:buFont typeface="Arial" pitchFamily="34" charset="0"/>
              <a:buChar char="•"/>
            </a:pPr>
            <a:r>
              <a:rPr lang="en-GB" dirty="0"/>
              <a:t> </a:t>
            </a:r>
            <a:r>
              <a:rPr lang="en-GB" dirty="0" smtClean="0"/>
              <a:t>The intended response of the audience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57356" y="142852"/>
            <a:ext cx="7107132" cy="2000264"/>
          </a:xfrm>
          <a:solidFill>
            <a:srgbClr val="92D050">
              <a:alpha val="50000"/>
            </a:srgbClr>
          </a:solidFill>
        </p:spPr>
        <p:txBody>
          <a:bodyPr/>
          <a:lstStyle/>
          <a:p>
            <a:pPr algn="l"/>
            <a:r>
              <a:rPr lang="en-GB" sz="2400" dirty="0" smtClean="0">
                <a:effectLst>
                  <a:outerShdw blurRad="38100" dist="38100" dir="2700000" algn="tl">
                    <a:srgbClr val="000000">
                      <a:alpha val="43137"/>
                    </a:srgbClr>
                  </a:outerShdw>
                </a:effectLst>
                <a:latin typeface="Calibri" pitchFamily="34" charset="0"/>
              </a:rPr>
              <a:t>One of the ways Priestley... Another way... Sheila is also shown to be... The writer suggests... When the Inspector is first described...</a:t>
            </a:r>
            <a:endParaRPr lang="en-US" sz="2400" dirty="0">
              <a:effectLst>
                <a:outerShdw blurRad="38100" dist="38100" dir="2700000" algn="tl">
                  <a:srgbClr val="000000">
                    <a:alpha val="43137"/>
                  </a:srgbClr>
                </a:outerShdw>
              </a:effectLst>
              <a:latin typeface="Calibri" pitchFamily="34" charset="0"/>
            </a:endParaRPr>
          </a:p>
        </p:txBody>
      </p:sp>
      <p:sp>
        <p:nvSpPr>
          <p:cNvPr id="4" name="Bevel 3"/>
          <p:cNvSpPr/>
          <p:nvPr/>
        </p:nvSpPr>
        <p:spPr bwMode="auto">
          <a:xfrm>
            <a:off x="142844" y="-2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charset="0"/>
              </a:rPr>
              <a:t>Q</a:t>
            </a:r>
            <a:endParaRPr kumimoji="0" lang="en-US" sz="1800" b="0" i="0" u="none" strike="noStrike" cap="none" normalizeH="0" baseline="0" dirty="0" smtClean="0">
              <a:ln>
                <a:noFill/>
              </a:ln>
              <a:solidFill>
                <a:schemeClr val="tx1"/>
              </a:solidFill>
              <a:effectLst/>
              <a:latin typeface="Arial" charset="0"/>
            </a:endParaRPr>
          </a:p>
        </p:txBody>
      </p:sp>
      <p:sp>
        <p:nvSpPr>
          <p:cNvPr id="5" name="Bevel 4"/>
          <p:cNvSpPr/>
          <p:nvPr/>
        </p:nvSpPr>
        <p:spPr bwMode="auto">
          <a:xfrm>
            <a:off x="142844" y="114298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solidFill>
                <a:schemeClr val="tx1"/>
              </a:solidFill>
              <a:effectLst/>
              <a:latin typeface="Arial" charset="0"/>
            </a:endParaRPr>
          </a:p>
        </p:txBody>
      </p:sp>
      <p:sp>
        <p:nvSpPr>
          <p:cNvPr id="6" name="Bevel 5"/>
          <p:cNvSpPr/>
          <p:nvPr/>
        </p:nvSpPr>
        <p:spPr bwMode="auto">
          <a:xfrm>
            <a:off x="142844" y="2285992"/>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solidFill>
                <a:schemeClr val="tx1"/>
              </a:solidFill>
              <a:effectLst/>
              <a:latin typeface="Arial" charset="0"/>
            </a:endParaRPr>
          </a:p>
        </p:txBody>
      </p:sp>
      <p:sp>
        <p:nvSpPr>
          <p:cNvPr id="7" name="Bevel 6"/>
          <p:cNvSpPr/>
          <p:nvPr/>
        </p:nvSpPr>
        <p:spPr bwMode="auto">
          <a:xfrm>
            <a:off x="142844" y="342900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solidFill>
                <a:schemeClr val="tx1"/>
              </a:solidFill>
              <a:effectLst/>
              <a:latin typeface="Arial" charset="0"/>
            </a:endParaRPr>
          </a:p>
        </p:txBody>
      </p:sp>
      <p:sp>
        <p:nvSpPr>
          <p:cNvPr id="8" name="Bevel 7"/>
          <p:cNvSpPr/>
          <p:nvPr/>
        </p:nvSpPr>
        <p:spPr bwMode="auto">
          <a:xfrm>
            <a:off x="142844" y="4572008"/>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solidFill>
                <a:schemeClr val="tx1"/>
              </a:solidFill>
              <a:effectLst/>
              <a:latin typeface="Arial" charset="0"/>
            </a:endParaRPr>
          </a:p>
        </p:txBody>
      </p:sp>
      <p:sp>
        <p:nvSpPr>
          <p:cNvPr id="9" name="Bevel 8"/>
          <p:cNvSpPr/>
          <p:nvPr/>
        </p:nvSpPr>
        <p:spPr bwMode="auto">
          <a:xfrm>
            <a:off x="142844" y="5715016"/>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1285852" y="391049"/>
            <a:ext cx="500066" cy="1323439"/>
          </a:xfrm>
          <a:prstGeom prst="rect">
            <a:avLst/>
          </a:prstGeom>
          <a:noFill/>
        </p:spPr>
        <p:txBody>
          <a:bodyPr wrap="square" rtlCol="0">
            <a:spAutoFit/>
          </a:bodyPr>
          <a:lstStyle/>
          <a:p>
            <a:r>
              <a:rPr lang="en-GB" sz="8000" dirty="0" smtClean="0"/>
              <a:t>}</a:t>
            </a:r>
            <a:endParaRPr lang="en-US" dirty="0"/>
          </a:p>
        </p:txBody>
      </p:sp>
      <p:sp>
        <p:nvSpPr>
          <p:cNvPr id="11" name="Title 1"/>
          <p:cNvSpPr txBox="1">
            <a:spLocks/>
          </p:cNvSpPr>
          <p:nvPr/>
        </p:nvSpPr>
        <p:spPr bwMode="auto">
          <a:xfrm>
            <a:off x="1857356" y="2214554"/>
            <a:ext cx="7107132" cy="1143008"/>
          </a:xfrm>
          <a:prstGeom prst="rect">
            <a:avLst/>
          </a:prstGeom>
          <a:solidFill>
            <a:srgbClr val="92D050">
              <a:alpha val="51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This is shown when it says, “___”... An example of this is when </a:t>
            </a:r>
            <a:r>
              <a:rPr lang="en-GB" sz="2400" dirty="0" smtClean="0">
                <a:effectLst>
                  <a:outerShdw blurRad="38100" dist="38100" dir="2700000" algn="tl">
                    <a:srgbClr val="000000">
                      <a:alpha val="43137"/>
                    </a:srgbClr>
                  </a:outerShdw>
                </a:effectLst>
                <a:latin typeface="Calibri" pitchFamily="34" charset="0"/>
                <a:ea typeface="+mj-ea"/>
                <a:cs typeface="+mj-cs"/>
              </a:rPr>
              <a:t>Priestley </a:t>
            </a:r>
            <a:r>
              <a:rPr lang="en-GB" sz="2400" dirty="0">
                <a:effectLst>
                  <a:outerShdw blurRad="38100" dist="38100" dir="2700000" algn="tl">
                    <a:srgbClr val="000000">
                      <a:alpha val="43137"/>
                    </a:srgbClr>
                  </a:outerShdw>
                </a:effectLst>
                <a:latin typeface="Calibri" pitchFamily="34" charset="0"/>
                <a:ea typeface="+mj-ea"/>
                <a:cs typeface="+mj-cs"/>
              </a:rPr>
              <a:t>writes, “___”... For example, “___”</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2" name="Title 1"/>
          <p:cNvSpPr txBox="1">
            <a:spLocks/>
          </p:cNvSpPr>
          <p:nvPr/>
        </p:nvSpPr>
        <p:spPr bwMode="auto">
          <a:xfrm>
            <a:off x="1857356" y="3500438"/>
            <a:ext cx="7107132"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buFontTx/>
              <a:buNone/>
              <a:defRPr/>
            </a:pPr>
            <a:r>
              <a:rPr lang="en-GB" sz="2400" dirty="0">
                <a:effectLst>
                  <a:outerShdw blurRad="38100" dist="38100" dir="2700000" algn="tl">
                    <a:srgbClr val="000000">
                      <a:alpha val="43137"/>
                    </a:srgbClr>
                  </a:outerShdw>
                </a:effectLst>
                <a:latin typeface="Calibri" pitchFamily="34" charset="0"/>
                <a:ea typeface="+mj-ea"/>
                <a:cs typeface="+mj-cs"/>
              </a:rPr>
              <a:t>This makes the reader think... This suggests to the reader... The reader will think... This implies... This suggests... </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3" name="Title 1"/>
          <p:cNvSpPr txBox="1">
            <a:spLocks/>
          </p:cNvSpPr>
          <p:nvPr/>
        </p:nvSpPr>
        <p:spPr bwMode="auto">
          <a:xfrm>
            <a:off x="1857388" y="4714884"/>
            <a:ext cx="7107100"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The use of the </a:t>
            </a:r>
            <a:r>
              <a:rPr lang="en-GB" sz="2400" dirty="0" smtClean="0">
                <a:effectLst>
                  <a:outerShdw blurRad="38100" dist="38100" dir="2700000" algn="tl">
                    <a:srgbClr val="000000">
                      <a:alpha val="43137"/>
                    </a:srgbClr>
                  </a:outerShdw>
                </a:effectLst>
                <a:latin typeface="Calibri" pitchFamily="34" charset="0"/>
                <a:ea typeface="+mj-ea"/>
                <a:cs typeface="+mj-cs"/>
              </a:rPr>
              <a:t>closed question... </a:t>
            </a:r>
            <a:r>
              <a:rPr lang="en-GB" sz="2400" dirty="0">
                <a:effectLst>
                  <a:outerShdw blurRad="38100" dist="38100" dir="2700000" algn="tl">
                    <a:srgbClr val="000000">
                      <a:alpha val="43137"/>
                    </a:srgbClr>
                  </a:outerShdw>
                </a:effectLst>
                <a:latin typeface="Calibri" pitchFamily="34" charset="0"/>
                <a:ea typeface="+mj-ea"/>
                <a:cs typeface="+mj-cs"/>
              </a:rPr>
              <a:t>The writer’s word choice... The </a:t>
            </a:r>
            <a:r>
              <a:rPr lang="en-GB" sz="2400" dirty="0" smtClean="0">
                <a:effectLst>
                  <a:outerShdw blurRad="38100" dist="38100" dir="2700000" algn="tl">
                    <a:srgbClr val="000000">
                      <a:alpha val="43137"/>
                    </a:srgbClr>
                  </a:outerShdw>
                </a:effectLst>
                <a:latin typeface="Calibri" pitchFamily="34" charset="0"/>
                <a:ea typeface="+mj-ea"/>
                <a:cs typeface="+mj-cs"/>
              </a:rPr>
              <a:t>stage direction “___”... </a:t>
            </a:r>
            <a:r>
              <a:rPr lang="en-GB" sz="2400" dirty="0">
                <a:effectLst>
                  <a:outerShdw blurRad="38100" dist="38100" dir="2700000" algn="tl">
                    <a:srgbClr val="000000">
                      <a:alpha val="43137"/>
                    </a:srgbClr>
                  </a:outerShdw>
                </a:effectLst>
                <a:latin typeface="Calibri" pitchFamily="34" charset="0"/>
                <a:ea typeface="+mj-ea"/>
                <a:cs typeface="+mj-cs"/>
              </a:rPr>
              <a:t>The </a:t>
            </a:r>
            <a:r>
              <a:rPr lang="en-GB" sz="2400" dirty="0" smtClean="0">
                <a:effectLst>
                  <a:outerShdw blurRad="38100" dist="38100" dir="2700000" algn="tl">
                    <a:srgbClr val="000000">
                      <a:alpha val="43137"/>
                    </a:srgbClr>
                  </a:outerShdw>
                </a:effectLst>
                <a:latin typeface="Calibri" pitchFamily="34" charset="0"/>
                <a:ea typeface="+mj-ea"/>
                <a:cs typeface="+mj-cs"/>
              </a:rPr>
              <a:t>repetition </a:t>
            </a:r>
            <a:r>
              <a:rPr lang="en-GB" sz="2400" dirty="0">
                <a:effectLst>
                  <a:outerShdw blurRad="38100" dist="38100" dir="2700000" algn="tl">
                    <a:srgbClr val="000000">
                      <a:alpha val="43137"/>
                    </a:srgbClr>
                  </a:outerShdw>
                </a:effectLst>
                <a:latin typeface="Calibri" pitchFamily="34" charset="0"/>
                <a:ea typeface="+mj-ea"/>
                <a:cs typeface="+mj-cs"/>
              </a:rPr>
              <a:t>of... This word has strong connotations of...</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5" name="Title 1"/>
          <p:cNvSpPr txBox="1">
            <a:spLocks/>
          </p:cNvSpPr>
          <p:nvPr/>
        </p:nvSpPr>
        <p:spPr bwMode="auto">
          <a:xfrm>
            <a:off x="1857356" y="5949280"/>
            <a:ext cx="7107132" cy="79208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GB" sz="2400" dirty="0">
                <a:effectLst>
                  <a:outerShdw blurRad="38100" dist="38100" dir="2700000" algn="tl">
                    <a:srgbClr val="000000">
                      <a:alpha val="43137"/>
                    </a:srgbClr>
                  </a:outerShdw>
                </a:effectLst>
                <a:latin typeface="Calibri" pitchFamily="34" charset="0"/>
                <a:ea typeface="+mj-ea"/>
                <a:cs typeface="+mj-cs"/>
              </a:rPr>
              <a:t>This</a:t>
            </a:r>
            <a:r>
              <a:rPr kumimoji="0" lang="en-GB"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mj-ea"/>
                <a:cs typeface="+mj-cs"/>
              </a:rPr>
              <a:t> </a:t>
            </a:r>
            <a:r>
              <a:rPr lang="en-GB" sz="2400" dirty="0">
                <a:effectLst>
                  <a:outerShdw blurRad="38100" dist="38100" dir="2700000" algn="tl">
                    <a:srgbClr val="000000">
                      <a:alpha val="43137"/>
                    </a:srgbClr>
                  </a:outerShdw>
                </a:effectLst>
                <a:latin typeface="Calibri" pitchFamily="34" charset="0"/>
                <a:ea typeface="+mj-ea"/>
                <a:cs typeface="+mj-cs"/>
              </a:rPr>
              <a:t>suggests... This implies... This links to</a:t>
            </a:r>
            <a:r>
              <a:rPr lang="en-GB" sz="2400" dirty="0" smtClean="0">
                <a:effectLst>
                  <a:outerShdw blurRad="38100" dist="38100" dir="2700000" algn="tl">
                    <a:srgbClr val="000000">
                      <a:alpha val="43137"/>
                    </a:srgbClr>
                  </a:outerShdw>
                </a:effectLst>
                <a:latin typeface="Calibri" pitchFamily="34" charset="0"/>
                <a:ea typeface="+mj-ea"/>
                <a:cs typeface="+mj-cs"/>
              </a:rPr>
              <a:t>...</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The Inspector – who is he? </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92696"/>
            <a:ext cx="8496944" cy="4154984"/>
          </a:xfrm>
          <a:prstGeom prst="rect">
            <a:avLst/>
          </a:prstGeom>
          <a:noFill/>
        </p:spPr>
        <p:txBody>
          <a:bodyPr wrap="square" rtlCol="0">
            <a:spAutoFit/>
          </a:bodyPr>
          <a:lstStyle/>
          <a:p>
            <a:pPr algn="ctr"/>
            <a:r>
              <a:rPr lang="en-GB" sz="8800" dirty="0" smtClean="0"/>
              <a:t>So...</a:t>
            </a:r>
          </a:p>
          <a:p>
            <a:pPr algn="ctr"/>
            <a:r>
              <a:rPr lang="en-GB" sz="8800" dirty="0" smtClean="0"/>
              <a:t>who is the Inspector?</a:t>
            </a:r>
            <a:endParaRPr lang="en-GB" sz="8800" dirty="0"/>
          </a:p>
        </p:txBody>
      </p:sp>
      <p:sp>
        <p:nvSpPr>
          <p:cNvPr id="4" name="Action Button: Movie 3">
            <a:hlinkClick r:id="rId2" highlightClick="1"/>
          </p:cNvPr>
          <p:cNvSpPr/>
          <p:nvPr/>
        </p:nvSpPr>
        <p:spPr>
          <a:xfrm>
            <a:off x="6876256" y="5301208"/>
            <a:ext cx="1872208" cy="1368152"/>
          </a:xfrm>
          <a:prstGeom prst="actionButtonMovie">
            <a:avLst/>
          </a:prstGeom>
          <a:solidFill>
            <a:schemeClr val="accent1">
              <a:alpha val="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Who is the Inspector? </a:t>
            </a:r>
            <a:endParaRPr lang="en-GB" dirty="0"/>
          </a:p>
        </p:txBody>
      </p:sp>
      <p:sp>
        <p:nvSpPr>
          <p:cNvPr id="4" name="TextBox 3"/>
          <p:cNvSpPr txBox="1"/>
          <p:nvPr/>
        </p:nvSpPr>
        <p:spPr>
          <a:xfrm>
            <a:off x="251520" y="404664"/>
            <a:ext cx="8712968" cy="523220"/>
          </a:xfrm>
          <a:prstGeom prst="rect">
            <a:avLst/>
          </a:prstGeom>
          <a:noFill/>
        </p:spPr>
        <p:txBody>
          <a:bodyPr wrap="square" rtlCol="0">
            <a:spAutoFit/>
          </a:bodyPr>
          <a:lstStyle/>
          <a:p>
            <a:pPr algn="ctr"/>
            <a:r>
              <a:rPr lang="en-GB" sz="2800" b="1" dirty="0" smtClean="0"/>
              <a:t>“...he’s giving us the rope – so that we’ll hang ourselves.”</a:t>
            </a:r>
            <a:endParaRPr lang="en-GB" sz="2800" b="1" dirty="0"/>
          </a:p>
        </p:txBody>
      </p:sp>
      <p:pic>
        <p:nvPicPr>
          <p:cNvPr id="72705" name="Picture 1" descr="F:\GCSE\Top Set\IC\inspector_16.jpg"/>
          <p:cNvPicPr>
            <a:picLocks noChangeAspect="1" noChangeArrowheads="1"/>
          </p:cNvPicPr>
          <p:nvPr/>
        </p:nvPicPr>
        <p:blipFill>
          <a:blip r:embed="rId2" cstate="print"/>
          <a:srcRect/>
          <a:stretch>
            <a:fillRect/>
          </a:stretch>
        </p:blipFill>
        <p:spPr bwMode="auto">
          <a:xfrm>
            <a:off x="77755" y="1124744"/>
            <a:ext cx="3774165" cy="5661248"/>
          </a:xfrm>
          <a:prstGeom prst="rect">
            <a:avLst/>
          </a:prstGeom>
          <a:noFill/>
        </p:spPr>
      </p:pic>
      <p:sp>
        <p:nvSpPr>
          <p:cNvPr id="6" name="TextBox 5"/>
          <p:cNvSpPr txBox="1"/>
          <p:nvPr/>
        </p:nvSpPr>
        <p:spPr>
          <a:xfrm>
            <a:off x="3995936" y="1124744"/>
            <a:ext cx="5040560" cy="5632311"/>
          </a:xfrm>
          <a:prstGeom prst="rect">
            <a:avLst/>
          </a:prstGeom>
          <a:noFill/>
        </p:spPr>
        <p:txBody>
          <a:bodyPr wrap="square" rtlCol="0">
            <a:spAutoFit/>
          </a:bodyPr>
          <a:lstStyle/>
          <a:p>
            <a:r>
              <a:rPr lang="en-GB" dirty="0" smtClean="0"/>
              <a:t>We don’t know where the Inspector came from, and by the end of the play we’re not even sure if he’s real. We are told that  he </a:t>
            </a:r>
            <a:r>
              <a:rPr lang="en-GB" sz="2000" b="1" i="1" dirty="0" smtClean="0">
                <a:solidFill>
                  <a:srgbClr val="FF0000"/>
                </a:solidFill>
              </a:rPr>
              <a:t>“need not be a big man but he creates at once an </a:t>
            </a:r>
            <a:r>
              <a:rPr lang="en-GB" sz="2000" b="1" i="1" dirty="0">
                <a:solidFill>
                  <a:srgbClr val="FF0000"/>
                </a:solidFill>
              </a:rPr>
              <a:t>impression of massiveness, solidity and </a:t>
            </a:r>
            <a:r>
              <a:rPr lang="en-GB" sz="2000" b="1" i="1" dirty="0" smtClean="0">
                <a:solidFill>
                  <a:srgbClr val="FF0000"/>
                </a:solidFill>
              </a:rPr>
              <a:t>purposefulness”</a:t>
            </a:r>
            <a:r>
              <a:rPr lang="en-GB" i="1" dirty="0" smtClean="0"/>
              <a:t>. </a:t>
            </a:r>
            <a:r>
              <a:rPr lang="en-GB" dirty="0" smtClean="0"/>
              <a:t>The stage directions tell us he speaks </a:t>
            </a:r>
            <a:r>
              <a:rPr lang="en-GB" sz="2000" b="1" i="1" dirty="0" smtClean="0">
                <a:solidFill>
                  <a:srgbClr val="FF0000"/>
                </a:solidFill>
              </a:rPr>
              <a:t>“carefully, weightily, and has a disconcerting habit of looking hard at the person he addresses before actually speaking.”</a:t>
            </a:r>
          </a:p>
          <a:p>
            <a:endParaRPr lang="en-GB" i="1" dirty="0"/>
          </a:p>
          <a:p>
            <a:r>
              <a:rPr lang="en-GB" dirty="0" smtClean="0"/>
              <a:t>Based on his questioning techniques and his treatment of the family, Sheila is the first to realise that there is more to the Inspector than meets the eye. At the beginning of Act 2 she says, </a:t>
            </a:r>
            <a:r>
              <a:rPr lang="en-GB" sz="2000" b="1" i="1" dirty="0" smtClean="0">
                <a:solidFill>
                  <a:srgbClr val="FF0000"/>
                </a:solidFill>
              </a:rPr>
              <a:t>“I don’t understand about you”</a:t>
            </a:r>
            <a:r>
              <a:rPr lang="en-GB" dirty="0" smtClean="0"/>
              <a:t>. Who is he?</a:t>
            </a:r>
          </a:p>
          <a:p>
            <a:endParaRPr lang="en-GB" dirty="0"/>
          </a:p>
          <a:p>
            <a:r>
              <a:rPr lang="en-GB" dirty="0" smtClean="0"/>
              <a:t>More importantly than who he is, or whether or not he’s a real inspector, what is his purpose in the play?</a:t>
            </a:r>
            <a:endParaRPr lang="en-GB" i="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files.list.co.uk/images/2009/02/19/an-inspector-calls.jpg"/>
          <p:cNvPicPr/>
          <p:nvPr/>
        </p:nvPicPr>
        <p:blipFill>
          <a:blip r:embed="rId2" cstate="print"/>
          <a:srcRect l="3067" r="47863" b="-196"/>
          <a:stretch>
            <a:fillRect/>
          </a:stretch>
        </p:blipFill>
        <p:spPr bwMode="auto">
          <a:xfrm>
            <a:off x="323528" y="260648"/>
            <a:ext cx="2304256" cy="3672408"/>
          </a:xfrm>
          <a:prstGeom prst="rect">
            <a:avLst/>
          </a:prstGeom>
          <a:noFill/>
          <a:ln w="9525">
            <a:noFill/>
            <a:miter lim="800000"/>
            <a:headEnd/>
            <a:tailEnd/>
          </a:ln>
        </p:spPr>
      </p:pic>
      <p:sp>
        <p:nvSpPr>
          <p:cNvPr id="3" name="TextBox 2"/>
          <p:cNvSpPr txBox="1"/>
          <p:nvPr/>
        </p:nvSpPr>
        <p:spPr>
          <a:xfrm>
            <a:off x="2771800" y="260648"/>
            <a:ext cx="5976664" cy="2677656"/>
          </a:xfrm>
          <a:prstGeom prst="rect">
            <a:avLst/>
          </a:prstGeom>
          <a:noFill/>
          <a:ln>
            <a:solidFill>
              <a:schemeClr val="accent2">
                <a:lumMod val="75000"/>
              </a:schemeClr>
            </a:solidFill>
          </a:ln>
        </p:spPr>
        <p:txBody>
          <a:bodyPr wrap="square" rtlCol="0">
            <a:spAutoFit/>
          </a:bodyPr>
          <a:lstStyle/>
          <a:p>
            <a:r>
              <a:rPr lang="en-GB" sz="2400" b="1" dirty="0" smtClean="0"/>
              <a:t>Questions to consider:</a:t>
            </a:r>
          </a:p>
          <a:p>
            <a:endParaRPr lang="en-GB" sz="2400" b="1" dirty="0" smtClean="0"/>
          </a:p>
          <a:p>
            <a:r>
              <a:rPr lang="en-GB" sz="2400" dirty="0" smtClean="0"/>
              <a:t>What is the role of the Inspector?</a:t>
            </a:r>
          </a:p>
          <a:p>
            <a:r>
              <a:rPr lang="en-GB" sz="2400" dirty="0" smtClean="0"/>
              <a:t>Who is he?</a:t>
            </a:r>
          </a:p>
          <a:p>
            <a:r>
              <a:rPr lang="en-GB" sz="2400" dirty="0" smtClean="0"/>
              <a:t>What does he represent? </a:t>
            </a:r>
          </a:p>
          <a:p>
            <a:r>
              <a:rPr lang="en-GB" sz="2400" dirty="0" smtClean="0"/>
              <a:t>What is his importance in the play? </a:t>
            </a:r>
          </a:p>
          <a:p>
            <a:r>
              <a:rPr lang="en-GB" sz="2400" dirty="0" smtClean="0"/>
              <a:t>How does Priestley use him? </a:t>
            </a:r>
            <a:endParaRPr lang="en-GB" sz="2400" dirty="0"/>
          </a:p>
        </p:txBody>
      </p:sp>
      <p:sp>
        <p:nvSpPr>
          <p:cNvPr id="4" name="TextBox 3"/>
          <p:cNvSpPr txBox="1"/>
          <p:nvPr/>
        </p:nvSpPr>
        <p:spPr>
          <a:xfrm>
            <a:off x="323528" y="4077072"/>
            <a:ext cx="8496944" cy="2554545"/>
          </a:xfrm>
          <a:prstGeom prst="rect">
            <a:avLst/>
          </a:prstGeom>
          <a:noFill/>
        </p:spPr>
        <p:txBody>
          <a:bodyPr wrap="square" rtlCol="0">
            <a:spAutoFit/>
          </a:bodyPr>
          <a:lstStyle/>
          <a:p>
            <a:pPr marL="457200" indent="-457200">
              <a:buFontTx/>
              <a:buAutoNum type="arabicPeriod"/>
            </a:pPr>
            <a:r>
              <a:rPr lang="en-GB" sz="2000" dirty="0" smtClean="0"/>
              <a:t>What does the </a:t>
            </a:r>
            <a:r>
              <a:rPr lang="en-GB" sz="2000" b="1" dirty="0" smtClean="0"/>
              <a:t>title of ‘Inspector’ </a:t>
            </a:r>
            <a:r>
              <a:rPr lang="en-GB" sz="2000" dirty="0" smtClean="0"/>
              <a:t>suggest that his role within the play will be?</a:t>
            </a:r>
          </a:p>
          <a:p>
            <a:pPr marL="457200" indent="-457200">
              <a:buFontTx/>
              <a:buAutoNum type="arabicPeriod"/>
            </a:pPr>
            <a:r>
              <a:rPr lang="en-GB" sz="2000" b="1" dirty="0" smtClean="0"/>
              <a:t>‘Goole’ is a seaport town </a:t>
            </a:r>
            <a:r>
              <a:rPr lang="en-GB" sz="2000" dirty="0" smtClean="0"/>
              <a:t>at the mouth of the River Humber, in East Yorkshire. Why might this be relevant to the Inspector? What does it suggest about his possible role? (Hint: think of the verbs ‘fish’ and ‘trawl’)</a:t>
            </a:r>
          </a:p>
          <a:p>
            <a:pPr marL="457200" indent="-457200">
              <a:buFontTx/>
              <a:buAutoNum type="arabicPeriod"/>
            </a:pPr>
            <a:r>
              <a:rPr lang="en-GB" sz="2000" dirty="0"/>
              <a:t>The Inspector’s name sounds like </a:t>
            </a:r>
            <a:r>
              <a:rPr lang="en-GB" sz="2000" b="1" dirty="0"/>
              <a:t>‘ghoul</a:t>
            </a:r>
            <a:r>
              <a:rPr lang="en-GB" sz="2000" b="1" dirty="0" smtClean="0"/>
              <a:t>’</a:t>
            </a:r>
            <a:r>
              <a:rPr lang="en-GB" sz="2000" dirty="0" smtClean="0"/>
              <a:t>.</a:t>
            </a:r>
            <a:r>
              <a:rPr lang="en-GB" sz="2000" b="1" dirty="0" smtClean="0"/>
              <a:t> </a:t>
            </a:r>
            <a:r>
              <a:rPr lang="en-GB" sz="2000" dirty="0" smtClean="0"/>
              <a:t>Why might this be relevant? What does it suggest about the reasons behind the Inspector’s presence at the </a:t>
            </a:r>
            <a:r>
              <a:rPr lang="en-GB" sz="2000" dirty="0" err="1" smtClean="0"/>
              <a:t>Birling</a:t>
            </a:r>
            <a:r>
              <a:rPr lang="en-GB" sz="2000" dirty="0" smtClean="0"/>
              <a:t> household? </a:t>
            </a:r>
            <a:endParaRPr lang="en-GB" sz="2000" dirty="0"/>
          </a:p>
        </p:txBody>
      </p:sp>
      <p:sp>
        <p:nvSpPr>
          <p:cNvPr id="5" name="Rectangle 4"/>
          <p:cNvSpPr/>
          <p:nvPr/>
        </p:nvSpPr>
        <p:spPr>
          <a:xfrm>
            <a:off x="2733932" y="3244334"/>
            <a:ext cx="5635132" cy="523220"/>
          </a:xfrm>
          <a:prstGeom prst="rect">
            <a:avLst/>
          </a:prstGeom>
        </p:spPr>
        <p:txBody>
          <a:bodyPr wrap="none">
            <a:spAutoFit/>
          </a:bodyPr>
          <a:lstStyle/>
          <a:p>
            <a:pPr marL="342900" indent="-342900"/>
            <a:r>
              <a:rPr lang="en-GB" sz="2800" b="1" dirty="0" smtClean="0"/>
              <a:t>Starting point: the Inspector’s name.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323528" y="260648"/>
            <a:ext cx="842493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ea typeface="Calibri" pitchFamily="34" charset="0"/>
                <a:cs typeface="Times New Roman" pitchFamily="18" charset="0"/>
              </a:rPr>
              <a:t>The mystery of the Inspector’s identity is one that the play never answers. One answer, of course, is that </a:t>
            </a:r>
            <a:r>
              <a:rPr kumimoji="0" lang="en-GB" b="1" i="0" u="none" strike="noStrike" cap="none" normalizeH="0" baseline="0" dirty="0" smtClean="0">
                <a:ln>
                  <a:noFill/>
                </a:ln>
                <a:solidFill>
                  <a:schemeClr val="tx1"/>
                </a:solidFill>
                <a:effectLst/>
                <a:ea typeface="Calibri" pitchFamily="34" charset="0"/>
                <a:cs typeface="Times New Roman" pitchFamily="18" charset="0"/>
              </a:rPr>
              <a:t>he is a dramatic device</a:t>
            </a:r>
            <a:r>
              <a:rPr kumimoji="0" lang="en-GB" b="0" i="0" u="none" strike="noStrike" cap="none" normalizeH="0" baseline="0" dirty="0" smtClean="0">
                <a:ln>
                  <a:noFill/>
                </a:ln>
                <a:solidFill>
                  <a:schemeClr val="tx1"/>
                </a:solidFill>
                <a:effectLst/>
                <a:ea typeface="Calibri" pitchFamily="34" charset="0"/>
                <a:cs typeface="Times New Roman" pitchFamily="18" charset="0"/>
              </a:rPr>
              <a:t>; without him the play could not happen. But given that the other characters are all believable and realistic, audiences often want to ask about the reality of the Inspector too.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ea typeface="Calibri" pitchFamily="34" charset="0"/>
                <a:cs typeface="Times New Roman" pitchFamily="18" charset="0"/>
              </a:rPr>
              <a:t>It is Gerald who discovers that the Inspector is not who he claims to be. He helps the </a:t>
            </a:r>
            <a:r>
              <a:rPr kumimoji="0" lang="en-GB" b="0" i="0" u="none" strike="noStrike" cap="none" normalizeH="0" baseline="0" dirty="0" err="1" smtClean="0">
                <a:ln>
                  <a:noFill/>
                </a:ln>
                <a:solidFill>
                  <a:schemeClr val="tx1"/>
                </a:solidFill>
                <a:effectLst/>
                <a:ea typeface="Calibri" pitchFamily="34" charset="0"/>
                <a:cs typeface="Times New Roman" pitchFamily="18" charset="0"/>
              </a:rPr>
              <a:t>Birlings</a:t>
            </a:r>
            <a:r>
              <a:rPr kumimoji="0" lang="en-GB" b="0" i="0" u="none" strike="noStrike" cap="none" normalizeH="0" baseline="0" dirty="0" smtClean="0">
                <a:ln>
                  <a:noFill/>
                </a:ln>
                <a:solidFill>
                  <a:schemeClr val="tx1"/>
                </a:solidFill>
                <a:effectLst/>
                <a:ea typeface="Calibri" pitchFamily="34" charset="0"/>
                <a:cs typeface="Times New Roman" pitchFamily="18" charset="0"/>
              </a:rPr>
              <a:t> unpick the Inspector’s story of the girl until there seems to be nothing left of it. Sheila and Eric hang on to the conviction that it was ‘anything but a joke’ while accepting that there may have been more than one girl and that no girl may have committed suicide. </a:t>
            </a:r>
            <a:endParaRPr kumimoji="0" lang="en-GB" b="0" i="0" u="none" strike="noStrike" cap="none" normalizeH="0" baseline="0" dirty="0" smtClean="0">
              <a:ln>
                <a:noFill/>
              </a:ln>
              <a:solidFill>
                <a:schemeClr val="tx1"/>
              </a:solidFill>
              <a:effectLst/>
              <a:cs typeface="Arial" pitchFamily="34" charset="0"/>
            </a:endParaRPr>
          </a:p>
        </p:txBody>
      </p:sp>
      <p:sp>
        <p:nvSpPr>
          <p:cNvPr id="3" name="TextBox 2"/>
          <p:cNvSpPr txBox="1"/>
          <p:nvPr/>
        </p:nvSpPr>
        <p:spPr>
          <a:xfrm>
            <a:off x="467544" y="3501008"/>
            <a:ext cx="8208912" cy="2862322"/>
          </a:xfrm>
          <a:prstGeom prst="rect">
            <a:avLst/>
          </a:prstGeom>
          <a:noFill/>
        </p:spPr>
        <p:txBody>
          <a:bodyPr wrap="square" rtlCol="0">
            <a:spAutoFit/>
          </a:bodyPr>
          <a:lstStyle/>
          <a:p>
            <a:r>
              <a:rPr lang="en-GB" b="1" dirty="0" smtClean="0"/>
              <a:t>Some possibilities:</a:t>
            </a:r>
          </a:p>
          <a:p>
            <a:endParaRPr lang="en-GB" dirty="0"/>
          </a:p>
          <a:p>
            <a:pPr lvl="0">
              <a:buFont typeface="Arial" pitchFamily="34" charset="0"/>
              <a:buChar char="•"/>
            </a:pPr>
            <a:r>
              <a:rPr lang="en-GB" dirty="0"/>
              <a:t>He’s </a:t>
            </a:r>
            <a:r>
              <a:rPr lang="en-GB" dirty="0" smtClean="0"/>
              <a:t>a mouthpiece for Priestley’s ideas – or even Priestley himself</a:t>
            </a:r>
            <a:endParaRPr lang="en-GB" dirty="0"/>
          </a:p>
          <a:p>
            <a:pPr lvl="0">
              <a:buFont typeface="Arial" pitchFamily="34" charset="0"/>
              <a:buChar char="•"/>
            </a:pPr>
            <a:r>
              <a:rPr lang="en-GB" dirty="0"/>
              <a:t>He’s God</a:t>
            </a:r>
          </a:p>
          <a:p>
            <a:pPr lvl="0">
              <a:buFont typeface="Arial" pitchFamily="34" charset="0"/>
              <a:buChar char="•"/>
            </a:pPr>
            <a:r>
              <a:rPr lang="en-GB" dirty="0"/>
              <a:t>He’s the voice of </a:t>
            </a:r>
            <a:r>
              <a:rPr lang="en-GB" dirty="0" smtClean="0"/>
              <a:t>conscience, there to teach the audience of 1947 not to repeat the mistakes of the past (1912)</a:t>
            </a:r>
            <a:endParaRPr lang="en-GB" dirty="0"/>
          </a:p>
          <a:p>
            <a:pPr lvl="0">
              <a:buFont typeface="Arial" pitchFamily="34" charset="0"/>
              <a:buChar char="•"/>
            </a:pPr>
            <a:r>
              <a:rPr lang="en-GB" dirty="0"/>
              <a:t>He’s the child Eva Smith was pregnant with</a:t>
            </a:r>
          </a:p>
          <a:p>
            <a:pPr lvl="0">
              <a:buFont typeface="Arial" pitchFamily="34" charset="0"/>
              <a:buChar char="•"/>
            </a:pPr>
            <a:r>
              <a:rPr lang="en-GB" dirty="0"/>
              <a:t>He’s a dream</a:t>
            </a:r>
          </a:p>
          <a:p>
            <a:pPr lvl="0">
              <a:buFont typeface="Arial" pitchFamily="34" charset="0"/>
              <a:buChar char="•"/>
            </a:pPr>
            <a:r>
              <a:rPr lang="en-GB" dirty="0"/>
              <a:t>He’s a time traveller</a:t>
            </a:r>
          </a:p>
          <a:p>
            <a:pPr lvl="0">
              <a:buFont typeface="Arial" pitchFamily="34" charset="0"/>
              <a:buChar char="•"/>
            </a:pPr>
            <a:r>
              <a:rPr lang="en-GB" dirty="0"/>
              <a:t>He’s a real police </a:t>
            </a:r>
            <a:r>
              <a:rPr lang="en-GB" dirty="0" smtClean="0"/>
              <a:t>inspector</a:t>
            </a:r>
          </a:p>
        </p:txBody>
      </p:sp>
      <p:pic>
        <p:nvPicPr>
          <p:cNvPr id="4" name="Picture 4" descr="http://www.primaryteaching.co.uk/prodimg/ST33_1_Zoom.jpg"/>
          <p:cNvPicPr>
            <a:picLocks noChangeAspect="1" noChangeArrowheads="1"/>
          </p:cNvPicPr>
          <p:nvPr/>
        </p:nvPicPr>
        <p:blipFill>
          <a:blip r:embed="rId2" cstate="print"/>
          <a:srcRect/>
          <a:stretch>
            <a:fillRect/>
          </a:stretch>
        </p:blipFill>
        <p:spPr bwMode="auto">
          <a:xfrm>
            <a:off x="7164288" y="2852936"/>
            <a:ext cx="1763688" cy="1763688"/>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07504" y="116632"/>
            <a:ext cx="8928992"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ea typeface="Calibri" pitchFamily="34" charset="0"/>
                <a:cs typeface="Times New Roman" pitchFamily="18" charset="0"/>
              </a:rPr>
              <a:t>Some of the Inspector’s parting words are ‘We do not live alone. We are all members of one body’. Priestley himself was particularly interested in the ideas of the famous psychologist Jung, who believed that in our dreams we lose our identity and enter the world of the </a:t>
            </a:r>
            <a:r>
              <a:rPr kumimoji="0" lang="en-GB" b="1" i="0" u="none" strike="noStrike" cap="none" normalizeH="0" baseline="0" dirty="0" smtClean="0">
                <a:ln>
                  <a:noFill/>
                </a:ln>
                <a:solidFill>
                  <a:schemeClr val="tx1"/>
                </a:solidFill>
                <a:effectLst/>
                <a:ea typeface="Calibri" pitchFamily="34" charset="0"/>
                <a:cs typeface="Times New Roman" pitchFamily="18" charset="0"/>
              </a:rPr>
              <a:t>‘collective </a:t>
            </a:r>
            <a:r>
              <a:rPr lang="en-GB" b="1" dirty="0" smtClean="0">
                <a:ea typeface="Calibri" pitchFamily="34" charset="0"/>
                <a:cs typeface="Times New Roman" pitchFamily="18" charset="0"/>
              </a:rPr>
              <a:t>un</a:t>
            </a:r>
            <a:r>
              <a:rPr kumimoji="0" lang="en-GB" b="1" i="0" u="none" strike="noStrike" cap="none" normalizeH="0" baseline="0" dirty="0" smtClean="0">
                <a:ln>
                  <a:noFill/>
                </a:ln>
                <a:solidFill>
                  <a:schemeClr val="tx1"/>
                </a:solidFill>
                <a:effectLst/>
                <a:ea typeface="Calibri" pitchFamily="34" charset="0"/>
                <a:cs typeface="Times New Roman" pitchFamily="18" charset="0"/>
              </a:rPr>
              <a:t>conscious’ </a:t>
            </a:r>
            <a:r>
              <a:rPr kumimoji="0" lang="en-GB" b="0" i="0" u="none" strike="noStrike" cap="none" normalizeH="0" baseline="0" dirty="0" smtClean="0">
                <a:ln>
                  <a:noFill/>
                </a:ln>
                <a:solidFill>
                  <a:schemeClr val="tx1"/>
                </a:solidFill>
                <a:effectLst/>
                <a:ea typeface="Calibri" pitchFamily="34" charset="0"/>
                <a:cs typeface="Times New Roman" pitchFamily="18" charset="0"/>
              </a:rPr>
              <a:t>where we all share ancient, universal experiences and the things we dream of have a common significance.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ea typeface="Calibri" pitchFamily="34" charset="0"/>
                <a:cs typeface="Times New Roman" pitchFamily="18" charset="0"/>
              </a:rPr>
              <a:t>A particular passage in Jung struck Priestley because of a dream he himself had had. Jung stated that ‘dreams may give expression to… telepathic visions’. Priestley had dreamt of being shot in the person of a much younger man – “a student or something of that kind” – by uniformed officers. Describing this experience he said, “I will swear that… the blind weakness that washed over me there was somebody’s last moments and that my consciousness had relived them”.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ea typeface="Calibri" pitchFamily="34" charset="0"/>
                <a:cs typeface="Times New Roman" pitchFamily="18" charset="0"/>
              </a:rPr>
              <a:t>It’s not a great step from such ideas to the notion of time and space travelling telepathically, but the more important idea is that telepathy is possible because, in our collective subconscious, we are “all members of one body”. The idea of an individual’s identity becomes more shadowy and less definite.</a:t>
            </a:r>
            <a:endParaRPr kumimoji="0" lang="en-GB" b="0" i="0" u="none" strike="noStrike" cap="none" normalizeH="0" baseline="0" dirty="0" smtClean="0">
              <a:ln>
                <a:noFill/>
              </a:ln>
              <a:solidFill>
                <a:schemeClr val="tx1"/>
              </a:solidFill>
              <a:effectLst/>
              <a:cs typeface="Arial" pitchFamily="34" charset="0"/>
            </a:endParaRPr>
          </a:p>
        </p:txBody>
      </p:sp>
      <p:pic>
        <p:nvPicPr>
          <p:cNvPr id="26627" name="Picture 3" descr="http://webspace.ship.edu/cgboer/synchronicity.gif"/>
          <p:cNvPicPr>
            <a:picLocks noChangeAspect="1" noChangeArrowheads="1"/>
          </p:cNvPicPr>
          <p:nvPr/>
        </p:nvPicPr>
        <p:blipFill>
          <a:blip r:embed="rId2" cstate="print"/>
          <a:srcRect/>
          <a:stretch>
            <a:fillRect/>
          </a:stretch>
        </p:blipFill>
        <p:spPr bwMode="auto">
          <a:xfrm>
            <a:off x="1619672" y="4869160"/>
            <a:ext cx="5486400" cy="1847851"/>
          </a:xfrm>
          <a:prstGeom prst="rect">
            <a:avLst/>
          </a:prstGeom>
          <a:noFill/>
        </p:spPr>
      </p:pic>
      <p:pic>
        <p:nvPicPr>
          <p:cNvPr id="4" name="Picture 4" descr="http://www.primaryteaching.co.uk/prodimg/ST33_1_Zoom.jpg"/>
          <p:cNvPicPr>
            <a:picLocks noChangeAspect="1" noChangeArrowheads="1"/>
          </p:cNvPicPr>
          <p:nvPr/>
        </p:nvPicPr>
        <p:blipFill>
          <a:blip r:embed="rId3" cstate="print"/>
          <a:srcRect/>
          <a:stretch>
            <a:fillRect/>
          </a:stretch>
        </p:blipFill>
        <p:spPr bwMode="auto">
          <a:xfrm>
            <a:off x="7236296" y="4797152"/>
            <a:ext cx="1763688" cy="1763688"/>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323528" y="240904"/>
            <a:ext cx="8568952"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ea typeface="Calibri" pitchFamily="34" charset="0"/>
                <a:cs typeface="Times New Roman" pitchFamily="18" charset="0"/>
              </a:rPr>
              <a:t>It is clear on a number of occasions that the Inspector knows what is going to happen.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0000"/>
                </a:solidFill>
                <a:effectLst/>
                <a:ea typeface="Calibri" pitchFamily="34" charset="0"/>
                <a:cs typeface="Times New Roman" pitchFamily="18" charset="0"/>
              </a:rPr>
              <a:t>Look again at these moments in the play and note down what they reveal about the Inspector: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GB" sz="2000" dirty="0">
                <a:ea typeface="Calibri" pitchFamily="34" charset="0"/>
                <a:cs typeface="Times New Roman" pitchFamily="18" charset="0"/>
              </a:rPr>
              <a:t> </a:t>
            </a:r>
            <a:r>
              <a:rPr kumimoji="0" lang="en-GB" sz="2000" b="0" i="0" u="none" strike="noStrike" cap="none" normalizeH="0" baseline="0" dirty="0" smtClean="0">
                <a:ln>
                  <a:noFill/>
                </a:ln>
                <a:solidFill>
                  <a:schemeClr val="tx1"/>
                </a:solidFill>
                <a:effectLst/>
                <a:ea typeface="Calibri" pitchFamily="34" charset="0"/>
                <a:cs typeface="Times New Roman" pitchFamily="18" charset="0"/>
              </a:rPr>
              <a:t>at the end of Act 2 he says he is “waiting”, just before Eric enters.</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GB" sz="20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 typeface="Arial" pitchFamily="34" charset="0"/>
              <a:buChar char="•"/>
            </a:pPr>
            <a:r>
              <a:rPr lang="en-GB" sz="2000" dirty="0">
                <a:ea typeface="Calibri" pitchFamily="34" charset="0"/>
                <a:cs typeface="Times New Roman" pitchFamily="18" charset="0"/>
              </a:rPr>
              <a:t> </a:t>
            </a:r>
            <a:r>
              <a:rPr kumimoji="0" lang="en-GB" sz="2000" b="0" i="0" u="none" strike="noStrike" cap="none" normalizeH="0" baseline="0" dirty="0" smtClean="0">
                <a:ln>
                  <a:noFill/>
                </a:ln>
                <a:solidFill>
                  <a:schemeClr val="tx1"/>
                </a:solidFill>
                <a:effectLst/>
                <a:ea typeface="Calibri" pitchFamily="34" charset="0"/>
                <a:cs typeface="Times New Roman" pitchFamily="18" charset="0"/>
              </a:rPr>
              <a:t>from the beginning of Act 3 to his exit, it is quite clear that the Inspector is working under terrific time pressure, </a:t>
            </a:r>
            <a:r>
              <a:rPr lang="en-GB" sz="2000" dirty="0"/>
              <a:t>often looking at his watch or </a:t>
            </a:r>
            <a:r>
              <a:rPr lang="en-GB" sz="2000" dirty="0" smtClean="0"/>
              <a:t>stating that he “hasn’t much time”. </a:t>
            </a:r>
            <a:r>
              <a:rPr lang="en-GB" sz="2000" dirty="0"/>
              <a:t>Is this because </a:t>
            </a:r>
            <a:r>
              <a:rPr lang="en-GB" sz="2000" dirty="0" smtClean="0"/>
              <a:t>he </a:t>
            </a:r>
            <a:r>
              <a:rPr lang="en-GB" sz="2000" dirty="0"/>
              <a:t>knows that news of a girl’s suicide is about the reach the household? Or something else</a:t>
            </a:r>
            <a:r>
              <a:rPr lang="en-GB" sz="2000" dirty="0" smtClean="0"/>
              <a:t>?</a:t>
            </a:r>
          </a:p>
          <a:p>
            <a:pPr lvl="0" eaLnBrk="0" fontAlgn="base" hangingPunct="0">
              <a:spcBef>
                <a:spcPct val="0"/>
              </a:spcBef>
              <a:spcAft>
                <a:spcPct val="0"/>
              </a:spcAft>
              <a:buFont typeface="Arial" pitchFamily="34" charset="0"/>
              <a:buChar char="•"/>
            </a:pPr>
            <a:endParaRPr kumimoji="0" lang="en-GB" sz="2000" b="0" i="0" u="none" strike="noStrike" cap="none" normalizeH="0" baseline="0" dirty="0" smtClean="0">
              <a:ln>
                <a:noFill/>
              </a:ln>
              <a:solidFill>
                <a:schemeClr val="tx1"/>
              </a:solidFill>
              <a:effectLst/>
              <a:ea typeface="Calibri" pitchFamily="34" charset="0"/>
              <a:cs typeface="Times New Roman" pitchFamily="18" charset="0"/>
            </a:endParaRPr>
          </a:p>
          <a:p>
            <a:pPr lvl="0" eaLnBrk="0" fontAlgn="base" hangingPunct="0">
              <a:spcBef>
                <a:spcPct val="0"/>
              </a:spcBef>
              <a:spcAft>
                <a:spcPct val="0"/>
              </a:spcAft>
            </a:pPr>
            <a:r>
              <a:rPr kumimoji="0" lang="en-GB" sz="2000" b="1" i="0" u="none" strike="noStrike" cap="none" normalizeH="0" baseline="0" dirty="0" smtClean="0">
                <a:ln>
                  <a:noFill/>
                </a:ln>
                <a:solidFill>
                  <a:schemeClr val="tx1"/>
                </a:solidFill>
                <a:effectLst/>
                <a:ea typeface="Calibri" pitchFamily="34" charset="0"/>
                <a:cs typeface="Times New Roman" pitchFamily="18" charset="0"/>
              </a:rPr>
              <a:t>But he claims there are limits to his knowledge:</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GB"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GB" sz="2000" dirty="0">
                <a:ea typeface="Calibri" pitchFamily="34" charset="0"/>
                <a:cs typeface="Times New Roman" pitchFamily="18" charset="0"/>
              </a:rPr>
              <a:t> </a:t>
            </a:r>
            <a:r>
              <a:rPr kumimoji="0" lang="en-GB" sz="2000" b="0" i="0" u="none" strike="noStrike" cap="none" normalizeH="0" baseline="0" dirty="0" smtClean="0">
                <a:ln>
                  <a:noFill/>
                </a:ln>
                <a:solidFill>
                  <a:schemeClr val="tx1"/>
                </a:solidFill>
                <a:effectLst/>
                <a:ea typeface="Calibri" pitchFamily="34" charset="0"/>
                <a:cs typeface="Times New Roman" pitchFamily="18" charset="0"/>
              </a:rPr>
              <a:t>when he has shown Sheila the photograph he professes not to know </a:t>
            </a:r>
            <a:r>
              <a:rPr kumimoji="0" lang="en-GB" sz="2000" b="0" i="1" u="none" strike="noStrike" cap="none" normalizeH="0" baseline="0" dirty="0" smtClean="0">
                <a:ln>
                  <a:noFill/>
                </a:ln>
                <a:solidFill>
                  <a:schemeClr val="tx1"/>
                </a:solidFill>
                <a:effectLst/>
                <a:ea typeface="Calibri" pitchFamily="34" charset="0"/>
                <a:cs typeface="Times New Roman" pitchFamily="18" charset="0"/>
              </a:rPr>
              <a:t>why </a:t>
            </a:r>
            <a:r>
              <a:rPr kumimoji="0" lang="en-GB" sz="2000" b="0" i="0" u="none" strike="noStrike" cap="none" normalizeH="0" baseline="0" dirty="0" smtClean="0">
                <a:ln>
                  <a:noFill/>
                </a:ln>
                <a:solidFill>
                  <a:schemeClr val="tx1"/>
                </a:solidFill>
                <a:effectLst/>
                <a:ea typeface="Calibri" pitchFamily="34" charset="0"/>
                <a:cs typeface="Times New Roman" pitchFamily="18" charset="0"/>
              </a:rPr>
              <a:t>she is upsetting herself over it. “That’s something I have to find out”, he says.</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GB"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GB" sz="2000" dirty="0">
                <a:ea typeface="Calibri" pitchFamily="34" charset="0"/>
                <a:cs typeface="Times New Roman" pitchFamily="18" charset="0"/>
              </a:rPr>
              <a:t> </a:t>
            </a:r>
            <a:r>
              <a:rPr kumimoji="0" lang="en-GB" sz="2000" b="0" i="0" u="none" strike="noStrike" cap="none" normalizeH="0" baseline="0" dirty="0" smtClean="0">
                <a:ln>
                  <a:noFill/>
                </a:ln>
                <a:solidFill>
                  <a:schemeClr val="tx1"/>
                </a:solidFill>
                <a:effectLst/>
                <a:ea typeface="Calibri" pitchFamily="34" charset="0"/>
                <a:cs typeface="Times New Roman" pitchFamily="18" charset="0"/>
              </a:rPr>
              <a:t>has he ever actually lied to them about what he knows and how he knows it? Or about the identity of the girl?</a:t>
            </a:r>
            <a:endParaRPr kumimoji="0" lang="en-GB"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4" descr="http://www.primaryteaching.co.uk/prodimg/ST33_1_Zoom.jpg"/>
          <p:cNvPicPr>
            <a:picLocks noChangeAspect="1" noChangeArrowheads="1"/>
          </p:cNvPicPr>
          <p:nvPr/>
        </p:nvPicPr>
        <p:blipFill>
          <a:blip r:embed="rId2" cstate="print"/>
          <a:srcRect/>
          <a:stretch>
            <a:fillRect/>
          </a:stretch>
        </p:blipFill>
        <p:spPr bwMode="auto">
          <a:xfrm>
            <a:off x="5580112" y="3789040"/>
            <a:ext cx="971600" cy="971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79512" y="260648"/>
            <a:ext cx="4211960" cy="777875"/>
          </a:xfrm>
          <a:solidFill>
            <a:srgbClr val="92D050">
              <a:alpha val="49000"/>
            </a:srgbClr>
          </a:solidFill>
        </p:spPr>
        <p:txBody>
          <a:bodyPr>
            <a:normAutofit fontScale="90000"/>
          </a:bodyPr>
          <a:lstStyle/>
          <a:p>
            <a:pPr algn="ctr" eaLnBrk="1" hangingPunct="1"/>
            <a:r>
              <a:rPr lang="en-GB" b="1" dirty="0" smtClean="0"/>
              <a:t>Pick a Part! – Act 1 </a:t>
            </a:r>
          </a:p>
        </p:txBody>
      </p:sp>
      <p:sp>
        <p:nvSpPr>
          <p:cNvPr id="12293" name="TextBox 5"/>
          <p:cNvSpPr txBox="1">
            <a:spLocks noChangeArrowheads="1"/>
          </p:cNvSpPr>
          <p:nvPr/>
        </p:nvSpPr>
        <p:spPr bwMode="auto">
          <a:xfrm>
            <a:off x="251520" y="1196752"/>
            <a:ext cx="3024188" cy="5262979"/>
          </a:xfrm>
          <a:prstGeom prst="rect">
            <a:avLst/>
          </a:prstGeom>
          <a:noFill/>
          <a:ln w="9525">
            <a:noFill/>
            <a:miter lim="800000"/>
            <a:headEnd/>
            <a:tailEnd/>
          </a:ln>
        </p:spPr>
        <p:txBody>
          <a:bodyPr>
            <a:spAutoFit/>
          </a:bodyPr>
          <a:lstStyle/>
          <a:p>
            <a:r>
              <a:rPr lang="en-GB" sz="2100" b="1" dirty="0"/>
              <a:t>Stage </a:t>
            </a:r>
            <a:r>
              <a:rPr lang="en-GB" sz="2100" b="1" dirty="0" smtClean="0"/>
              <a:t>directions: </a:t>
            </a:r>
            <a:endParaRPr lang="en-GB" sz="2100" b="1" dirty="0"/>
          </a:p>
          <a:p>
            <a:endParaRPr lang="en-GB" sz="2100" b="1" dirty="0"/>
          </a:p>
          <a:p>
            <a:r>
              <a:rPr lang="en-GB" sz="2100" b="1" dirty="0" smtClean="0"/>
              <a:t>Mr </a:t>
            </a:r>
            <a:r>
              <a:rPr lang="en-GB" sz="2100" b="1" dirty="0" err="1" smtClean="0"/>
              <a:t>Birling</a:t>
            </a:r>
            <a:r>
              <a:rPr lang="en-GB" sz="2100" b="1" dirty="0" smtClean="0"/>
              <a:t>:</a:t>
            </a:r>
          </a:p>
          <a:p>
            <a:endParaRPr lang="en-GB" sz="2100" b="1" dirty="0"/>
          </a:p>
          <a:p>
            <a:r>
              <a:rPr lang="en-GB" sz="2100" b="1" dirty="0" smtClean="0"/>
              <a:t>Mrs </a:t>
            </a:r>
            <a:r>
              <a:rPr lang="en-GB" sz="2100" b="1" dirty="0" err="1" smtClean="0"/>
              <a:t>Birling</a:t>
            </a:r>
            <a:r>
              <a:rPr lang="en-GB" sz="2100" b="1" dirty="0" smtClean="0"/>
              <a:t>:</a:t>
            </a:r>
            <a:endParaRPr lang="en-GB" sz="2100" b="1" dirty="0"/>
          </a:p>
          <a:p>
            <a:endParaRPr lang="en-GB" sz="2100" b="1" dirty="0"/>
          </a:p>
          <a:p>
            <a:r>
              <a:rPr lang="en-GB" sz="2100" b="1" dirty="0" smtClean="0"/>
              <a:t>Gerald: </a:t>
            </a:r>
          </a:p>
          <a:p>
            <a:endParaRPr lang="en-GB" sz="2100" b="1" dirty="0"/>
          </a:p>
          <a:p>
            <a:r>
              <a:rPr lang="en-GB" sz="2100" b="1" dirty="0" smtClean="0"/>
              <a:t>Sheila:</a:t>
            </a:r>
          </a:p>
          <a:p>
            <a:endParaRPr lang="en-GB" sz="2100" b="1" dirty="0"/>
          </a:p>
          <a:p>
            <a:r>
              <a:rPr lang="en-GB" sz="2100" b="1" dirty="0" smtClean="0"/>
              <a:t>Eric: </a:t>
            </a:r>
          </a:p>
          <a:p>
            <a:endParaRPr lang="en-GB" sz="2100" b="1" dirty="0" smtClean="0"/>
          </a:p>
          <a:p>
            <a:r>
              <a:rPr lang="en-GB" sz="2100" b="1" dirty="0" smtClean="0"/>
              <a:t>Edna: </a:t>
            </a:r>
          </a:p>
          <a:p>
            <a:endParaRPr lang="en-GB" sz="2100" b="1" dirty="0" smtClean="0"/>
          </a:p>
          <a:p>
            <a:r>
              <a:rPr lang="en-GB" sz="2100" b="1" dirty="0" smtClean="0"/>
              <a:t>The Inspector:</a:t>
            </a:r>
            <a:endParaRPr lang="en-GB" sz="2100" b="1" dirty="0"/>
          </a:p>
          <a:p>
            <a:endParaRPr lang="en-GB" sz="2100" b="1" dirty="0"/>
          </a:p>
        </p:txBody>
      </p:sp>
      <p:sp>
        <p:nvSpPr>
          <p:cNvPr id="12295" name="Rectangle 4"/>
          <p:cNvSpPr>
            <a:spLocks noChangeArrowheads="1"/>
          </p:cNvSpPr>
          <p:nvPr/>
        </p:nvSpPr>
        <p:spPr bwMode="auto">
          <a:xfrm>
            <a:off x="0" y="-323850"/>
            <a:ext cx="9144000" cy="647700"/>
          </a:xfrm>
          <a:prstGeom prst="rect">
            <a:avLst/>
          </a:prstGeom>
          <a:noFill/>
          <a:ln w="9525">
            <a:noFill/>
            <a:miter lim="800000"/>
            <a:headEnd/>
            <a:tailEnd/>
          </a:ln>
        </p:spPr>
        <p:txBody>
          <a:bodyPr anchor="ctr">
            <a:spAutoFit/>
          </a:bodyPr>
          <a:lstStyle/>
          <a:p>
            <a:endParaRPr lang="en-US"/>
          </a:p>
          <a:p>
            <a:pPr eaLnBrk="0" hangingPunct="0"/>
            <a:endParaRPr lang="en-US"/>
          </a:p>
        </p:txBody>
      </p:sp>
      <p:sp>
        <p:nvSpPr>
          <p:cNvPr id="12297" name="TextBox 10"/>
          <p:cNvSpPr txBox="1">
            <a:spLocks noChangeArrowheads="1"/>
          </p:cNvSpPr>
          <p:nvPr/>
        </p:nvSpPr>
        <p:spPr bwMode="auto">
          <a:xfrm>
            <a:off x="5256213" y="3068960"/>
            <a:ext cx="3887787" cy="738664"/>
          </a:xfrm>
          <a:prstGeom prst="rect">
            <a:avLst/>
          </a:prstGeom>
          <a:noFill/>
          <a:ln w="9525">
            <a:noFill/>
            <a:miter lim="800000"/>
            <a:headEnd/>
            <a:tailEnd/>
          </a:ln>
        </p:spPr>
        <p:txBody>
          <a:bodyPr>
            <a:spAutoFit/>
          </a:bodyPr>
          <a:lstStyle/>
          <a:p>
            <a:endParaRPr lang="en-GB" sz="2100" b="1" dirty="0"/>
          </a:p>
          <a:p>
            <a:endParaRPr lang="en-GB" sz="2100" b="1" dirty="0"/>
          </a:p>
        </p:txBody>
      </p:sp>
      <p:pic>
        <p:nvPicPr>
          <p:cNvPr id="2050" name="Picture 2" descr="F:\GCSE\Top Set\IC\inspector_01.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467544" y="415117"/>
            <a:ext cx="828092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GB" sz="4400" b="1" dirty="0"/>
              <a:t>Who do you think the Inspector is?</a:t>
            </a:r>
          </a:p>
          <a:p>
            <a:r>
              <a:rPr lang="en-GB" sz="4400" b="1" dirty="0"/>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cs typeface="Arial" pitchFamily="34" charset="0"/>
            </a:endParaRPr>
          </a:p>
        </p:txBody>
      </p:sp>
      <p:pic>
        <p:nvPicPr>
          <p:cNvPr id="3" name="Picture 2" descr="http://ww4.sinaimg.cn/large/63318484jw1dqarx9f6nkj.jpg"/>
          <p:cNvPicPr>
            <a:picLocks noChangeAspect="1" noChangeArrowheads="1"/>
          </p:cNvPicPr>
          <p:nvPr/>
        </p:nvPicPr>
        <p:blipFill>
          <a:blip r:embed="rId2" cstate="print"/>
          <a:srcRect b="26296"/>
          <a:stretch>
            <a:fillRect/>
          </a:stretch>
        </p:blipFill>
        <p:spPr bwMode="auto">
          <a:xfrm>
            <a:off x="0" y="2369511"/>
            <a:ext cx="9144000" cy="4488489"/>
          </a:xfrm>
          <a:prstGeom prst="rect">
            <a:avLst/>
          </a:prstGeom>
          <a:noFill/>
        </p:spPr>
      </p:pic>
      <p:pic>
        <p:nvPicPr>
          <p:cNvPr id="4" name="Picture 4" descr="http://www.primaryteaching.co.uk/prodimg/ST33_1_Zoom.jpg"/>
          <p:cNvPicPr>
            <a:picLocks noChangeAspect="1" noChangeArrowheads="1"/>
          </p:cNvPicPr>
          <p:nvPr/>
        </p:nvPicPr>
        <p:blipFill>
          <a:blip r:embed="rId3" cstate="print"/>
          <a:srcRect/>
          <a:stretch>
            <a:fillRect/>
          </a:stretch>
        </p:blipFill>
        <p:spPr bwMode="auto">
          <a:xfrm>
            <a:off x="7524328" y="1484784"/>
            <a:ext cx="1484784" cy="1484784"/>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To plan your CA response and write some draft QWERTY paragraphs </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6632"/>
            <a:ext cx="8280920" cy="1384995"/>
          </a:xfrm>
          <a:prstGeom prst="rect">
            <a:avLst/>
          </a:prstGeom>
          <a:solidFill>
            <a:srgbClr val="92D050">
              <a:alpha val="39000"/>
            </a:srgbClr>
          </a:solidFill>
        </p:spPr>
        <p:txBody>
          <a:bodyPr wrap="square" rtlCol="0">
            <a:spAutoFit/>
          </a:bodyPr>
          <a:lstStyle/>
          <a:p>
            <a:pPr algn="ctr"/>
            <a:r>
              <a:rPr lang="en-GB" sz="2800" b="1" dirty="0">
                <a:effectLst>
                  <a:outerShdw blurRad="38100" dist="38100" dir="2700000" algn="tl">
                    <a:srgbClr val="000000">
                      <a:alpha val="43137"/>
                    </a:srgbClr>
                  </a:outerShdw>
                </a:effectLst>
              </a:rPr>
              <a:t>Controlled Assessment Tasks for GCSE English Language Unit 3 part a: </a:t>
            </a:r>
            <a:endParaRPr lang="en-GB" sz="2800" b="1" dirty="0" smtClean="0">
              <a:effectLst>
                <a:outerShdw blurRad="38100" dist="38100" dir="2700000" algn="tl">
                  <a:srgbClr val="000000">
                    <a:alpha val="43137"/>
                  </a:srgbClr>
                </a:outerShdw>
              </a:effectLst>
            </a:endParaRPr>
          </a:p>
          <a:p>
            <a:pPr algn="ctr"/>
            <a:r>
              <a:rPr lang="en-GB" sz="2800" b="1" dirty="0" smtClean="0">
                <a:effectLst>
                  <a:outerShdw blurRad="38100" dist="38100" dir="2700000" algn="tl">
                    <a:srgbClr val="000000">
                      <a:alpha val="43137"/>
                    </a:srgbClr>
                  </a:outerShdw>
                </a:effectLst>
              </a:rPr>
              <a:t>Understanding </a:t>
            </a:r>
            <a:r>
              <a:rPr lang="en-GB" sz="2800" b="1" dirty="0">
                <a:effectLst>
                  <a:outerShdw blurRad="38100" dist="38100" dir="2700000" algn="tl">
                    <a:srgbClr val="000000">
                      <a:alpha val="43137"/>
                    </a:srgbClr>
                  </a:outerShdw>
                </a:effectLst>
              </a:rPr>
              <a:t>Written Texts (extended reading) </a:t>
            </a:r>
            <a:endParaRPr lang="en-GB" sz="2800" dirty="0">
              <a:effectLst>
                <a:outerShdw blurRad="38100" dist="38100" dir="2700000" algn="tl">
                  <a:srgbClr val="000000">
                    <a:alpha val="43137"/>
                  </a:srgbClr>
                </a:outerShdw>
              </a:effectLst>
            </a:endParaRPr>
          </a:p>
        </p:txBody>
      </p:sp>
      <p:sp>
        <p:nvSpPr>
          <p:cNvPr id="3" name="TextBox 2"/>
          <p:cNvSpPr txBox="1"/>
          <p:nvPr/>
        </p:nvSpPr>
        <p:spPr>
          <a:xfrm>
            <a:off x="467544" y="1700808"/>
            <a:ext cx="8280920" cy="1200329"/>
          </a:xfrm>
          <a:prstGeom prst="rect">
            <a:avLst/>
          </a:prstGeom>
          <a:noFill/>
        </p:spPr>
        <p:txBody>
          <a:bodyPr wrap="square" rtlCol="0">
            <a:spAutoFit/>
          </a:bodyPr>
          <a:lstStyle/>
          <a:p>
            <a:pPr lvl="0">
              <a:buFont typeface="Arial" pitchFamily="34" charset="0"/>
              <a:buChar char="•"/>
            </a:pPr>
            <a:r>
              <a:rPr lang="en-GB" sz="2400" dirty="0" smtClean="0"/>
              <a:t> You </a:t>
            </a:r>
            <a:r>
              <a:rPr lang="en-GB" sz="2400" dirty="0"/>
              <a:t>will have up to 4 hours controlled assessment time</a:t>
            </a:r>
          </a:p>
          <a:p>
            <a:pPr lvl="0">
              <a:buFont typeface="Arial" pitchFamily="34" charset="0"/>
              <a:buChar char="•"/>
            </a:pPr>
            <a:r>
              <a:rPr lang="en-GB" sz="2400" dirty="0" smtClean="0"/>
              <a:t> Aim for an upper word limit of 1200 words</a:t>
            </a:r>
            <a:endParaRPr lang="en-GB" sz="2400" dirty="0"/>
          </a:p>
          <a:p>
            <a:pPr lvl="0">
              <a:buFont typeface="Arial" pitchFamily="34" charset="0"/>
              <a:buChar char="•"/>
            </a:pPr>
            <a:r>
              <a:rPr lang="en-GB" sz="2400" dirty="0" smtClean="0"/>
              <a:t> The </a:t>
            </a:r>
            <a:r>
              <a:rPr lang="en-GB" sz="2400" dirty="0"/>
              <a:t>piece is worth 15% of your English </a:t>
            </a:r>
            <a:r>
              <a:rPr lang="en-GB" sz="2400" dirty="0" smtClean="0"/>
              <a:t>GCSE</a:t>
            </a:r>
          </a:p>
        </p:txBody>
      </p:sp>
      <p:sp>
        <p:nvSpPr>
          <p:cNvPr id="4" name="TextBox 3"/>
          <p:cNvSpPr txBox="1"/>
          <p:nvPr/>
        </p:nvSpPr>
        <p:spPr>
          <a:xfrm>
            <a:off x="1979712" y="2996952"/>
            <a:ext cx="5400600" cy="2923877"/>
          </a:xfrm>
          <a:prstGeom prst="rect">
            <a:avLst/>
          </a:prstGeom>
          <a:solidFill>
            <a:srgbClr val="00B050">
              <a:alpha val="10000"/>
            </a:srgbClr>
          </a:solidFill>
        </p:spPr>
        <p:txBody>
          <a:bodyPr wrap="square" rtlCol="0">
            <a:spAutoFit/>
          </a:bodyPr>
          <a:lstStyle/>
          <a:p>
            <a:r>
              <a:rPr lang="en-GB" sz="2400" dirty="0" smtClean="0">
                <a:solidFill>
                  <a:srgbClr val="FF0000"/>
                </a:solidFill>
              </a:rPr>
              <a:t>AO3</a:t>
            </a:r>
            <a:r>
              <a:rPr lang="en-GB" sz="2400" dirty="0" smtClean="0"/>
              <a:t> </a:t>
            </a:r>
          </a:p>
          <a:p>
            <a:r>
              <a:rPr lang="en-GB" sz="2000" dirty="0" smtClean="0">
                <a:solidFill>
                  <a:schemeClr val="accent3">
                    <a:lumMod val="75000"/>
                  </a:schemeClr>
                </a:solidFill>
              </a:rPr>
              <a:t>(</a:t>
            </a:r>
            <a:r>
              <a:rPr lang="en-GB" sz="2000" dirty="0" err="1" smtClean="0">
                <a:solidFill>
                  <a:schemeClr val="accent3">
                    <a:lumMod val="75000"/>
                  </a:schemeClr>
                </a:solidFill>
              </a:rPr>
              <a:t>i</a:t>
            </a:r>
            <a:r>
              <a:rPr lang="en-GB" sz="2000" dirty="0" smtClean="0">
                <a:solidFill>
                  <a:schemeClr val="accent3">
                    <a:lumMod val="75000"/>
                  </a:schemeClr>
                </a:solidFill>
              </a:rPr>
              <a:t>) Read and understand texts, selecting material appropriate to purpose.</a:t>
            </a:r>
          </a:p>
          <a:p>
            <a:r>
              <a:rPr lang="en-GB" sz="2000" dirty="0" smtClean="0">
                <a:solidFill>
                  <a:srgbClr val="7030A0"/>
                </a:solidFill>
              </a:rPr>
              <a:t>(ii) Develop and sustain interpretations of writers’ ideas and perspectives.</a:t>
            </a:r>
          </a:p>
          <a:p>
            <a:r>
              <a:rPr lang="en-GB" sz="2000" dirty="0" smtClean="0">
                <a:solidFill>
                  <a:schemeClr val="accent6">
                    <a:lumMod val="75000"/>
                  </a:schemeClr>
                </a:solidFill>
              </a:rPr>
              <a:t>(iii) Explain and evaluate how writers use linguistic, grammatical, structural and presentational features to achieve effects and engage and influence the reader.</a:t>
            </a:r>
            <a:endParaRPr lang="en-GB" dirty="0">
              <a:solidFill>
                <a:schemeClr val="accent6">
                  <a:lumMod val="75000"/>
                </a:schemeClr>
              </a:solidFill>
            </a:endParaRPr>
          </a:p>
        </p:txBody>
      </p:sp>
      <p:sp>
        <p:nvSpPr>
          <p:cNvPr id="5" name="TextBox 4"/>
          <p:cNvSpPr txBox="1"/>
          <p:nvPr/>
        </p:nvSpPr>
        <p:spPr>
          <a:xfrm>
            <a:off x="107504" y="3284984"/>
            <a:ext cx="1800200" cy="2031325"/>
          </a:xfrm>
          <a:prstGeom prst="rect">
            <a:avLst/>
          </a:prstGeom>
          <a:noFill/>
          <a:ln>
            <a:solidFill>
              <a:schemeClr val="accent1"/>
            </a:solidFill>
          </a:ln>
        </p:spPr>
        <p:txBody>
          <a:bodyPr wrap="square" rtlCol="0">
            <a:spAutoFit/>
          </a:bodyPr>
          <a:lstStyle/>
          <a:p>
            <a:pPr lvl="0"/>
            <a:r>
              <a:rPr lang="en-GB" b="1" dirty="0" smtClean="0">
                <a:solidFill>
                  <a:schemeClr val="accent3">
                    <a:lumMod val="75000"/>
                  </a:schemeClr>
                </a:solidFill>
              </a:rPr>
              <a:t>Include and analyse quotations</a:t>
            </a:r>
            <a:r>
              <a:rPr lang="en-GB" dirty="0" smtClean="0">
                <a:solidFill>
                  <a:schemeClr val="accent3">
                    <a:lumMod val="75000"/>
                  </a:schemeClr>
                </a:solidFill>
              </a:rPr>
              <a:t> and support your points with </a:t>
            </a:r>
            <a:r>
              <a:rPr lang="en-GB" b="1" dirty="0" smtClean="0">
                <a:solidFill>
                  <a:schemeClr val="accent3">
                    <a:lumMod val="75000"/>
                  </a:schemeClr>
                </a:solidFill>
              </a:rPr>
              <a:t>detailed textual evidence</a:t>
            </a:r>
            <a:r>
              <a:rPr lang="en-GB" dirty="0" smtClean="0">
                <a:solidFill>
                  <a:schemeClr val="accent3">
                    <a:lumMod val="75000"/>
                  </a:schemeClr>
                </a:solidFill>
              </a:rPr>
              <a:t>.</a:t>
            </a:r>
            <a:endParaRPr lang="en-GB" dirty="0">
              <a:solidFill>
                <a:schemeClr val="accent3">
                  <a:lumMod val="75000"/>
                </a:schemeClr>
              </a:solidFill>
            </a:endParaRPr>
          </a:p>
        </p:txBody>
      </p:sp>
      <p:sp>
        <p:nvSpPr>
          <p:cNvPr id="6" name="TextBox 5"/>
          <p:cNvSpPr txBox="1"/>
          <p:nvPr/>
        </p:nvSpPr>
        <p:spPr>
          <a:xfrm>
            <a:off x="7524328" y="2852936"/>
            <a:ext cx="1440160" cy="1477328"/>
          </a:xfrm>
          <a:prstGeom prst="rect">
            <a:avLst/>
          </a:prstGeom>
          <a:noFill/>
          <a:ln>
            <a:solidFill>
              <a:schemeClr val="accent1"/>
            </a:solidFill>
          </a:ln>
        </p:spPr>
        <p:txBody>
          <a:bodyPr wrap="square" rtlCol="0">
            <a:spAutoFit/>
          </a:bodyPr>
          <a:lstStyle/>
          <a:p>
            <a:pPr lvl="0"/>
            <a:r>
              <a:rPr lang="en-GB" dirty="0" smtClean="0">
                <a:solidFill>
                  <a:srgbClr val="7030A0"/>
                </a:solidFill>
              </a:rPr>
              <a:t>The writer’s </a:t>
            </a:r>
            <a:r>
              <a:rPr lang="en-GB" b="1" dirty="0" smtClean="0">
                <a:solidFill>
                  <a:srgbClr val="7030A0"/>
                </a:solidFill>
              </a:rPr>
              <a:t>ideas</a:t>
            </a:r>
            <a:r>
              <a:rPr lang="en-GB" dirty="0" smtClean="0">
                <a:solidFill>
                  <a:srgbClr val="7030A0"/>
                </a:solidFill>
              </a:rPr>
              <a:t> and </a:t>
            </a:r>
            <a:r>
              <a:rPr lang="en-GB" b="1" dirty="0" smtClean="0">
                <a:solidFill>
                  <a:srgbClr val="7030A0"/>
                </a:solidFill>
              </a:rPr>
              <a:t>attitudes</a:t>
            </a:r>
            <a:r>
              <a:rPr lang="en-GB" dirty="0" smtClean="0">
                <a:solidFill>
                  <a:srgbClr val="7030A0"/>
                </a:solidFill>
              </a:rPr>
              <a:t> (i.e. what is he saying?)</a:t>
            </a:r>
          </a:p>
        </p:txBody>
      </p:sp>
      <p:sp>
        <p:nvSpPr>
          <p:cNvPr id="7" name="TextBox 6"/>
          <p:cNvSpPr txBox="1"/>
          <p:nvPr/>
        </p:nvSpPr>
        <p:spPr>
          <a:xfrm>
            <a:off x="2699792" y="6021288"/>
            <a:ext cx="6192688" cy="646331"/>
          </a:xfrm>
          <a:prstGeom prst="rect">
            <a:avLst/>
          </a:prstGeom>
          <a:noFill/>
          <a:ln>
            <a:solidFill>
              <a:schemeClr val="accent1"/>
            </a:solidFill>
          </a:ln>
        </p:spPr>
        <p:txBody>
          <a:bodyPr wrap="square" rtlCol="0">
            <a:spAutoFit/>
          </a:bodyPr>
          <a:lstStyle/>
          <a:p>
            <a:pPr lvl="0"/>
            <a:r>
              <a:rPr lang="en-GB" dirty="0" smtClean="0">
                <a:solidFill>
                  <a:schemeClr val="accent6">
                    <a:lumMod val="75000"/>
                  </a:schemeClr>
                </a:solidFill>
              </a:rPr>
              <a:t>How the writer uses </a:t>
            </a:r>
            <a:r>
              <a:rPr lang="en-GB" b="1" dirty="0" smtClean="0">
                <a:solidFill>
                  <a:schemeClr val="accent6">
                    <a:lumMod val="75000"/>
                  </a:schemeClr>
                </a:solidFill>
              </a:rPr>
              <a:t>language</a:t>
            </a:r>
            <a:r>
              <a:rPr lang="en-GB" dirty="0" smtClean="0">
                <a:solidFill>
                  <a:schemeClr val="accent6">
                    <a:lumMod val="75000"/>
                  </a:schemeClr>
                </a:solidFill>
              </a:rPr>
              <a:t> and </a:t>
            </a:r>
            <a:r>
              <a:rPr lang="en-GB" b="1" dirty="0" smtClean="0">
                <a:solidFill>
                  <a:schemeClr val="accent6">
                    <a:lumMod val="75000"/>
                  </a:schemeClr>
                </a:solidFill>
              </a:rPr>
              <a:t>structure</a:t>
            </a:r>
            <a:r>
              <a:rPr lang="en-GB" dirty="0" smtClean="0">
                <a:solidFill>
                  <a:schemeClr val="accent6">
                    <a:lumMod val="75000"/>
                  </a:schemeClr>
                </a:solidFill>
              </a:rPr>
              <a:t> to </a:t>
            </a:r>
            <a:r>
              <a:rPr lang="en-GB" b="1" dirty="0" smtClean="0">
                <a:solidFill>
                  <a:schemeClr val="accent6">
                    <a:lumMod val="75000"/>
                  </a:schemeClr>
                </a:solidFill>
              </a:rPr>
              <a:t>achieve effects</a:t>
            </a:r>
            <a:r>
              <a:rPr lang="en-GB" dirty="0" smtClean="0">
                <a:solidFill>
                  <a:schemeClr val="accent6">
                    <a:lumMod val="75000"/>
                  </a:schemeClr>
                </a:solidFill>
              </a:rPr>
              <a:t> and </a:t>
            </a:r>
            <a:r>
              <a:rPr lang="en-GB" b="1" dirty="0" smtClean="0">
                <a:solidFill>
                  <a:schemeClr val="accent6">
                    <a:lumMod val="75000"/>
                  </a:schemeClr>
                </a:solidFill>
              </a:rPr>
              <a:t>engage</a:t>
            </a:r>
            <a:r>
              <a:rPr lang="en-GB" dirty="0" smtClean="0">
                <a:solidFill>
                  <a:schemeClr val="accent6">
                    <a:lumMod val="75000"/>
                  </a:schemeClr>
                </a:solidFill>
              </a:rPr>
              <a:t> the audience.</a:t>
            </a:r>
            <a:endParaRPr lang="en-GB"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 mark scheme ic ao3.jpg"/>
          <p:cNvPicPr>
            <a:picLocks noGrp="1" noChangeAspect="1"/>
          </p:cNvPicPr>
          <p:nvPr>
            <p:ph idx="1"/>
          </p:nvPr>
        </p:nvPicPr>
        <p:blipFill>
          <a:blip r:embed="rId2" cstate="print"/>
          <a:stretch>
            <a:fillRect/>
          </a:stretch>
        </p:blipFill>
        <p:spPr>
          <a:xfrm>
            <a:off x="-1" y="1163885"/>
            <a:ext cx="9203281" cy="5577483"/>
          </a:xfrm>
        </p:spPr>
      </p:pic>
      <p:sp>
        <p:nvSpPr>
          <p:cNvPr id="5" name="TextBox 4"/>
          <p:cNvSpPr txBox="1"/>
          <p:nvPr/>
        </p:nvSpPr>
        <p:spPr>
          <a:xfrm>
            <a:off x="467544" y="116632"/>
            <a:ext cx="8280920" cy="954107"/>
          </a:xfrm>
          <a:prstGeom prst="rect">
            <a:avLst/>
          </a:prstGeom>
          <a:solidFill>
            <a:srgbClr val="92D050">
              <a:alpha val="39000"/>
            </a:srgbClr>
          </a:solidFill>
        </p:spPr>
        <p:txBody>
          <a:bodyPr wrap="square" rtlCol="0">
            <a:spAutoFit/>
          </a:bodyPr>
          <a:lstStyle/>
          <a:p>
            <a:pPr algn="ctr"/>
            <a:r>
              <a:rPr lang="en-GB" sz="2800" b="1" dirty="0"/>
              <a:t>How does Priestley use the character of the I</a:t>
            </a:r>
            <a:r>
              <a:rPr lang="en-GB" sz="2800" b="1" dirty="0" smtClean="0"/>
              <a:t>nspector </a:t>
            </a:r>
            <a:r>
              <a:rPr lang="en-GB" sz="2800" b="1" dirty="0"/>
              <a:t>to present his </a:t>
            </a:r>
            <a:r>
              <a:rPr lang="en-GB" sz="2800" b="1" dirty="0" smtClean="0"/>
              <a:t>ideas about </a:t>
            </a:r>
            <a:r>
              <a:rPr lang="en-GB" sz="2800" b="1" dirty="0"/>
              <a:t>society?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6632"/>
            <a:ext cx="8280920" cy="954107"/>
          </a:xfrm>
          <a:prstGeom prst="rect">
            <a:avLst/>
          </a:prstGeom>
          <a:solidFill>
            <a:srgbClr val="92D050">
              <a:alpha val="39000"/>
            </a:srgbClr>
          </a:solidFill>
        </p:spPr>
        <p:txBody>
          <a:bodyPr wrap="square" rtlCol="0">
            <a:spAutoFit/>
          </a:bodyPr>
          <a:lstStyle/>
          <a:p>
            <a:pPr algn="ctr"/>
            <a:r>
              <a:rPr lang="en-GB" sz="2800" b="1" dirty="0"/>
              <a:t>How does Priestley use the character of the I</a:t>
            </a:r>
            <a:r>
              <a:rPr lang="en-GB" sz="2800" b="1" dirty="0" smtClean="0"/>
              <a:t>nspector </a:t>
            </a:r>
            <a:r>
              <a:rPr lang="en-GB" sz="2800" b="1" dirty="0"/>
              <a:t>to present his ideas about society?</a:t>
            </a:r>
          </a:p>
        </p:txBody>
      </p:sp>
      <p:sp>
        <p:nvSpPr>
          <p:cNvPr id="4" name="TextBox 3"/>
          <p:cNvSpPr txBox="1"/>
          <p:nvPr/>
        </p:nvSpPr>
        <p:spPr>
          <a:xfrm>
            <a:off x="251520" y="1184553"/>
            <a:ext cx="8712968" cy="3108543"/>
          </a:xfrm>
          <a:prstGeom prst="rect">
            <a:avLst/>
          </a:prstGeom>
          <a:solidFill>
            <a:srgbClr val="00B050">
              <a:alpha val="10000"/>
            </a:srgbClr>
          </a:solidFill>
        </p:spPr>
        <p:txBody>
          <a:bodyPr wrap="square" rtlCol="0">
            <a:spAutoFit/>
          </a:bodyPr>
          <a:lstStyle/>
          <a:p>
            <a:r>
              <a:rPr lang="en-GB" sz="2800" dirty="0" smtClean="0">
                <a:solidFill>
                  <a:srgbClr val="FF0000"/>
                </a:solidFill>
              </a:rPr>
              <a:t>Band 5</a:t>
            </a:r>
            <a:r>
              <a:rPr lang="en-GB" sz="2800" dirty="0" smtClean="0"/>
              <a:t> </a:t>
            </a:r>
          </a:p>
          <a:p>
            <a:r>
              <a:rPr lang="en-GB" sz="2800" dirty="0" smtClean="0">
                <a:solidFill>
                  <a:schemeClr val="accent3">
                    <a:lumMod val="75000"/>
                  </a:schemeClr>
                </a:solidFill>
              </a:rPr>
              <a:t>(</a:t>
            </a:r>
            <a:r>
              <a:rPr lang="en-GB" sz="2800" dirty="0" err="1" smtClean="0">
                <a:solidFill>
                  <a:schemeClr val="accent3">
                    <a:lumMod val="75000"/>
                  </a:schemeClr>
                </a:solidFill>
              </a:rPr>
              <a:t>i</a:t>
            </a:r>
            <a:r>
              <a:rPr lang="en-GB" sz="2800" dirty="0" smtClean="0">
                <a:solidFill>
                  <a:schemeClr val="accent3">
                    <a:lumMod val="75000"/>
                  </a:schemeClr>
                </a:solidFill>
              </a:rPr>
              <a:t>) Sophisticated interpretation of texts.</a:t>
            </a:r>
          </a:p>
          <a:p>
            <a:r>
              <a:rPr lang="en-GB" sz="2800" dirty="0" smtClean="0">
                <a:solidFill>
                  <a:srgbClr val="7030A0"/>
                </a:solidFill>
              </a:rPr>
              <a:t>(ii) Sophisticated engagement with writer’s ideas and attitudes.</a:t>
            </a:r>
          </a:p>
          <a:p>
            <a:r>
              <a:rPr lang="en-GB" sz="2800" dirty="0" smtClean="0">
                <a:solidFill>
                  <a:srgbClr val="C00000"/>
                </a:solidFill>
              </a:rPr>
              <a:t>(iii) Uses imaginatively selected supporting textual detail.</a:t>
            </a:r>
          </a:p>
          <a:p>
            <a:r>
              <a:rPr lang="en-GB" sz="2800" dirty="0" smtClean="0">
                <a:solidFill>
                  <a:schemeClr val="accent6">
                    <a:lumMod val="75000"/>
                  </a:schemeClr>
                </a:solidFill>
              </a:rPr>
              <a:t>(iii) Sophisticated analysis of aspects of language and structure.</a:t>
            </a:r>
            <a:endParaRPr lang="en-GB" sz="2800" dirty="0">
              <a:solidFill>
                <a:schemeClr val="accent6">
                  <a:lumMod val="75000"/>
                </a:schemeClr>
              </a:solidFill>
            </a:endParaRPr>
          </a:p>
        </p:txBody>
      </p:sp>
      <p:sp>
        <p:nvSpPr>
          <p:cNvPr id="13" name="TextBox 12"/>
          <p:cNvSpPr txBox="1"/>
          <p:nvPr/>
        </p:nvSpPr>
        <p:spPr>
          <a:xfrm>
            <a:off x="251520" y="4293096"/>
            <a:ext cx="8712968" cy="830997"/>
          </a:xfrm>
          <a:prstGeom prst="rect">
            <a:avLst/>
          </a:prstGeom>
          <a:noFill/>
        </p:spPr>
        <p:txBody>
          <a:bodyPr wrap="square" rtlCol="0">
            <a:spAutoFit/>
          </a:bodyPr>
          <a:lstStyle/>
          <a:p>
            <a:pPr algn="ctr"/>
            <a:r>
              <a:rPr lang="en-GB" sz="4800" b="1" dirty="0" smtClean="0"/>
              <a:t>Ideas. Purpose. Quotes. Analysis.</a:t>
            </a:r>
            <a:endParaRPr lang="en-GB" sz="4800" b="1" dirty="0"/>
          </a:p>
        </p:txBody>
      </p:sp>
      <p:sp>
        <p:nvSpPr>
          <p:cNvPr id="14" name="TextBox 13"/>
          <p:cNvSpPr txBox="1"/>
          <p:nvPr/>
        </p:nvSpPr>
        <p:spPr>
          <a:xfrm>
            <a:off x="179512" y="5157192"/>
            <a:ext cx="8712968" cy="1631216"/>
          </a:xfrm>
          <a:prstGeom prst="rect">
            <a:avLst/>
          </a:prstGeom>
          <a:noFill/>
          <a:ln>
            <a:solidFill>
              <a:schemeClr val="tx1"/>
            </a:solidFill>
          </a:ln>
        </p:spPr>
        <p:txBody>
          <a:bodyPr wrap="square" rtlCol="0">
            <a:spAutoFit/>
          </a:bodyPr>
          <a:lstStyle/>
          <a:p>
            <a:r>
              <a:rPr lang="en-GB" sz="2000" b="1" u="sng" dirty="0" smtClean="0">
                <a:solidFill>
                  <a:srgbClr val="C00000"/>
                </a:solidFill>
              </a:rPr>
              <a:t>To get a high band, you need to include all four aspects in your essay</a:t>
            </a:r>
            <a:r>
              <a:rPr lang="en-GB" sz="2000" b="1" dirty="0" smtClean="0">
                <a:solidFill>
                  <a:srgbClr val="C00000"/>
                </a:solidFill>
              </a:rPr>
              <a:t>:</a:t>
            </a:r>
          </a:p>
          <a:p>
            <a:pPr>
              <a:buFont typeface="Arial" pitchFamily="34" charset="0"/>
              <a:buChar char="•"/>
            </a:pPr>
            <a:r>
              <a:rPr lang="en-GB" sz="2000" b="1" dirty="0" smtClean="0">
                <a:solidFill>
                  <a:srgbClr val="C00000"/>
                </a:solidFill>
              </a:rPr>
              <a:t> Have some strong personal ideas about the text.</a:t>
            </a:r>
          </a:p>
          <a:p>
            <a:pPr>
              <a:buFont typeface="Arial" pitchFamily="34" charset="0"/>
              <a:buChar char="•"/>
            </a:pPr>
            <a:r>
              <a:rPr lang="en-GB" sz="2000" b="1" dirty="0" smtClean="0">
                <a:solidFill>
                  <a:srgbClr val="C00000"/>
                </a:solidFill>
              </a:rPr>
              <a:t> Show you understand and have engaged with Priestley’s ideas and attitudes.</a:t>
            </a:r>
          </a:p>
          <a:p>
            <a:pPr>
              <a:buFont typeface="Arial" pitchFamily="34" charset="0"/>
              <a:buChar char="•"/>
            </a:pPr>
            <a:r>
              <a:rPr lang="en-GB" sz="2000" b="1" dirty="0" smtClean="0">
                <a:solidFill>
                  <a:srgbClr val="C00000"/>
                </a:solidFill>
              </a:rPr>
              <a:t> Include a range of quotes to support your points.</a:t>
            </a:r>
          </a:p>
          <a:p>
            <a:pPr>
              <a:buFont typeface="Arial" pitchFamily="34" charset="0"/>
              <a:buChar char="•"/>
            </a:pPr>
            <a:r>
              <a:rPr lang="en-GB" sz="2000" b="1" dirty="0" smtClean="0">
                <a:solidFill>
                  <a:srgbClr val="C00000"/>
                </a:solidFill>
              </a:rPr>
              <a:t> Analyse the language and structure of the play throughout.</a:t>
            </a:r>
            <a:endParaRPr lang="en-GB" sz="2000" b="1" dirty="0">
              <a:solidFill>
                <a:srgbClr val="C000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78578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Q</a:t>
            </a:r>
            <a:endParaRPr lang="en-US" sz="4800" dirty="0">
              <a:solidFill>
                <a:schemeClr val="bg1"/>
              </a:solidFill>
            </a:endParaRPr>
          </a:p>
        </p:txBody>
      </p:sp>
      <p:sp>
        <p:nvSpPr>
          <p:cNvPr id="3" name="Bevel 2"/>
          <p:cNvSpPr/>
          <p:nvPr/>
        </p:nvSpPr>
        <p:spPr>
          <a:xfrm>
            <a:off x="2071670"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W</a:t>
            </a:r>
            <a:endParaRPr lang="en-US" sz="4800" dirty="0">
              <a:solidFill>
                <a:schemeClr val="bg1"/>
              </a:solidFill>
            </a:endParaRPr>
          </a:p>
        </p:txBody>
      </p:sp>
      <p:sp>
        <p:nvSpPr>
          <p:cNvPr id="4" name="Bevel 3"/>
          <p:cNvSpPr/>
          <p:nvPr/>
        </p:nvSpPr>
        <p:spPr>
          <a:xfrm>
            <a:off x="3357554"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E</a:t>
            </a:r>
            <a:endParaRPr lang="en-US" sz="4800" dirty="0">
              <a:solidFill>
                <a:schemeClr val="bg1"/>
              </a:solidFill>
            </a:endParaRPr>
          </a:p>
        </p:txBody>
      </p:sp>
      <p:sp>
        <p:nvSpPr>
          <p:cNvPr id="5" name="Bevel 4"/>
          <p:cNvSpPr/>
          <p:nvPr/>
        </p:nvSpPr>
        <p:spPr>
          <a:xfrm>
            <a:off x="4643438"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R</a:t>
            </a:r>
            <a:endParaRPr lang="en-US" sz="4800" dirty="0">
              <a:solidFill>
                <a:schemeClr val="bg1"/>
              </a:solidFill>
            </a:endParaRPr>
          </a:p>
        </p:txBody>
      </p:sp>
      <p:sp>
        <p:nvSpPr>
          <p:cNvPr id="6" name="Bevel 5"/>
          <p:cNvSpPr/>
          <p:nvPr/>
        </p:nvSpPr>
        <p:spPr>
          <a:xfrm>
            <a:off x="5929322"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T</a:t>
            </a:r>
            <a:endParaRPr lang="en-US" sz="4800" dirty="0">
              <a:solidFill>
                <a:schemeClr val="bg1"/>
              </a:solidFill>
            </a:endParaRPr>
          </a:p>
        </p:txBody>
      </p:sp>
      <p:sp>
        <p:nvSpPr>
          <p:cNvPr id="7" name="Bevel 6"/>
          <p:cNvSpPr/>
          <p:nvPr/>
        </p:nvSpPr>
        <p:spPr>
          <a:xfrm>
            <a:off x="721520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Y</a:t>
            </a:r>
            <a:endParaRPr lang="en-US" sz="4800" dirty="0">
              <a:solidFill>
                <a:schemeClr val="bg1"/>
              </a:solidFill>
            </a:endParaRPr>
          </a:p>
        </p:txBody>
      </p:sp>
      <p:sp>
        <p:nvSpPr>
          <p:cNvPr id="8" name="TextBox 7"/>
          <p:cNvSpPr txBox="1"/>
          <p:nvPr/>
        </p:nvSpPr>
        <p:spPr>
          <a:xfrm>
            <a:off x="1285852" y="1240681"/>
            <a:ext cx="6715172" cy="1200329"/>
          </a:xfrm>
          <a:prstGeom prst="rect">
            <a:avLst/>
          </a:prstGeom>
          <a:noFill/>
        </p:spPr>
        <p:txBody>
          <a:bodyPr wrap="square" rtlCol="0">
            <a:spAutoFit/>
          </a:bodyPr>
          <a:lstStyle/>
          <a:p>
            <a:pPr algn="ctr"/>
            <a:r>
              <a:rPr lang="en-GB" sz="2400" b="1" dirty="0" smtClean="0">
                <a:solidFill>
                  <a:srgbClr val="00B0F0"/>
                </a:solidFill>
                <a:effectLst>
                  <a:outerShdw blurRad="38100" dist="38100" dir="2700000" algn="tl">
                    <a:srgbClr val="000000">
                      <a:alpha val="43137"/>
                    </a:srgbClr>
                  </a:outerShdw>
                </a:effectLst>
              </a:rPr>
              <a:t>Have a go at writing a QWERTY paragraph, using your notes so far.</a:t>
            </a:r>
          </a:p>
          <a:p>
            <a:pPr algn="ctr"/>
            <a:endParaRPr lang="en-GB" sz="2400" b="1" dirty="0" smtClean="0">
              <a:solidFill>
                <a:srgbClr val="00B0F0"/>
              </a:solidFill>
            </a:endParaRPr>
          </a:p>
        </p:txBody>
      </p:sp>
      <p:sp>
        <p:nvSpPr>
          <p:cNvPr id="10" name="Rectangle 9"/>
          <p:cNvSpPr/>
          <p:nvPr/>
        </p:nvSpPr>
        <p:spPr>
          <a:xfrm>
            <a:off x="323528" y="2398236"/>
            <a:ext cx="8352928" cy="2308324"/>
          </a:xfrm>
          <a:prstGeom prst="rect">
            <a:avLst/>
          </a:prstGeom>
        </p:spPr>
        <p:txBody>
          <a:bodyPr wrap="square">
            <a:spAutoFit/>
          </a:bodyPr>
          <a:lstStyle/>
          <a:p>
            <a:pPr algn="ctr"/>
            <a:r>
              <a:rPr lang="en-GB" sz="4800" b="1" dirty="0" smtClean="0"/>
              <a:t>How does Priestley use the character of the Inspector to present his ideas about society?</a:t>
            </a:r>
          </a:p>
        </p:txBody>
      </p:sp>
      <p:sp>
        <p:nvSpPr>
          <p:cNvPr id="11" name="TextBox 10"/>
          <p:cNvSpPr txBox="1"/>
          <p:nvPr/>
        </p:nvSpPr>
        <p:spPr>
          <a:xfrm>
            <a:off x="899592" y="5013176"/>
            <a:ext cx="7128792" cy="584775"/>
          </a:xfrm>
          <a:prstGeom prst="rect">
            <a:avLst/>
          </a:prstGeom>
          <a:noFill/>
        </p:spPr>
        <p:txBody>
          <a:bodyPr wrap="square" rtlCol="0">
            <a:spAutoFit/>
          </a:bodyPr>
          <a:lstStyle/>
          <a:p>
            <a:pPr algn="ctr"/>
            <a:r>
              <a:rPr lang="en-GB" sz="3200" b="1" dirty="0" smtClean="0">
                <a:solidFill>
                  <a:srgbClr val="FF0000"/>
                </a:solidFill>
              </a:rPr>
              <a:t>Purpose. Ideas. Quotes. Analysis.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57356" y="142852"/>
            <a:ext cx="7107132" cy="2000264"/>
          </a:xfrm>
          <a:solidFill>
            <a:srgbClr val="92D050">
              <a:alpha val="50000"/>
            </a:srgbClr>
          </a:solidFill>
        </p:spPr>
        <p:txBody>
          <a:bodyPr/>
          <a:lstStyle/>
          <a:p>
            <a:pPr algn="l"/>
            <a:r>
              <a:rPr lang="en-GB" sz="2400" dirty="0" smtClean="0">
                <a:effectLst>
                  <a:outerShdw blurRad="38100" dist="38100" dir="2700000" algn="tl">
                    <a:srgbClr val="000000">
                      <a:alpha val="43137"/>
                    </a:srgbClr>
                  </a:outerShdw>
                </a:effectLst>
                <a:latin typeface="Calibri" pitchFamily="34" charset="0"/>
              </a:rPr>
              <a:t>One of the ways Priestley... Another way... Sheila is also shown to be... The writer suggests... When the Inspector is first described...</a:t>
            </a:r>
            <a:endParaRPr lang="en-US" sz="2400" dirty="0">
              <a:effectLst>
                <a:outerShdw blurRad="38100" dist="38100" dir="2700000" algn="tl">
                  <a:srgbClr val="000000">
                    <a:alpha val="43137"/>
                  </a:srgbClr>
                </a:outerShdw>
              </a:effectLst>
              <a:latin typeface="Calibri" pitchFamily="34" charset="0"/>
            </a:endParaRPr>
          </a:p>
        </p:txBody>
      </p:sp>
      <p:sp>
        <p:nvSpPr>
          <p:cNvPr id="4" name="Bevel 3"/>
          <p:cNvSpPr/>
          <p:nvPr/>
        </p:nvSpPr>
        <p:spPr bwMode="auto">
          <a:xfrm>
            <a:off x="142844" y="-2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charset="0"/>
              </a:rPr>
              <a:t>Q</a:t>
            </a:r>
            <a:endParaRPr kumimoji="0" lang="en-US" sz="1800" b="0" i="0" u="none" strike="noStrike" cap="none" normalizeH="0" baseline="0" dirty="0" smtClean="0">
              <a:ln>
                <a:noFill/>
              </a:ln>
              <a:solidFill>
                <a:schemeClr val="tx1"/>
              </a:solidFill>
              <a:effectLst/>
              <a:latin typeface="Arial" charset="0"/>
            </a:endParaRPr>
          </a:p>
        </p:txBody>
      </p:sp>
      <p:sp>
        <p:nvSpPr>
          <p:cNvPr id="5" name="Bevel 4"/>
          <p:cNvSpPr/>
          <p:nvPr/>
        </p:nvSpPr>
        <p:spPr bwMode="auto">
          <a:xfrm>
            <a:off x="142844" y="114298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solidFill>
                <a:schemeClr val="tx1"/>
              </a:solidFill>
              <a:effectLst/>
              <a:latin typeface="Arial" charset="0"/>
            </a:endParaRPr>
          </a:p>
        </p:txBody>
      </p:sp>
      <p:sp>
        <p:nvSpPr>
          <p:cNvPr id="6" name="Bevel 5"/>
          <p:cNvSpPr/>
          <p:nvPr/>
        </p:nvSpPr>
        <p:spPr bwMode="auto">
          <a:xfrm>
            <a:off x="142844" y="2285992"/>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solidFill>
                <a:schemeClr val="tx1"/>
              </a:solidFill>
              <a:effectLst/>
              <a:latin typeface="Arial" charset="0"/>
            </a:endParaRPr>
          </a:p>
        </p:txBody>
      </p:sp>
      <p:sp>
        <p:nvSpPr>
          <p:cNvPr id="7" name="Bevel 6"/>
          <p:cNvSpPr/>
          <p:nvPr/>
        </p:nvSpPr>
        <p:spPr bwMode="auto">
          <a:xfrm>
            <a:off x="142844" y="342900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solidFill>
                <a:schemeClr val="tx1"/>
              </a:solidFill>
              <a:effectLst/>
              <a:latin typeface="Arial" charset="0"/>
            </a:endParaRPr>
          </a:p>
        </p:txBody>
      </p:sp>
      <p:sp>
        <p:nvSpPr>
          <p:cNvPr id="8" name="Bevel 7"/>
          <p:cNvSpPr/>
          <p:nvPr/>
        </p:nvSpPr>
        <p:spPr bwMode="auto">
          <a:xfrm>
            <a:off x="142844" y="4572008"/>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solidFill>
                <a:schemeClr val="tx1"/>
              </a:solidFill>
              <a:effectLst/>
              <a:latin typeface="Arial" charset="0"/>
            </a:endParaRPr>
          </a:p>
        </p:txBody>
      </p:sp>
      <p:sp>
        <p:nvSpPr>
          <p:cNvPr id="9" name="Bevel 8"/>
          <p:cNvSpPr/>
          <p:nvPr/>
        </p:nvSpPr>
        <p:spPr bwMode="auto">
          <a:xfrm>
            <a:off x="142844" y="5715016"/>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1285852" y="391049"/>
            <a:ext cx="500066" cy="1323439"/>
          </a:xfrm>
          <a:prstGeom prst="rect">
            <a:avLst/>
          </a:prstGeom>
          <a:noFill/>
        </p:spPr>
        <p:txBody>
          <a:bodyPr wrap="square" rtlCol="0">
            <a:spAutoFit/>
          </a:bodyPr>
          <a:lstStyle/>
          <a:p>
            <a:r>
              <a:rPr lang="en-GB" sz="8000" dirty="0" smtClean="0"/>
              <a:t>}</a:t>
            </a:r>
            <a:endParaRPr lang="en-US" dirty="0"/>
          </a:p>
        </p:txBody>
      </p:sp>
      <p:sp>
        <p:nvSpPr>
          <p:cNvPr id="11" name="Title 1"/>
          <p:cNvSpPr txBox="1">
            <a:spLocks/>
          </p:cNvSpPr>
          <p:nvPr/>
        </p:nvSpPr>
        <p:spPr bwMode="auto">
          <a:xfrm>
            <a:off x="1857356" y="2214554"/>
            <a:ext cx="7107132" cy="1143008"/>
          </a:xfrm>
          <a:prstGeom prst="rect">
            <a:avLst/>
          </a:prstGeom>
          <a:solidFill>
            <a:srgbClr val="92D050">
              <a:alpha val="51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This is shown when it says, “___”... An example of this is when </a:t>
            </a:r>
            <a:r>
              <a:rPr lang="en-GB" sz="2400" dirty="0" smtClean="0">
                <a:effectLst>
                  <a:outerShdw blurRad="38100" dist="38100" dir="2700000" algn="tl">
                    <a:srgbClr val="000000">
                      <a:alpha val="43137"/>
                    </a:srgbClr>
                  </a:outerShdw>
                </a:effectLst>
                <a:latin typeface="Calibri" pitchFamily="34" charset="0"/>
                <a:ea typeface="+mj-ea"/>
                <a:cs typeface="+mj-cs"/>
              </a:rPr>
              <a:t>Priestley </a:t>
            </a:r>
            <a:r>
              <a:rPr lang="en-GB" sz="2400" dirty="0">
                <a:effectLst>
                  <a:outerShdw blurRad="38100" dist="38100" dir="2700000" algn="tl">
                    <a:srgbClr val="000000">
                      <a:alpha val="43137"/>
                    </a:srgbClr>
                  </a:outerShdw>
                </a:effectLst>
                <a:latin typeface="Calibri" pitchFamily="34" charset="0"/>
                <a:ea typeface="+mj-ea"/>
                <a:cs typeface="+mj-cs"/>
              </a:rPr>
              <a:t>writes, “___”... For example, “___”</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2" name="Title 1"/>
          <p:cNvSpPr txBox="1">
            <a:spLocks/>
          </p:cNvSpPr>
          <p:nvPr/>
        </p:nvSpPr>
        <p:spPr bwMode="auto">
          <a:xfrm>
            <a:off x="1857356" y="3500438"/>
            <a:ext cx="7107132"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buFontTx/>
              <a:buNone/>
              <a:defRPr/>
            </a:pPr>
            <a:r>
              <a:rPr lang="en-GB" sz="2400" dirty="0">
                <a:effectLst>
                  <a:outerShdw blurRad="38100" dist="38100" dir="2700000" algn="tl">
                    <a:srgbClr val="000000">
                      <a:alpha val="43137"/>
                    </a:srgbClr>
                  </a:outerShdw>
                </a:effectLst>
                <a:latin typeface="Calibri" pitchFamily="34" charset="0"/>
                <a:ea typeface="+mj-ea"/>
                <a:cs typeface="+mj-cs"/>
              </a:rPr>
              <a:t>This makes the reader think... This suggests to the reader... The reader will think... This implies... This suggests... </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3" name="Title 1"/>
          <p:cNvSpPr txBox="1">
            <a:spLocks/>
          </p:cNvSpPr>
          <p:nvPr/>
        </p:nvSpPr>
        <p:spPr bwMode="auto">
          <a:xfrm>
            <a:off x="1857388" y="4714884"/>
            <a:ext cx="7107100"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The use of the </a:t>
            </a:r>
            <a:r>
              <a:rPr lang="en-GB" sz="2400" dirty="0" smtClean="0">
                <a:effectLst>
                  <a:outerShdw blurRad="38100" dist="38100" dir="2700000" algn="tl">
                    <a:srgbClr val="000000">
                      <a:alpha val="43137"/>
                    </a:srgbClr>
                  </a:outerShdw>
                </a:effectLst>
                <a:latin typeface="Calibri" pitchFamily="34" charset="0"/>
                <a:ea typeface="+mj-ea"/>
                <a:cs typeface="+mj-cs"/>
              </a:rPr>
              <a:t>closed question... </a:t>
            </a:r>
            <a:r>
              <a:rPr lang="en-GB" sz="2400" dirty="0">
                <a:effectLst>
                  <a:outerShdw blurRad="38100" dist="38100" dir="2700000" algn="tl">
                    <a:srgbClr val="000000">
                      <a:alpha val="43137"/>
                    </a:srgbClr>
                  </a:outerShdw>
                </a:effectLst>
                <a:latin typeface="Calibri" pitchFamily="34" charset="0"/>
                <a:ea typeface="+mj-ea"/>
                <a:cs typeface="+mj-cs"/>
              </a:rPr>
              <a:t>The writer’s word choice... The </a:t>
            </a:r>
            <a:r>
              <a:rPr lang="en-GB" sz="2400" dirty="0" smtClean="0">
                <a:effectLst>
                  <a:outerShdw blurRad="38100" dist="38100" dir="2700000" algn="tl">
                    <a:srgbClr val="000000">
                      <a:alpha val="43137"/>
                    </a:srgbClr>
                  </a:outerShdw>
                </a:effectLst>
                <a:latin typeface="Calibri" pitchFamily="34" charset="0"/>
                <a:ea typeface="+mj-ea"/>
                <a:cs typeface="+mj-cs"/>
              </a:rPr>
              <a:t>stage direction “___”... </a:t>
            </a:r>
            <a:r>
              <a:rPr lang="en-GB" sz="2400" dirty="0">
                <a:effectLst>
                  <a:outerShdw blurRad="38100" dist="38100" dir="2700000" algn="tl">
                    <a:srgbClr val="000000">
                      <a:alpha val="43137"/>
                    </a:srgbClr>
                  </a:outerShdw>
                </a:effectLst>
                <a:latin typeface="Calibri" pitchFamily="34" charset="0"/>
                <a:ea typeface="+mj-ea"/>
                <a:cs typeface="+mj-cs"/>
              </a:rPr>
              <a:t>The </a:t>
            </a:r>
            <a:r>
              <a:rPr lang="en-GB" sz="2400" dirty="0" smtClean="0">
                <a:effectLst>
                  <a:outerShdw blurRad="38100" dist="38100" dir="2700000" algn="tl">
                    <a:srgbClr val="000000">
                      <a:alpha val="43137"/>
                    </a:srgbClr>
                  </a:outerShdw>
                </a:effectLst>
                <a:latin typeface="Calibri" pitchFamily="34" charset="0"/>
                <a:ea typeface="+mj-ea"/>
                <a:cs typeface="+mj-cs"/>
              </a:rPr>
              <a:t>repetition </a:t>
            </a:r>
            <a:r>
              <a:rPr lang="en-GB" sz="2400" dirty="0">
                <a:effectLst>
                  <a:outerShdw blurRad="38100" dist="38100" dir="2700000" algn="tl">
                    <a:srgbClr val="000000">
                      <a:alpha val="43137"/>
                    </a:srgbClr>
                  </a:outerShdw>
                </a:effectLst>
                <a:latin typeface="Calibri" pitchFamily="34" charset="0"/>
                <a:ea typeface="+mj-ea"/>
                <a:cs typeface="+mj-cs"/>
              </a:rPr>
              <a:t>of... This word has strong connotations of...</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5" name="Title 1"/>
          <p:cNvSpPr txBox="1">
            <a:spLocks/>
          </p:cNvSpPr>
          <p:nvPr/>
        </p:nvSpPr>
        <p:spPr bwMode="auto">
          <a:xfrm>
            <a:off x="1857356" y="5949280"/>
            <a:ext cx="7107132" cy="79208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GB" sz="2400" dirty="0">
                <a:effectLst>
                  <a:outerShdw blurRad="38100" dist="38100" dir="2700000" algn="tl">
                    <a:srgbClr val="000000">
                      <a:alpha val="43137"/>
                    </a:srgbClr>
                  </a:outerShdw>
                </a:effectLst>
                <a:latin typeface="Calibri" pitchFamily="34" charset="0"/>
                <a:ea typeface="+mj-ea"/>
                <a:cs typeface="+mj-cs"/>
              </a:rPr>
              <a:t>This</a:t>
            </a:r>
            <a:r>
              <a:rPr kumimoji="0" lang="en-GB"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mj-ea"/>
                <a:cs typeface="+mj-cs"/>
              </a:rPr>
              <a:t> </a:t>
            </a:r>
            <a:r>
              <a:rPr lang="en-GB" sz="2400" dirty="0">
                <a:effectLst>
                  <a:outerShdw blurRad="38100" dist="38100" dir="2700000" algn="tl">
                    <a:srgbClr val="000000">
                      <a:alpha val="43137"/>
                    </a:srgbClr>
                  </a:outerShdw>
                </a:effectLst>
                <a:latin typeface="Calibri" pitchFamily="34" charset="0"/>
                <a:ea typeface="+mj-ea"/>
                <a:cs typeface="+mj-cs"/>
              </a:rPr>
              <a:t>suggests... This implies... This links to</a:t>
            </a:r>
            <a:r>
              <a:rPr lang="en-GB" sz="2400" dirty="0" smtClean="0">
                <a:effectLst>
                  <a:outerShdw blurRad="38100" dist="38100" dir="2700000" algn="tl">
                    <a:srgbClr val="000000">
                      <a:alpha val="43137"/>
                    </a:srgbClr>
                  </a:outerShdw>
                </a:effectLst>
                <a:latin typeface="Calibri" pitchFamily="34" charset="0"/>
                <a:ea typeface="+mj-ea"/>
                <a:cs typeface="+mj-cs"/>
              </a:rPr>
              <a:t>...</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log.diginn.com/wp-content/uploads/2014/04/The-Surprising-Healing-Qualities-of-Di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693572"/>
            <a:ext cx="9144000" cy="51644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2350" y="5192"/>
            <a:ext cx="8899301" cy="1754326"/>
          </a:xfrm>
          <a:prstGeom prst="rect">
            <a:avLst/>
          </a:prstGeom>
        </p:spPr>
        <p:txBody>
          <a:bodyPr wrap="square">
            <a:spAutoFit/>
          </a:bodyPr>
          <a:lstStyle/>
          <a:p>
            <a:pPr lvl="0">
              <a:spcBef>
                <a:spcPct val="0"/>
              </a:spcBef>
              <a:defRPr/>
            </a:pPr>
            <a:r>
              <a:rPr lang="en-GB" sz="3600" b="1" dirty="0"/>
              <a:t>Where am I now?</a:t>
            </a:r>
          </a:p>
          <a:p>
            <a:pPr lvl="0" algn="ctr">
              <a:spcBef>
                <a:spcPct val="0"/>
              </a:spcBef>
              <a:defRPr/>
            </a:pPr>
            <a:r>
              <a:rPr lang="en-GB" sz="3600" b="1" dirty="0">
                <a:solidFill>
                  <a:srgbClr val="FF0000"/>
                </a:solidFill>
              </a:rPr>
              <a:t>Where do I need to be?</a:t>
            </a:r>
          </a:p>
          <a:p>
            <a:pPr lvl="0" algn="r">
              <a:spcBef>
                <a:spcPct val="0"/>
              </a:spcBef>
              <a:defRPr/>
            </a:pPr>
            <a:r>
              <a:rPr lang="en-GB" sz="3600" b="1" dirty="0">
                <a:solidFill>
                  <a:srgbClr val="00B050"/>
                </a:solidFill>
              </a:rPr>
              <a:t>How do I get there?</a:t>
            </a:r>
            <a:endParaRPr lang="en-US" sz="3600" b="1" dirty="0">
              <a:solidFill>
                <a:srgbClr val="00B050"/>
              </a:solidFill>
            </a:endParaRPr>
          </a:p>
        </p:txBody>
      </p:sp>
    </p:spTree>
    <p:extLst>
      <p:ext uri="{BB962C8B-B14F-4D97-AF65-F5344CB8AC3E}">
        <p14:creationId xmlns:p14="http://schemas.microsoft.com/office/powerpoint/2010/main" val="4937054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ransformdestiny.com/blog/wp-content/uploads/2011/04/Shov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4073" y="1774208"/>
            <a:ext cx="3179927" cy="49707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respond to teacher feedback by identifying targets for progress and completing appropriate improvement tasks</a:t>
            </a:r>
            <a:endParaRPr lang="en-GB" dirty="0"/>
          </a:p>
        </p:txBody>
      </p:sp>
      <p:sp>
        <p:nvSpPr>
          <p:cNvPr id="3" name="TextBox 2"/>
          <p:cNvSpPr txBox="1"/>
          <p:nvPr/>
        </p:nvSpPr>
        <p:spPr>
          <a:xfrm>
            <a:off x="179512" y="836712"/>
            <a:ext cx="6523630" cy="5663089"/>
          </a:xfrm>
          <a:prstGeom prst="rect">
            <a:avLst/>
          </a:prstGeom>
          <a:noFill/>
        </p:spPr>
        <p:txBody>
          <a:bodyPr wrap="square" rtlCol="0">
            <a:spAutoFit/>
          </a:bodyPr>
          <a:lstStyle/>
          <a:p>
            <a:r>
              <a:rPr lang="en-GB" sz="2400" b="1" dirty="0" smtClean="0">
                <a:solidFill>
                  <a:srgbClr val="00B050"/>
                </a:solidFill>
              </a:rPr>
              <a:t>Step 1: </a:t>
            </a:r>
            <a:r>
              <a:rPr lang="en-GB" sz="2200" dirty="0" smtClean="0"/>
              <a:t>Look at your teacher’s feedback and </a:t>
            </a:r>
            <a:r>
              <a:rPr lang="en-GB" sz="2200" b="1" dirty="0" smtClean="0">
                <a:solidFill>
                  <a:srgbClr val="FF0000"/>
                </a:solidFill>
              </a:rPr>
              <a:t>read any comments he or she has made</a:t>
            </a:r>
            <a:r>
              <a:rPr lang="en-GB" sz="2200" dirty="0" smtClean="0"/>
              <a:t>. </a:t>
            </a:r>
            <a:r>
              <a:rPr lang="en-GB" sz="2200" b="1" dirty="0" smtClean="0"/>
              <a:t>What did you do well? </a:t>
            </a:r>
          </a:p>
          <a:p>
            <a:endParaRPr lang="en-GB" sz="2200" dirty="0"/>
          </a:p>
          <a:p>
            <a:r>
              <a:rPr lang="en-GB" sz="2400" b="1" dirty="0" smtClean="0">
                <a:solidFill>
                  <a:srgbClr val="00B050"/>
                </a:solidFill>
              </a:rPr>
              <a:t>Step 2: </a:t>
            </a:r>
            <a:r>
              <a:rPr lang="en-GB" sz="2200" b="1" dirty="0" smtClean="0">
                <a:solidFill>
                  <a:srgbClr val="FF0000"/>
                </a:solidFill>
              </a:rPr>
              <a:t>Write down </a:t>
            </a:r>
            <a:r>
              <a:rPr lang="en-GB" sz="2200" dirty="0" smtClean="0"/>
              <a:t>a </a:t>
            </a:r>
            <a:r>
              <a:rPr lang="en-GB" sz="2200" b="1" dirty="0" smtClean="0"/>
              <a:t>summary</a:t>
            </a:r>
            <a:r>
              <a:rPr lang="en-GB" sz="2200" dirty="0" smtClean="0"/>
              <a:t> of what you did well and </a:t>
            </a:r>
            <a:r>
              <a:rPr lang="en-GB" sz="2200" b="1" dirty="0" smtClean="0"/>
              <a:t>how you feel </a:t>
            </a:r>
            <a:r>
              <a:rPr lang="en-GB" sz="2200" dirty="0" smtClean="0"/>
              <a:t>about your teacher’s comments.</a:t>
            </a:r>
          </a:p>
          <a:p>
            <a:endParaRPr lang="en-GB" sz="2200" dirty="0" smtClean="0"/>
          </a:p>
          <a:p>
            <a:endParaRPr lang="en-GB" sz="2200" dirty="0"/>
          </a:p>
          <a:p>
            <a:r>
              <a:rPr lang="en-GB" sz="2400" b="1" dirty="0" smtClean="0">
                <a:solidFill>
                  <a:srgbClr val="00B050"/>
                </a:solidFill>
              </a:rPr>
              <a:t>Step 3: </a:t>
            </a:r>
            <a:r>
              <a:rPr lang="en-GB" sz="2200" dirty="0" smtClean="0"/>
              <a:t>Find the </a:t>
            </a:r>
            <a:r>
              <a:rPr lang="en-GB" sz="2200" b="1" dirty="0" smtClean="0">
                <a:solidFill>
                  <a:srgbClr val="FF0000"/>
                </a:solidFill>
              </a:rPr>
              <a:t>target code </a:t>
            </a:r>
            <a:r>
              <a:rPr lang="en-GB" sz="2200" dirty="0" smtClean="0"/>
              <a:t>[A, B, C etc…] in your book and match it to the target code on the next slide.</a:t>
            </a:r>
          </a:p>
          <a:p>
            <a:endParaRPr lang="en-GB" sz="2200" dirty="0"/>
          </a:p>
          <a:p>
            <a:r>
              <a:rPr lang="en-GB" sz="2400" b="1" dirty="0" smtClean="0">
                <a:solidFill>
                  <a:srgbClr val="00B050"/>
                </a:solidFill>
              </a:rPr>
              <a:t>Step 4:  </a:t>
            </a:r>
            <a:r>
              <a:rPr lang="en-GB" sz="2200" b="1" dirty="0" smtClean="0">
                <a:solidFill>
                  <a:srgbClr val="FF0000"/>
                </a:solidFill>
              </a:rPr>
              <a:t>Write down your target </a:t>
            </a:r>
            <a:r>
              <a:rPr lang="en-GB" sz="2200" dirty="0" smtClean="0"/>
              <a:t>and </a:t>
            </a:r>
            <a:r>
              <a:rPr lang="en-GB" sz="2200" b="1" dirty="0" smtClean="0">
                <a:solidFill>
                  <a:srgbClr val="FF0000"/>
                </a:solidFill>
              </a:rPr>
              <a:t>complete your improvement task</a:t>
            </a:r>
            <a:r>
              <a:rPr lang="en-GB" sz="2200" dirty="0" smtClean="0"/>
              <a:t>.</a:t>
            </a:r>
          </a:p>
          <a:p>
            <a:endParaRPr lang="en-GB" sz="2200" dirty="0"/>
          </a:p>
          <a:p>
            <a:r>
              <a:rPr lang="en-GB" sz="2400" b="1" dirty="0" smtClean="0">
                <a:solidFill>
                  <a:srgbClr val="00B050"/>
                </a:solidFill>
              </a:rPr>
              <a:t>Step 5: </a:t>
            </a:r>
            <a:r>
              <a:rPr lang="en-GB" sz="2200" dirty="0" smtClean="0"/>
              <a:t>Make sure you </a:t>
            </a:r>
            <a:r>
              <a:rPr lang="en-GB" sz="2200" b="1" dirty="0" smtClean="0">
                <a:solidFill>
                  <a:srgbClr val="FF0000"/>
                </a:solidFill>
              </a:rPr>
              <a:t>highlight and annotate </a:t>
            </a:r>
            <a:r>
              <a:rPr lang="en-GB" sz="2200" dirty="0" smtClean="0"/>
              <a:t>your work to show what you have improved and why it’s better than before.</a:t>
            </a:r>
            <a:endParaRPr lang="en-GB" sz="2200" dirty="0"/>
          </a:p>
        </p:txBody>
      </p:sp>
      <p:pic>
        <p:nvPicPr>
          <p:cNvPr id="1026" name="Picture 2" descr="http://au.fiskars.com/var/fiskars_emea/storage/images/frontpage2/gardening-yard-care/products/soil-beds/fiskars-smartfit-telescopic/131300-fiskars-smartfit-telescopic-garden-digging-spade/5567-78-eng-EU/131300-Fiskars-SmartFit-Telescopic-Garden-Digging-Spad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541" b="29655"/>
          <a:stretch/>
        </p:blipFill>
        <p:spPr bwMode="auto">
          <a:xfrm>
            <a:off x="2228373" y="2780929"/>
            <a:ext cx="1758847" cy="50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0970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 y="-23588"/>
          <a:ext cx="9143998" cy="6963144"/>
        </p:xfrm>
        <a:graphic>
          <a:graphicData uri="http://schemas.openxmlformats.org/drawingml/2006/table">
            <a:tbl>
              <a:tblPr firstRow="1" bandRow="1">
                <a:tableStyleId>{D7AC3CCA-C797-4891-BE02-D94E43425B78}</a:tableStyleId>
              </a:tblPr>
              <a:tblGrid>
                <a:gridCol w="4139951"/>
                <a:gridCol w="5004047"/>
              </a:tblGrid>
              <a:tr h="572268">
                <a:tc>
                  <a:txBody>
                    <a:bodyPr/>
                    <a:lstStyle/>
                    <a:p>
                      <a:r>
                        <a:rPr lang="en-GB" sz="1700" dirty="0" smtClean="0">
                          <a:solidFill>
                            <a:srgbClr val="FF0000"/>
                          </a:solidFill>
                        </a:rPr>
                        <a:t>Extended</a:t>
                      </a:r>
                      <a:r>
                        <a:rPr lang="en-GB" sz="1700" baseline="0" dirty="0" smtClean="0">
                          <a:solidFill>
                            <a:srgbClr val="FF0000"/>
                          </a:solidFill>
                        </a:rPr>
                        <a:t> Reading (</a:t>
                      </a:r>
                      <a:r>
                        <a:rPr lang="en-GB" sz="1700" dirty="0" smtClean="0">
                          <a:solidFill>
                            <a:srgbClr val="FF0000"/>
                          </a:solidFill>
                        </a:rPr>
                        <a:t>Unit</a:t>
                      </a:r>
                      <a:r>
                        <a:rPr lang="en-GB" sz="1700" baseline="0" dirty="0" smtClean="0">
                          <a:solidFill>
                            <a:srgbClr val="FF0000"/>
                          </a:solidFill>
                        </a:rPr>
                        <a:t> 3) – QWERTY </a:t>
                      </a:r>
                    </a:p>
                    <a:p>
                      <a:r>
                        <a:rPr lang="en-GB" sz="1700" dirty="0" smtClean="0"/>
                        <a:t>Target</a:t>
                      </a:r>
                      <a:endParaRPr lang="en-GB" sz="1700" b="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700" dirty="0" smtClean="0"/>
                        <a:t>Improvement Task </a:t>
                      </a:r>
                      <a:r>
                        <a:rPr lang="en-GB" sz="1700" b="0" i="1"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700" b="1" i="1" dirty="0" smtClean="0">
                          <a:solidFill>
                            <a:srgbClr val="00B050"/>
                          </a:solidFill>
                        </a:rPr>
                        <a:t>Highlight what you’ve done differently</a:t>
                      </a:r>
                      <a:endParaRPr lang="en-GB" sz="1700" b="1" dirty="0">
                        <a:solidFill>
                          <a:srgbClr val="00B050"/>
                        </a:solidFill>
                      </a:endParaRPr>
                    </a:p>
                  </a:txBody>
                  <a:tcPr/>
                </a:tc>
              </a:tr>
              <a:tr h="538732">
                <a:tc>
                  <a:txBody>
                    <a:bodyPr/>
                    <a:lstStyle/>
                    <a:p>
                      <a:r>
                        <a:rPr lang="en-GB" sz="1570" b="1" dirty="0" smtClean="0">
                          <a:effectLst/>
                          <a:latin typeface="Calibri" panose="020F0502020204030204" pitchFamily="34" charset="0"/>
                          <a:ea typeface="Calibri" panose="020F0502020204030204" pitchFamily="34" charset="0"/>
                          <a:cs typeface="Times New Roman" panose="02020603050405020304" pitchFamily="18" charset="0"/>
                        </a:rPr>
                        <a:t>Use all aspects of QWERTY consistently</a:t>
                      </a:r>
                      <a:r>
                        <a:rPr lang="en-GB" sz="1570" dirty="0" smtClean="0">
                          <a:effectLst/>
                          <a:latin typeface="Calibri" panose="020F0502020204030204" pitchFamily="34" charset="0"/>
                          <a:ea typeface="Calibri" panose="020F0502020204030204" pitchFamily="34" charset="0"/>
                          <a:cs typeface="Times New Roman" panose="02020603050405020304" pitchFamily="18" charset="0"/>
                        </a:rPr>
                        <a:t> throughout your answer</a:t>
                      </a:r>
                      <a:endParaRPr lang="en-GB" sz="1570" dirty="0">
                        <a:solidFill>
                          <a:schemeClr val="tx1"/>
                        </a:solidFill>
                      </a:endParaRPr>
                    </a:p>
                  </a:txBody>
                  <a:tcPr>
                    <a:solidFill>
                      <a:schemeClr val="accent2">
                        <a:lumMod val="20000"/>
                        <a:lumOff val="80000"/>
                      </a:schemeClr>
                    </a:solidFill>
                  </a:tcPr>
                </a:tc>
                <a:tc>
                  <a:txBody>
                    <a:bodyPr/>
                    <a:lstStyle/>
                    <a:p>
                      <a:r>
                        <a:rPr lang="en-GB" sz="1570" dirty="0" smtClean="0"/>
                        <a:t>Re-write</a:t>
                      </a:r>
                      <a:r>
                        <a:rPr lang="en-GB" sz="1570" baseline="0" dirty="0" smtClean="0"/>
                        <a:t> your work, making sure you use all parts of QWERTY for each point you want to make.</a:t>
                      </a:r>
                      <a:endParaRPr lang="en-GB" sz="1570" dirty="0"/>
                    </a:p>
                  </a:txBody>
                  <a:tcPr>
                    <a:solidFill>
                      <a:schemeClr val="bg1">
                        <a:lumMod val="95000"/>
                      </a:schemeClr>
                    </a:solidFill>
                  </a:tcPr>
                </a:tc>
              </a:tr>
              <a:tr h="760844">
                <a:tc>
                  <a:txBody>
                    <a:bodyPr/>
                    <a:lstStyle/>
                    <a:p>
                      <a:pPr marL="0" lvl="0" indent="0">
                        <a:spcAft>
                          <a:spcPts val="0"/>
                        </a:spcAft>
                        <a:buFont typeface="Symbol" panose="05050102010706020507" pitchFamily="18" charset="2"/>
                        <a:buNone/>
                      </a:pPr>
                      <a:r>
                        <a:rPr lang="en-GB" sz="1570" dirty="0" smtClean="0">
                          <a:effectLst/>
                          <a:latin typeface="Calibri" panose="020F0502020204030204" pitchFamily="34" charset="0"/>
                          <a:ea typeface="Calibri" panose="020F0502020204030204" pitchFamily="34" charset="0"/>
                          <a:cs typeface="Times New Roman" panose="02020603050405020304" pitchFamily="18" charset="0"/>
                        </a:rPr>
                        <a:t>Ensure all of your </a:t>
                      </a:r>
                      <a:r>
                        <a:rPr lang="en-GB" sz="1570" b="1" dirty="0" smtClean="0">
                          <a:effectLst/>
                          <a:latin typeface="Calibri" panose="020F0502020204030204" pitchFamily="34" charset="0"/>
                          <a:ea typeface="Calibri" panose="020F0502020204030204" pitchFamily="34" charset="0"/>
                          <a:cs typeface="Times New Roman" panose="02020603050405020304" pitchFamily="18" charset="0"/>
                        </a:rPr>
                        <a:t>points link clearly to the question </a:t>
                      </a:r>
                      <a:r>
                        <a:rPr lang="en-GB" sz="1570" dirty="0" smtClean="0">
                          <a:effectLst/>
                          <a:latin typeface="Calibri" panose="020F0502020204030204" pitchFamily="34" charset="0"/>
                          <a:ea typeface="Calibri" panose="020F0502020204030204" pitchFamily="34" charset="0"/>
                          <a:cs typeface="Times New Roman" panose="02020603050405020304" pitchFamily="18" charset="0"/>
                        </a:rPr>
                        <a:t>(Q)</a:t>
                      </a:r>
                    </a:p>
                    <a:p>
                      <a:endParaRPr lang="en-GB" sz="1570" dirty="0"/>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70" dirty="0" smtClean="0"/>
                        <a:t>Highlight any direct or implicit references</a:t>
                      </a:r>
                      <a:r>
                        <a:rPr lang="en-GB" sz="1570" baseline="0" dirty="0" smtClean="0"/>
                        <a:t> to the question in your work. Add to each paragraph, ensuring your links to the question are explicit and well-explained.</a:t>
                      </a:r>
                      <a:endParaRPr lang="en-GB" sz="1570" dirty="0"/>
                    </a:p>
                  </a:txBody>
                  <a:tcPr>
                    <a:solidFill>
                      <a:schemeClr val="bg1">
                        <a:lumMod val="95000"/>
                      </a:schemeClr>
                    </a:solidFill>
                  </a:tcPr>
                </a:tc>
              </a:tr>
              <a:tr h="455656">
                <a:tc>
                  <a:txBody>
                    <a:bodyPr/>
                    <a:lstStyle/>
                    <a:p>
                      <a:pPr marL="0" lvl="0" indent="0">
                        <a:spcAft>
                          <a:spcPts val="0"/>
                        </a:spcAft>
                        <a:buFont typeface="Symbol" panose="05050102010706020507" pitchFamily="18" charset="2"/>
                        <a:buNone/>
                      </a:pPr>
                      <a:r>
                        <a:rPr lang="en-GB" sz="1570" dirty="0" smtClean="0">
                          <a:effectLst/>
                          <a:latin typeface="Calibri" panose="020F0502020204030204" pitchFamily="34" charset="0"/>
                          <a:ea typeface="Calibri" panose="020F0502020204030204" pitchFamily="34" charset="0"/>
                          <a:cs typeface="Times New Roman" panose="02020603050405020304" pitchFamily="18" charset="0"/>
                        </a:rPr>
                        <a:t>Always use </a:t>
                      </a:r>
                      <a:r>
                        <a:rPr lang="en-GB" sz="1570" b="1" dirty="0" smtClean="0">
                          <a:effectLst/>
                          <a:latin typeface="Calibri" panose="020F0502020204030204" pitchFamily="34" charset="0"/>
                          <a:ea typeface="Calibri" panose="020F0502020204030204" pitchFamily="34" charset="0"/>
                          <a:cs typeface="Times New Roman" panose="02020603050405020304" pitchFamily="18" charset="0"/>
                        </a:rPr>
                        <a:t>quotations</a:t>
                      </a:r>
                      <a:r>
                        <a:rPr lang="en-GB" sz="1570" dirty="0" smtClean="0">
                          <a:effectLst/>
                          <a:latin typeface="Calibri" panose="020F0502020204030204" pitchFamily="34" charset="0"/>
                          <a:ea typeface="Calibri" panose="020F0502020204030204" pitchFamily="34" charset="0"/>
                          <a:cs typeface="Times New Roman" panose="02020603050405020304" pitchFamily="18" charset="0"/>
                        </a:rPr>
                        <a:t> to support points (E)</a:t>
                      </a:r>
                    </a:p>
                    <a:p>
                      <a:endParaRPr lang="en-GB" sz="1570" dirty="0"/>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70" dirty="0" smtClean="0"/>
                        <a:t>Highlight (E)</a:t>
                      </a:r>
                      <a:r>
                        <a:rPr lang="en-GB" sz="1570" baseline="0" dirty="0" smtClean="0"/>
                        <a:t>. Find and add in quotations to support any point which does not yet have one.</a:t>
                      </a:r>
                      <a:endParaRPr lang="en-GB" sz="1570" dirty="0"/>
                    </a:p>
                  </a:txBody>
                  <a:tcPr>
                    <a:solidFill>
                      <a:schemeClr val="bg1">
                        <a:lumMod val="95000"/>
                      </a:schemeClr>
                    </a:solidFill>
                  </a:tcPr>
                </a:tc>
              </a:tr>
              <a:tr h="461744">
                <a:tc>
                  <a:txBody>
                    <a:bodyPr/>
                    <a:lstStyle/>
                    <a:p>
                      <a:pPr marL="0" lvl="0" indent="0">
                        <a:spcAft>
                          <a:spcPts val="0"/>
                        </a:spcAft>
                        <a:buFont typeface="Symbol" panose="05050102010706020507" pitchFamily="18" charset="2"/>
                        <a:buNone/>
                      </a:pPr>
                      <a:r>
                        <a:rPr lang="en-GB" sz="1570" dirty="0" smtClean="0">
                          <a:effectLst/>
                          <a:latin typeface="Calibri" panose="020F0502020204030204" pitchFamily="34" charset="0"/>
                          <a:ea typeface="Calibri" panose="020F0502020204030204" pitchFamily="34" charset="0"/>
                          <a:cs typeface="Times New Roman" panose="02020603050405020304" pitchFamily="18" charset="0"/>
                        </a:rPr>
                        <a:t>Ensure the </a:t>
                      </a:r>
                      <a:r>
                        <a:rPr lang="en-GB" sz="1570" b="1" dirty="0" smtClean="0">
                          <a:effectLst/>
                          <a:latin typeface="Calibri" panose="020F0502020204030204" pitchFamily="34" charset="0"/>
                          <a:ea typeface="Calibri" panose="020F0502020204030204" pitchFamily="34" charset="0"/>
                          <a:cs typeface="Times New Roman" panose="02020603050405020304" pitchFamily="18" charset="0"/>
                        </a:rPr>
                        <a:t>effects of quotations</a:t>
                      </a:r>
                      <a:r>
                        <a:rPr lang="en-GB" sz="1570" dirty="0" smtClean="0">
                          <a:effectLst/>
                          <a:latin typeface="Calibri" panose="020F0502020204030204" pitchFamily="34" charset="0"/>
                          <a:ea typeface="Calibri" panose="020F0502020204030204" pitchFamily="34" charset="0"/>
                          <a:cs typeface="Times New Roman" panose="02020603050405020304" pitchFamily="18" charset="0"/>
                        </a:rPr>
                        <a:t> are clearly explained with perceptive comments (R;</a:t>
                      </a:r>
                      <a:r>
                        <a:rPr lang="en-GB" sz="157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570" dirty="0" smtClean="0">
                          <a:effectLst/>
                          <a:latin typeface="Calibri" panose="020F0502020204030204" pitchFamily="34" charset="0"/>
                          <a:ea typeface="Calibri" panose="020F0502020204030204" pitchFamily="34" charset="0"/>
                          <a:cs typeface="Times New Roman" panose="02020603050405020304" pitchFamily="18" charset="0"/>
                        </a:rPr>
                        <a:t>Y)</a:t>
                      </a:r>
                    </a:p>
                  </a:txBody>
                  <a:tcPr>
                    <a:solidFill>
                      <a:schemeClr val="accent2">
                        <a:lumMod val="20000"/>
                        <a:lumOff val="80000"/>
                      </a:schemeClr>
                    </a:solidFill>
                  </a:tcPr>
                </a:tc>
                <a:tc>
                  <a:txBody>
                    <a:bodyPr/>
                    <a:lstStyle/>
                    <a:p>
                      <a:r>
                        <a:rPr lang="en-GB" sz="1570" dirty="0" smtClean="0"/>
                        <a:t>Highlight (E), (R)</a:t>
                      </a:r>
                      <a:r>
                        <a:rPr lang="en-GB" sz="1570" baseline="0" dirty="0" smtClean="0"/>
                        <a:t> and (Y). Expand (Y) to ensure you explain the effect of Priestley’s language on the reader.</a:t>
                      </a:r>
                      <a:endParaRPr lang="en-GB" sz="1570" dirty="0"/>
                    </a:p>
                  </a:txBody>
                  <a:tcPr>
                    <a:solidFill>
                      <a:schemeClr val="bg1">
                        <a:lumMod val="95000"/>
                      </a:schemeClr>
                    </a:solidFill>
                  </a:tcPr>
                </a:tc>
              </a:tr>
              <a:tr h="755864">
                <a:tc>
                  <a:txBody>
                    <a:bodyPr/>
                    <a:lstStyle/>
                    <a:p>
                      <a:pPr marL="0" lvl="0" indent="0">
                        <a:spcAft>
                          <a:spcPts val="0"/>
                        </a:spcAft>
                        <a:buFont typeface="Symbol" panose="05050102010706020507" pitchFamily="18" charset="2"/>
                        <a:buNone/>
                      </a:pPr>
                      <a:r>
                        <a:rPr lang="en-GB" sz="1570" dirty="0" smtClean="0">
                          <a:effectLst/>
                          <a:latin typeface="Calibri" panose="020F0502020204030204" pitchFamily="34" charset="0"/>
                          <a:ea typeface="Calibri" panose="020F0502020204030204" pitchFamily="34" charset="0"/>
                          <a:cs typeface="Times New Roman" panose="02020603050405020304" pitchFamily="18" charset="0"/>
                        </a:rPr>
                        <a:t>Ensure subtle connotations (suggested meanings) </a:t>
                      </a:r>
                      <a:r>
                        <a:rPr lang="en-GB" sz="1570" b="1" dirty="0" smtClean="0">
                          <a:effectLst/>
                          <a:latin typeface="Calibri" panose="020F0502020204030204" pitchFamily="34" charset="0"/>
                          <a:ea typeface="Calibri" panose="020F0502020204030204" pitchFamily="34" charset="0"/>
                          <a:cs typeface="Times New Roman" panose="02020603050405020304" pitchFamily="18" charset="0"/>
                        </a:rPr>
                        <a:t>of individual words</a:t>
                      </a:r>
                      <a:r>
                        <a:rPr lang="en-GB" sz="1570" dirty="0" smtClean="0">
                          <a:effectLst/>
                          <a:latin typeface="Calibri" panose="020F0502020204030204" pitchFamily="34" charset="0"/>
                          <a:ea typeface="Calibri" panose="020F0502020204030204" pitchFamily="34" charset="0"/>
                          <a:cs typeface="Times New Roman" panose="02020603050405020304" pitchFamily="18" charset="0"/>
                        </a:rPr>
                        <a:t> are explored (T;Y)</a:t>
                      </a:r>
                    </a:p>
                    <a:p>
                      <a:endParaRPr lang="en-GB" sz="1570" b="1" dirty="0"/>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70" dirty="0" smtClean="0"/>
                        <a:t>Highlight (E), (T) and (Y).</a:t>
                      </a:r>
                      <a:r>
                        <a:rPr lang="en-GB" sz="1570" baseline="0" dirty="0" smtClean="0"/>
                        <a:t> Expand (Y) by picking individual words from (E) and explaining their meaning, effect and the reason Priestley has used them.</a:t>
                      </a:r>
                      <a:endParaRPr lang="en-GB" sz="1570" dirty="0"/>
                    </a:p>
                  </a:txBody>
                  <a:tcPr>
                    <a:solidFill>
                      <a:schemeClr val="bg1">
                        <a:lumMod val="95000"/>
                      </a:schemeClr>
                    </a:solidFill>
                  </a:tcPr>
                </a:tc>
              </a:tr>
              <a:tr h="738708">
                <a:tc>
                  <a:txBody>
                    <a:bodyPr/>
                    <a:lstStyle/>
                    <a:p>
                      <a:pPr marL="0" lvl="0" indent="0">
                        <a:spcAft>
                          <a:spcPts val="0"/>
                        </a:spcAft>
                        <a:buFont typeface="Symbol" panose="05050102010706020507" pitchFamily="18" charset="2"/>
                        <a:buNone/>
                      </a:pPr>
                      <a:r>
                        <a:rPr lang="en-GB" sz="1570" dirty="0" smtClean="0">
                          <a:effectLst/>
                          <a:latin typeface="Calibri" panose="020F0502020204030204" pitchFamily="34" charset="0"/>
                          <a:ea typeface="Calibri" panose="020F0502020204030204" pitchFamily="34" charset="0"/>
                          <a:cs typeface="Times New Roman" panose="02020603050405020304" pitchFamily="18" charset="0"/>
                        </a:rPr>
                        <a:t>Ensure you explain the effects </a:t>
                      </a:r>
                      <a:r>
                        <a:rPr lang="en-GB" sz="1570" smtClean="0">
                          <a:effectLst/>
                          <a:latin typeface="Calibri" panose="020F0502020204030204" pitchFamily="34" charset="0"/>
                          <a:ea typeface="Calibri" panose="020F0502020204030204" pitchFamily="34" charset="0"/>
                          <a:cs typeface="Times New Roman" panose="02020603050405020304" pitchFamily="18" charset="0"/>
                        </a:rPr>
                        <a:t>of Priestley’s </a:t>
                      </a:r>
                      <a:r>
                        <a:rPr lang="en-GB" sz="1570" dirty="0" smtClean="0">
                          <a:effectLst/>
                          <a:latin typeface="Calibri" panose="020F0502020204030204" pitchFamily="34" charset="0"/>
                          <a:ea typeface="Calibri" panose="020F0502020204030204" pitchFamily="34" charset="0"/>
                          <a:cs typeface="Times New Roman" panose="02020603050405020304" pitchFamily="18" charset="0"/>
                        </a:rPr>
                        <a:t>choice of sentence structure and punctuation (T)</a:t>
                      </a:r>
                    </a:p>
                    <a:p>
                      <a:endParaRPr lang="en-GB" sz="1570" b="1" dirty="0">
                        <a:solidFill>
                          <a:schemeClr val="tx1"/>
                        </a:solidFill>
                      </a:endParaRPr>
                    </a:p>
                  </a:txBody>
                  <a:tcPr>
                    <a:solidFill>
                      <a:schemeClr val="accent2">
                        <a:lumMod val="20000"/>
                        <a:lumOff val="80000"/>
                      </a:schemeClr>
                    </a:solidFill>
                  </a:tcPr>
                </a:tc>
                <a:tc>
                  <a:txBody>
                    <a:bodyPr/>
                    <a:lstStyle/>
                    <a:p>
                      <a:r>
                        <a:rPr lang="en-GB" sz="1570" dirty="0" smtClean="0"/>
                        <a:t>Expand</a:t>
                      </a:r>
                      <a:r>
                        <a:rPr lang="en-GB" sz="1570" baseline="0" dirty="0" smtClean="0"/>
                        <a:t> (or write a new) QWERTY paragraph, adding in ideas about the effects of sentence structure, word order or punctuation.</a:t>
                      </a:r>
                      <a:endParaRPr lang="en-GB" sz="1570" dirty="0"/>
                    </a:p>
                  </a:txBody>
                  <a:tcPr>
                    <a:solidFill>
                      <a:schemeClr val="bg1">
                        <a:lumMod val="95000"/>
                      </a:schemeClr>
                    </a:solidFill>
                  </a:tcPr>
                </a:tc>
              </a:tr>
              <a:tr h="649544">
                <a:tc>
                  <a:txBody>
                    <a:bodyPr/>
                    <a:lstStyle/>
                    <a:p>
                      <a:pPr marL="0" lvl="0" indent="0">
                        <a:spcAft>
                          <a:spcPts val="0"/>
                        </a:spcAft>
                        <a:buFont typeface="Symbol" panose="05050102010706020507" pitchFamily="18" charset="2"/>
                        <a:buNone/>
                      </a:pPr>
                      <a:r>
                        <a:rPr lang="en-GB" sz="1570" dirty="0" smtClean="0">
                          <a:effectLst/>
                          <a:latin typeface="Calibri" panose="020F0502020204030204" pitchFamily="34" charset="0"/>
                          <a:ea typeface="Calibri" panose="020F0502020204030204" pitchFamily="34" charset="0"/>
                          <a:cs typeface="Times New Roman" panose="02020603050405020304" pitchFamily="18" charset="0"/>
                        </a:rPr>
                        <a:t>Explain the dramatic effects of character and action on the audience (R)</a:t>
                      </a:r>
                    </a:p>
                    <a:p>
                      <a:endParaRPr lang="en-GB" sz="1570" b="1" dirty="0">
                        <a:solidFill>
                          <a:schemeClr val="tx1"/>
                        </a:solidFill>
                      </a:endParaRPr>
                    </a:p>
                  </a:txBody>
                  <a:tcPr>
                    <a:solidFill>
                      <a:schemeClr val="accent2">
                        <a:lumMod val="20000"/>
                        <a:lumOff val="80000"/>
                      </a:schemeClr>
                    </a:solidFill>
                  </a:tcPr>
                </a:tc>
                <a:tc>
                  <a:txBody>
                    <a:bodyPr/>
                    <a:lstStyle/>
                    <a:p>
                      <a:r>
                        <a:rPr lang="en-GB" sz="1570" dirty="0" smtClean="0"/>
                        <a:t>Highlight any</a:t>
                      </a:r>
                      <a:r>
                        <a:rPr lang="en-GB" sz="1570" baseline="0" dirty="0" smtClean="0"/>
                        <a:t> references to the play as a </a:t>
                      </a:r>
                      <a:r>
                        <a:rPr lang="en-GB" sz="1570" b="1" baseline="0" dirty="0" smtClean="0"/>
                        <a:t>drama</a:t>
                      </a:r>
                      <a:r>
                        <a:rPr lang="en-GB" sz="1570" b="0" baseline="0" dirty="0" smtClean="0"/>
                        <a:t> or to an audience (rather than reader). Expand each point to consider the dramatic effects of character and action.</a:t>
                      </a:r>
                      <a:endParaRPr lang="en-GB" sz="1570" dirty="0"/>
                    </a:p>
                  </a:txBody>
                  <a:tcPr>
                    <a:solidFill>
                      <a:schemeClr val="bg1">
                        <a:lumMod val="95000"/>
                      </a:schemeClr>
                    </a:solidFill>
                  </a:tcPr>
                </a:tc>
              </a:tr>
              <a:tr h="704396">
                <a:tc>
                  <a:txBody>
                    <a:bodyPr/>
                    <a:lstStyle/>
                    <a:p>
                      <a:pPr marL="0" lvl="0" indent="0">
                        <a:spcAft>
                          <a:spcPts val="0"/>
                        </a:spcAft>
                        <a:buFont typeface="Symbol" panose="05050102010706020507" pitchFamily="18" charset="2"/>
                        <a:buNone/>
                      </a:pPr>
                      <a:r>
                        <a:rPr lang="en-GB" sz="1570" dirty="0" smtClean="0">
                          <a:effectLst/>
                          <a:latin typeface="Calibri" panose="020F0502020204030204" pitchFamily="34" charset="0"/>
                          <a:ea typeface="Calibri" panose="020F0502020204030204" pitchFamily="34" charset="0"/>
                          <a:cs typeface="Times New Roman" panose="02020603050405020304" pitchFamily="18" charset="0"/>
                        </a:rPr>
                        <a:t>Ensure you refer to the social and historical context throughout your answer (AO4)</a:t>
                      </a:r>
                    </a:p>
                    <a:p>
                      <a:endParaRPr lang="en-GB" sz="1570" b="1" dirty="0">
                        <a:solidFill>
                          <a:schemeClr val="tx1"/>
                        </a:solidFill>
                      </a:endParaRPr>
                    </a:p>
                  </a:txBody>
                  <a:tcPr>
                    <a:solidFill>
                      <a:schemeClr val="accent2">
                        <a:lumMod val="20000"/>
                        <a:lumOff val="80000"/>
                      </a:schemeClr>
                    </a:solidFill>
                  </a:tcPr>
                </a:tc>
                <a:tc>
                  <a:txBody>
                    <a:bodyPr/>
                    <a:lstStyle/>
                    <a:p>
                      <a:r>
                        <a:rPr lang="en-GB" sz="1570" dirty="0" smtClean="0"/>
                        <a:t>Highlight</a:t>
                      </a:r>
                      <a:r>
                        <a:rPr lang="en-GB" sz="1570" baseline="0" dirty="0" smtClean="0"/>
                        <a:t> any references to context in your work. Expand each point to include a consideration of the significance of context.</a:t>
                      </a:r>
                      <a:endParaRPr lang="en-GB" sz="1570" dirty="0"/>
                    </a:p>
                  </a:txBody>
                  <a:tcPr>
                    <a:solidFill>
                      <a:schemeClr val="bg1">
                        <a:lumMod val="95000"/>
                      </a:schemeClr>
                    </a:solidFill>
                  </a:tcPr>
                </a:tc>
              </a:tr>
              <a:tr h="597396">
                <a:tc>
                  <a:txBody>
                    <a:bodyPr/>
                    <a:lstStyle/>
                    <a:p>
                      <a:pPr marL="0" lvl="0" indent="0">
                        <a:spcAft>
                          <a:spcPts val="0"/>
                        </a:spcAft>
                        <a:buFont typeface="Symbol" panose="05050102010706020507" pitchFamily="18" charset="2"/>
                        <a:buNone/>
                      </a:pPr>
                      <a:r>
                        <a:rPr lang="en-GB" sz="1570" b="1" dirty="0" smtClean="0">
                          <a:effectLst/>
                          <a:latin typeface="Calibri" panose="020F0502020204030204" pitchFamily="34" charset="0"/>
                          <a:ea typeface="Calibri" panose="020F0502020204030204" pitchFamily="34" charset="0"/>
                          <a:cs typeface="Times New Roman" panose="02020603050405020304" pitchFamily="18" charset="0"/>
                        </a:rPr>
                        <a:t>Develop </a:t>
                      </a:r>
                      <a:r>
                        <a:rPr lang="en-GB" sz="1570" dirty="0" smtClean="0">
                          <a:effectLst/>
                          <a:latin typeface="Calibri" panose="020F0502020204030204" pitchFamily="34" charset="0"/>
                          <a:ea typeface="Calibri" panose="020F0502020204030204" pitchFamily="34" charset="0"/>
                          <a:cs typeface="Times New Roman" panose="02020603050405020304" pitchFamily="18" charset="0"/>
                        </a:rPr>
                        <a:t>your answer in </a:t>
                      </a:r>
                      <a:r>
                        <a:rPr lang="en-GB" sz="1570" b="1" dirty="0" smtClean="0">
                          <a:effectLst/>
                          <a:latin typeface="Calibri" panose="020F0502020204030204" pitchFamily="34" charset="0"/>
                          <a:ea typeface="Calibri" panose="020F0502020204030204" pitchFamily="34" charset="0"/>
                          <a:cs typeface="Times New Roman" panose="02020603050405020304" pitchFamily="18" charset="0"/>
                        </a:rPr>
                        <a:t>appropriate detail</a:t>
                      </a:r>
                    </a:p>
                    <a:p>
                      <a:pPr marL="0" lvl="0" indent="0">
                        <a:spcAft>
                          <a:spcPts val="0"/>
                        </a:spcAft>
                        <a:buFont typeface="Symbol" panose="05050102010706020507" pitchFamily="18" charset="2"/>
                        <a:buNone/>
                      </a:pPr>
                      <a:r>
                        <a:rPr lang="en-GB" sz="1570" dirty="0" smtClean="0">
                          <a:effectLst/>
                          <a:latin typeface="Calibri" panose="020F0502020204030204" pitchFamily="34" charset="0"/>
                          <a:ea typeface="Calibri" panose="020F0502020204030204" pitchFamily="34" charset="0"/>
                          <a:cs typeface="Times New Roman" panose="02020603050405020304" pitchFamily="18" charset="0"/>
                        </a:rPr>
                        <a:t>Develop an </a:t>
                      </a:r>
                      <a:r>
                        <a:rPr lang="en-GB" sz="1570" b="1" dirty="0" smtClean="0">
                          <a:effectLst/>
                          <a:latin typeface="Calibri" panose="020F0502020204030204" pitchFamily="34" charset="0"/>
                          <a:ea typeface="Calibri" panose="020F0502020204030204" pitchFamily="34" charset="0"/>
                          <a:cs typeface="Times New Roman" panose="02020603050405020304" pitchFamily="18" charset="0"/>
                        </a:rPr>
                        <a:t>engaged personal response</a:t>
                      </a:r>
                      <a:r>
                        <a:rPr lang="en-GB" sz="1570" dirty="0" smtClean="0">
                          <a:effectLst/>
                          <a:latin typeface="Calibri" panose="020F0502020204030204" pitchFamily="34" charset="0"/>
                          <a:ea typeface="Calibri" panose="020F0502020204030204" pitchFamily="34" charset="0"/>
                          <a:cs typeface="Times New Roman" panose="02020603050405020304" pitchFamily="18" charset="0"/>
                        </a:rPr>
                        <a:t> (Y)</a:t>
                      </a:r>
                      <a:endParaRPr lang="en-GB" sz="1570" b="1" dirty="0">
                        <a:solidFill>
                          <a:schemeClr val="tx1"/>
                        </a:solidFill>
                      </a:endParaRPr>
                    </a:p>
                  </a:txBody>
                  <a:tcPr>
                    <a:solidFill>
                      <a:schemeClr val="accent2">
                        <a:lumMod val="20000"/>
                        <a:lumOff val="80000"/>
                      </a:schemeClr>
                    </a:solidFill>
                  </a:tcPr>
                </a:tc>
                <a:tc>
                  <a:txBody>
                    <a:bodyPr/>
                    <a:lstStyle/>
                    <a:p>
                      <a:r>
                        <a:rPr lang="en-GB" sz="1570" dirty="0" smtClean="0"/>
                        <a:t>Re-write</a:t>
                      </a:r>
                      <a:r>
                        <a:rPr lang="en-GB" sz="1570" baseline="0" dirty="0" smtClean="0"/>
                        <a:t> or add to each paragraph, including detailed, thoughtful ideas that you have developed carefully.</a:t>
                      </a:r>
                      <a:endParaRPr lang="en-GB" sz="1570" dirty="0"/>
                    </a:p>
                  </a:txBody>
                  <a:tcPr>
                    <a:solidFill>
                      <a:schemeClr val="bg1">
                        <a:lumMod val="95000"/>
                      </a:schemeClr>
                    </a:solidFill>
                  </a:tcPr>
                </a:tc>
              </a:tr>
            </a:tbl>
          </a:graphicData>
        </a:graphic>
      </p:graphicFrame>
    </p:spTree>
    <p:extLst>
      <p:ext uri="{BB962C8B-B14F-4D97-AF65-F5344CB8AC3E}">
        <p14:creationId xmlns:p14="http://schemas.microsoft.com/office/powerpoint/2010/main" val="1709141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79512" y="260648"/>
            <a:ext cx="4211960" cy="777875"/>
          </a:xfrm>
          <a:solidFill>
            <a:srgbClr val="92D050">
              <a:alpha val="49000"/>
            </a:srgbClr>
          </a:solidFill>
        </p:spPr>
        <p:txBody>
          <a:bodyPr>
            <a:normAutofit fontScale="90000"/>
          </a:bodyPr>
          <a:lstStyle/>
          <a:p>
            <a:pPr algn="ctr" eaLnBrk="1" hangingPunct="1"/>
            <a:r>
              <a:rPr lang="en-GB" b="1" dirty="0" smtClean="0"/>
              <a:t>Pick a Part! – Act 2 </a:t>
            </a:r>
          </a:p>
        </p:txBody>
      </p:sp>
      <p:sp>
        <p:nvSpPr>
          <p:cNvPr id="12293" name="TextBox 5"/>
          <p:cNvSpPr txBox="1">
            <a:spLocks noChangeArrowheads="1"/>
          </p:cNvSpPr>
          <p:nvPr/>
        </p:nvSpPr>
        <p:spPr bwMode="auto">
          <a:xfrm>
            <a:off x="251520" y="1196752"/>
            <a:ext cx="3024188" cy="5262979"/>
          </a:xfrm>
          <a:prstGeom prst="rect">
            <a:avLst/>
          </a:prstGeom>
          <a:noFill/>
          <a:ln w="9525">
            <a:noFill/>
            <a:miter lim="800000"/>
            <a:headEnd/>
            <a:tailEnd/>
          </a:ln>
        </p:spPr>
        <p:txBody>
          <a:bodyPr>
            <a:spAutoFit/>
          </a:bodyPr>
          <a:lstStyle/>
          <a:p>
            <a:r>
              <a:rPr lang="en-GB" sz="2100" b="1" dirty="0"/>
              <a:t>Stage </a:t>
            </a:r>
            <a:r>
              <a:rPr lang="en-GB" sz="2100" b="1" dirty="0" smtClean="0"/>
              <a:t>directions: </a:t>
            </a:r>
            <a:endParaRPr lang="en-GB" sz="2100" b="1" dirty="0"/>
          </a:p>
          <a:p>
            <a:endParaRPr lang="en-GB" sz="2100" b="1" dirty="0"/>
          </a:p>
          <a:p>
            <a:r>
              <a:rPr lang="en-GB" sz="2100" b="1" dirty="0" smtClean="0"/>
              <a:t>Mr </a:t>
            </a:r>
            <a:r>
              <a:rPr lang="en-GB" sz="2100" b="1" dirty="0" err="1" smtClean="0"/>
              <a:t>Birling</a:t>
            </a:r>
            <a:r>
              <a:rPr lang="en-GB" sz="2100" b="1" dirty="0" smtClean="0"/>
              <a:t>:</a:t>
            </a:r>
          </a:p>
          <a:p>
            <a:endParaRPr lang="en-GB" sz="2100" b="1" dirty="0"/>
          </a:p>
          <a:p>
            <a:r>
              <a:rPr lang="en-GB" sz="2100" b="1" dirty="0" smtClean="0"/>
              <a:t>Mrs </a:t>
            </a:r>
            <a:r>
              <a:rPr lang="en-GB" sz="2100" b="1" dirty="0" err="1" smtClean="0"/>
              <a:t>Birling</a:t>
            </a:r>
            <a:r>
              <a:rPr lang="en-GB" sz="2100" b="1" dirty="0" smtClean="0"/>
              <a:t>:</a:t>
            </a:r>
            <a:endParaRPr lang="en-GB" sz="2100" b="1" dirty="0"/>
          </a:p>
          <a:p>
            <a:endParaRPr lang="en-GB" sz="2100" b="1" dirty="0"/>
          </a:p>
          <a:p>
            <a:r>
              <a:rPr lang="en-GB" sz="2100" b="1" dirty="0" smtClean="0"/>
              <a:t>Gerald: </a:t>
            </a:r>
          </a:p>
          <a:p>
            <a:endParaRPr lang="en-GB" sz="2100" b="1" dirty="0"/>
          </a:p>
          <a:p>
            <a:r>
              <a:rPr lang="en-GB" sz="2100" b="1" dirty="0" smtClean="0"/>
              <a:t>Sheila:</a:t>
            </a:r>
          </a:p>
          <a:p>
            <a:endParaRPr lang="en-GB" sz="2100" b="1" dirty="0"/>
          </a:p>
          <a:p>
            <a:r>
              <a:rPr lang="en-GB" sz="2100" b="1" dirty="0" smtClean="0"/>
              <a:t>Eric: </a:t>
            </a:r>
          </a:p>
          <a:p>
            <a:endParaRPr lang="en-GB" sz="2100" b="1" dirty="0" smtClean="0"/>
          </a:p>
          <a:p>
            <a:r>
              <a:rPr lang="en-GB" sz="2100" b="1" dirty="0" smtClean="0"/>
              <a:t>Edna: </a:t>
            </a:r>
          </a:p>
          <a:p>
            <a:endParaRPr lang="en-GB" sz="2100" b="1" dirty="0" smtClean="0"/>
          </a:p>
          <a:p>
            <a:r>
              <a:rPr lang="en-GB" sz="2100" b="1" dirty="0" smtClean="0"/>
              <a:t>The Inspector:</a:t>
            </a:r>
            <a:endParaRPr lang="en-GB" sz="2100" b="1" dirty="0"/>
          </a:p>
          <a:p>
            <a:endParaRPr lang="en-GB" sz="2100" b="1" dirty="0"/>
          </a:p>
        </p:txBody>
      </p:sp>
      <p:sp>
        <p:nvSpPr>
          <p:cNvPr id="12295" name="Rectangle 4"/>
          <p:cNvSpPr>
            <a:spLocks noChangeArrowheads="1"/>
          </p:cNvSpPr>
          <p:nvPr/>
        </p:nvSpPr>
        <p:spPr bwMode="auto">
          <a:xfrm>
            <a:off x="0" y="-323850"/>
            <a:ext cx="9144000" cy="647700"/>
          </a:xfrm>
          <a:prstGeom prst="rect">
            <a:avLst/>
          </a:prstGeom>
          <a:noFill/>
          <a:ln w="9525">
            <a:noFill/>
            <a:miter lim="800000"/>
            <a:headEnd/>
            <a:tailEnd/>
          </a:ln>
        </p:spPr>
        <p:txBody>
          <a:bodyPr anchor="ctr">
            <a:spAutoFit/>
          </a:bodyPr>
          <a:lstStyle/>
          <a:p>
            <a:endParaRPr lang="en-US"/>
          </a:p>
          <a:p>
            <a:pPr eaLnBrk="0" hangingPunct="0"/>
            <a:endParaRPr lang="en-US"/>
          </a:p>
        </p:txBody>
      </p:sp>
      <p:sp>
        <p:nvSpPr>
          <p:cNvPr id="12297" name="TextBox 10"/>
          <p:cNvSpPr txBox="1">
            <a:spLocks noChangeArrowheads="1"/>
          </p:cNvSpPr>
          <p:nvPr/>
        </p:nvSpPr>
        <p:spPr bwMode="auto">
          <a:xfrm>
            <a:off x="5256213" y="3068960"/>
            <a:ext cx="3887787" cy="738664"/>
          </a:xfrm>
          <a:prstGeom prst="rect">
            <a:avLst/>
          </a:prstGeom>
          <a:noFill/>
          <a:ln w="9525">
            <a:noFill/>
            <a:miter lim="800000"/>
            <a:headEnd/>
            <a:tailEnd/>
          </a:ln>
        </p:spPr>
        <p:txBody>
          <a:bodyPr>
            <a:spAutoFit/>
          </a:bodyPr>
          <a:lstStyle/>
          <a:p>
            <a:endParaRPr lang="en-GB" sz="2100" b="1" dirty="0"/>
          </a:p>
          <a:p>
            <a:endParaRPr lang="en-GB" sz="2100" b="1" dirty="0"/>
          </a:p>
        </p:txBody>
      </p:sp>
      <p:pic>
        <p:nvPicPr>
          <p:cNvPr id="3074" name="Picture 2" descr="F:\GCSE\Top Set\IC\inspector_04.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log.diginn.com/wp-content/uploads/2014/04/The-Surprising-Healing-Qualities-of-Di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693572"/>
            <a:ext cx="9144000" cy="51644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2350" y="5192"/>
            <a:ext cx="8899301" cy="1754326"/>
          </a:xfrm>
          <a:prstGeom prst="rect">
            <a:avLst/>
          </a:prstGeom>
        </p:spPr>
        <p:txBody>
          <a:bodyPr wrap="square">
            <a:spAutoFit/>
          </a:bodyPr>
          <a:lstStyle/>
          <a:p>
            <a:pPr lvl="0">
              <a:spcBef>
                <a:spcPct val="0"/>
              </a:spcBef>
              <a:defRPr/>
            </a:pPr>
            <a:r>
              <a:rPr lang="en-GB" sz="3600" b="1" dirty="0"/>
              <a:t>Where am I </a:t>
            </a:r>
            <a:r>
              <a:rPr lang="en-GB" sz="3600" b="1" dirty="0" smtClean="0"/>
              <a:t>now?</a:t>
            </a:r>
          </a:p>
          <a:p>
            <a:pPr lvl="0">
              <a:spcBef>
                <a:spcPct val="0"/>
              </a:spcBef>
              <a:defRPr/>
            </a:pPr>
            <a:r>
              <a:rPr lang="en-GB" sz="3600" b="1" dirty="0">
                <a:solidFill>
                  <a:srgbClr val="FF0000"/>
                </a:solidFill>
              </a:rPr>
              <a:t>	</a:t>
            </a:r>
            <a:r>
              <a:rPr lang="en-GB" sz="3600" b="1" dirty="0" smtClean="0">
                <a:solidFill>
                  <a:srgbClr val="FF0000"/>
                </a:solidFill>
              </a:rPr>
              <a:t>	How have I improved?</a:t>
            </a:r>
            <a:endParaRPr lang="en-GB" sz="3600" b="1" dirty="0">
              <a:solidFill>
                <a:srgbClr val="FF0000"/>
              </a:solidFill>
            </a:endParaRPr>
          </a:p>
          <a:p>
            <a:pPr lvl="0" algn="r">
              <a:spcBef>
                <a:spcPct val="0"/>
              </a:spcBef>
              <a:defRPr/>
            </a:pPr>
            <a:r>
              <a:rPr lang="en-GB" sz="3600" b="1" dirty="0" smtClean="0">
                <a:solidFill>
                  <a:srgbClr val="00B050"/>
                </a:solidFill>
              </a:rPr>
              <a:t>What did I do better this time?</a:t>
            </a:r>
            <a:endParaRPr lang="en-US" sz="3600" b="1" dirty="0">
              <a:solidFill>
                <a:srgbClr val="00B050"/>
              </a:solidFill>
            </a:endParaRPr>
          </a:p>
        </p:txBody>
      </p:sp>
    </p:spTree>
    <p:extLst>
      <p:ext uri="{BB962C8B-B14F-4D97-AF65-F5344CB8AC3E}">
        <p14:creationId xmlns:p14="http://schemas.microsoft.com/office/powerpoint/2010/main" val="29997779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ransformdestiny.com/blog/wp-content/uploads/2011/04/Shov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4073" y="1774208"/>
            <a:ext cx="3179927" cy="49707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respond to teacher feedback by identifying targets for progress and completing appropriate improvement tasks</a:t>
            </a:r>
            <a:endParaRPr lang="en-GB" dirty="0"/>
          </a:p>
        </p:txBody>
      </p:sp>
      <p:sp>
        <p:nvSpPr>
          <p:cNvPr id="3" name="TextBox 2"/>
          <p:cNvSpPr txBox="1"/>
          <p:nvPr/>
        </p:nvSpPr>
        <p:spPr>
          <a:xfrm>
            <a:off x="218364" y="1375603"/>
            <a:ext cx="6523630" cy="5293757"/>
          </a:xfrm>
          <a:prstGeom prst="rect">
            <a:avLst/>
          </a:prstGeom>
          <a:noFill/>
        </p:spPr>
        <p:txBody>
          <a:bodyPr wrap="square" rtlCol="0">
            <a:spAutoFit/>
          </a:bodyPr>
          <a:lstStyle/>
          <a:p>
            <a:r>
              <a:rPr lang="en-GB" sz="2400" b="1" dirty="0" smtClean="0">
                <a:solidFill>
                  <a:srgbClr val="00B050"/>
                </a:solidFill>
              </a:rPr>
              <a:t>Step 1: </a:t>
            </a:r>
            <a:r>
              <a:rPr lang="en-GB" sz="2200" dirty="0" smtClean="0"/>
              <a:t>Look at your teacher’s feedback and </a:t>
            </a:r>
            <a:r>
              <a:rPr lang="en-GB" sz="2200" b="1" dirty="0" smtClean="0">
                <a:solidFill>
                  <a:srgbClr val="FF0000"/>
                </a:solidFill>
              </a:rPr>
              <a:t>read any comments he or she has made</a:t>
            </a:r>
            <a:r>
              <a:rPr lang="en-GB" sz="2200" dirty="0" smtClean="0"/>
              <a:t>. </a:t>
            </a:r>
            <a:r>
              <a:rPr lang="en-GB" sz="2200" b="1" dirty="0" smtClean="0"/>
              <a:t>What did you do well? </a:t>
            </a:r>
          </a:p>
          <a:p>
            <a:endParaRPr lang="en-GB" sz="2200" dirty="0"/>
          </a:p>
          <a:p>
            <a:r>
              <a:rPr lang="en-GB" sz="2400" b="1" dirty="0" smtClean="0">
                <a:solidFill>
                  <a:srgbClr val="00B050"/>
                </a:solidFill>
              </a:rPr>
              <a:t>Step 2: </a:t>
            </a:r>
            <a:r>
              <a:rPr lang="en-GB" sz="2200" b="1" dirty="0" smtClean="0">
                <a:solidFill>
                  <a:srgbClr val="FF0000"/>
                </a:solidFill>
              </a:rPr>
              <a:t>Write down </a:t>
            </a:r>
            <a:r>
              <a:rPr lang="en-GB" sz="2200" dirty="0" smtClean="0"/>
              <a:t>a </a:t>
            </a:r>
            <a:r>
              <a:rPr lang="en-GB" sz="2200" b="1" dirty="0" smtClean="0"/>
              <a:t>summary</a:t>
            </a:r>
            <a:r>
              <a:rPr lang="en-GB" sz="2200" dirty="0" smtClean="0"/>
              <a:t> of what you did well and </a:t>
            </a:r>
            <a:r>
              <a:rPr lang="en-GB" sz="2200" b="1" dirty="0" smtClean="0"/>
              <a:t>how you feel </a:t>
            </a:r>
            <a:r>
              <a:rPr lang="en-GB" sz="2200" dirty="0" smtClean="0"/>
              <a:t>about your teacher’s comments.</a:t>
            </a:r>
          </a:p>
          <a:p>
            <a:endParaRPr lang="en-GB" sz="2200" dirty="0"/>
          </a:p>
          <a:p>
            <a:r>
              <a:rPr lang="en-GB" sz="2400" b="1" dirty="0" smtClean="0">
                <a:solidFill>
                  <a:srgbClr val="00B050"/>
                </a:solidFill>
              </a:rPr>
              <a:t>Step 3: </a:t>
            </a:r>
            <a:r>
              <a:rPr lang="en-GB" sz="2200" dirty="0" smtClean="0"/>
              <a:t>Find the </a:t>
            </a:r>
            <a:r>
              <a:rPr lang="en-GB" sz="2200" b="1" dirty="0" smtClean="0">
                <a:solidFill>
                  <a:srgbClr val="FF0000"/>
                </a:solidFill>
              </a:rPr>
              <a:t>target code </a:t>
            </a:r>
            <a:r>
              <a:rPr lang="en-GB" sz="2200" dirty="0" smtClean="0"/>
              <a:t>[A, B, C etc…] in your book and match it to the target code on the next slide.</a:t>
            </a:r>
          </a:p>
          <a:p>
            <a:endParaRPr lang="en-GB" sz="2200" dirty="0"/>
          </a:p>
          <a:p>
            <a:r>
              <a:rPr lang="en-GB" sz="2400" b="1" dirty="0" smtClean="0">
                <a:solidFill>
                  <a:srgbClr val="00B050"/>
                </a:solidFill>
              </a:rPr>
              <a:t>Step 4:  </a:t>
            </a:r>
            <a:r>
              <a:rPr lang="en-GB" sz="2200" b="1" dirty="0" smtClean="0">
                <a:solidFill>
                  <a:srgbClr val="FF0000"/>
                </a:solidFill>
              </a:rPr>
              <a:t>Write down your target </a:t>
            </a:r>
            <a:r>
              <a:rPr lang="en-GB" sz="2200" dirty="0" smtClean="0"/>
              <a:t>and </a:t>
            </a:r>
            <a:r>
              <a:rPr lang="en-GB" sz="2200" b="1" dirty="0" smtClean="0">
                <a:solidFill>
                  <a:srgbClr val="FF0000"/>
                </a:solidFill>
              </a:rPr>
              <a:t>complete your improvement task</a:t>
            </a:r>
            <a:r>
              <a:rPr lang="en-GB" sz="2200" dirty="0" smtClean="0"/>
              <a:t>.</a:t>
            </a:r>
          </a:p>
          <a:p>
            <a:endParaRPr lang="en-GB" sz="2200" dirty="0"/>
          </a:p>
          <a:p>
            <a:r>
              <a:rPr lang="en-GB" sz="2400" b="1" dirty="0" smtClean="0">
                <a:solidFill>
                  <a:srgbClr val="00B050"/>
                </a:solidFill>
              </a:rPr>
              <a:t>Step 5: </a:t>
            </a:r>
            <a:r>
              <a:rPr lang="en-GB" sz="2200" dirty="0" smtClean="0"/>
              <a:t>Make sure you </a:t>
            </a:r>
            <a:r>
              <a:rPr lang="en-GB" sz="2200" b="1" dirty="0" smtClean="0">
                <a:solidFill>
                  <a:srgbClr val="FF0000"/>
                </a:solidFill>
              </a:rPr>
              <a:t>highlight and annotate </a:t>
            </a:r>
            <a:r>
              <a:rPr lang="en-GB" sz="2200" dirty="0" smtClean="0"/>
              <a:t>your work to show what you have improved and why it’s better than before.</a:t>
            </a:r>
            <a:endParaRPr lang="en-GB" sz="2200" dirty="0"/>
          </a:p>
        </p:txBody>
      </p:sp>
      <p:sp>
        <p:nvSpPr>
          <p:cNvPr id="4" name="TextBox 3"/>
          <p:cNvSpPr txBox="1"/>
          <p:nvPr/>
        </p:nvSpPr>
        <p:spPr>
          <a:xfrm>
            <a:off x="611560" y="764704"/>
            <a:ext cx="7704856" cy="461665"/>
          </a:xfrm>
          <a:prstGeom prst="rect">
            <a:avLst/>
          </a:prstGeom>
          <a:noFill/>
          <a:ln>
            <a:solidFill>
              <a:schemeClr val="tx1"/>
            </a:solidFill>
          </a:ln>
        </p:spPr>
        <p:txBody>
          <a:bodyPr wrap="square" rtlCol="0">
            <a:spAutoFit/>
          </a:bodyPr>
          <a:lstStyle/>
          <a:p>
            <a:pPr algn="ctr"/>
            <a:r>
              <a:rPr lang="en-GB" sz="2400" b="1" dirty="0" smtClean="0"/>
              <a:t>Have you completed all the steps? </a:t>
            </a:r>
            <a:endParaRPr lang="en-GB" sz="2400" b="1" dirty="0"/>
          </a:p>
        </p:txBody>
      </p:sp>
    </p:spTree>
    <p:extLst>
      <p:ext uri="{BB962C8B-B14F-4D97-AF65-F5344CB8AC3E}">
        <p14:creationId xmlns:p14="http://schemas.microsoft.com/office/powerpoint/2010/main" val="36652475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F:\GCSE\Top Set\IC\Inspector Calls set - smal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642910" y="428604"/>
            <a:ext cx="3758401" cy="532922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l="4687" t="12187" r="3320" b="15625"/>
          <a:stretch>
            <a:fillRect/>
          </a:stretch>
        </p:blipFill>
        <p:spPr bwMode="auto">
          <a:xfrm>
            <a:off x="428596" y="1000108"/>
            <a:ext cx="8215338" cy="4029178"/>
          </a:xfrm>
          <a:prstGeom prst="rect">
            <a:avLst/>
          </a:prstGeom>
          <a:noFill/>
          <a:ln w="9525">
            <a:noFill/>
            <a:miter lim="800000"/>
            <a:headEnd/>
            <a:tailEnd/>
          </a:ln>
          <a:effectLst/>
        </p:spPr>
      </p:pic>
      <p:sp>
        <p:nvSpPr>
          <p:cNvPr id="4" name="TextBox 3"/>
          <p:cNvSpPr txBox="1"/>
          <p:nvPr/>
        </p:nvSpPr>
        <p:spPr>
          <a:xfrm>
            <a:off x="2627784" y="2708920"/>
            <a:ext cx="357190" cy="369332"/>
          </a:xfrm>
          <a:prstGeom prst="rect">
            <a:avLst/>
          </a:prstGeom>
          <a:noFill/>
        </p:spPr>
        <p:txBody>
          <a:bodyPr wrap="square" rtlCol="0">
            <a:spAutoFit/>
          </a:bodyPr>
          <a:lstStyle/>
          <a:p>
            <a:r>
              <a:rPr lang="en-US" dirty="0" smtClean="0">
                <a:sym typeface="Wingdings"/>
              </a:rPr>
              <a:t></a:t>
            </a:r>
            <a:endParaRPr lang="en-US" dirty="0"/>
          </a:p>
        </p:txBody>
      </p:sp>
      <p:sp>
        <p:nvSpPr>
          <p:cNvPr id="5" name="TextBox 4"/>
          <p:cNvSpPr txBox="1"/>
          <p:nvPr/>
        </p:nvSpPr>
        <p:spPr>
          <a:xfrm>
            <a:off x="1071538" y="3429000"/>
            <a:ext cx="1214446" cy="369332"/>
          </a:xfrm>
          <a:prstGeom prst="rect">
            <a:avLst/>
          </a:prstGeom>
          <a:noFill/>
        </p:spPr>
        <p:txBody>
          <a:bodyPr wrap="square" rtlCol="0">
            <a:spAutoFit/>
          </a:bodyPr>
          <a:lstStyle/>
          <a:p>
            <a:r>
              <a:rPr lang="en-GB" dirty="0" smtClean="0">
                <a:latin typeface="Calibri" pitchFamily="34" charset="0"/>
              </a:rPr>
              <a:t>42217</a:t>
            </a:r>
            <a:endParaRPr lang="en-US" dirty="0">
              <a:latin typeface="Calibri" pitchFamily="34" charset="0"/>
            </a:endParaRPr>
          </a:p>
        </p:txBody>
      </p:sp>
      <p:sp>
        <p:nvSpPr>
          <p:cNvPr id="6" name="TextBox 5"/>
          <p:cNvSpPr txBox="1"/>
          <p:nvPr/>
        </p:nvSpPr>
        <p:spPr>
          <a:xfrm>
            <a:off x="2857488" y="3429000"/>
            <a:ext cx="3143272" cy="369332"/>
          </a:xfrm>
          <a:prstGeom prst="rect">
            <a:avLst/>
          </a:prstGeom>
          <a:noFill/>
        </p:spPr>
        <p:txBody>
          <a:bodyPr wrap="square" rtlCol="0">
            <a:spAutoFit/>
          </a:bodyPr>
          <a:lstStyle/>
          <a:p>
            <a:r>
              <a:rPr lang="en-GB" dirty="0" smtClean="0">
                <a:latin typeface="Calibri" pitchFamily="34" charset="0"/>
              </a:rPr>
              <a:t>KESWICK SCHOOL</a:t>
            </a:r>
            <a:endParaRPr lang="en-US" dirty="0">
              <a:latin typeface="Calibri" pitchFamily="34" charset="0"/>
            </a:endParaRPr>
          </a:p>
        </p:txBody>
      </p:sp>
      <p:sp>
        <p:nvSpPr>
          <p:cNvPr id="7" name="TextBox 6"/>
          <p:cNvSpPr txBox="1"/>
          <p:nvPr/>
        </p:nvSpPr>
        <p:spPr>
          <a:xfrm>
            <a:off x="857224" y="4071942"/>
            <a:ext cx="5857916" cy="369332"/>
          </a:xfrm>
          <a:prstGeom prst="rect">
            <a:avLst/>
          </a:prstGeom>
          <a:noFill/>
        </p:spPr>
        <p:txBody>
          <a:bodyPr wrap="square" rtlCol="0">
            <a:spAutoFit/>
          </a:bodyPr>
          <a:lstStyle/>
          <a:p>
            <a:r>
              <a:rPr lang="en-GB" dirty="0" smtClean="0">
                <a:latin typeface="Calibri" pitchFamily="34" charset="0"/>
              </a:rPr>
              <a:t>FULL NAME</a:t>
            </a:r>
            <a:endParaRPr lang="en-US" dirty="0">
              <a:latin typeface="Calibri" pitchFamily="34" charset="0"/>
            </a:endParaRPr>
          </a:p>
        </p:txBody>
      </p:sp>
      <p:sp>
        <p:nvSpPr>
          <p:cNvPr id="8" name="TextBox 7"/>
          <p:cNvSpPr txBox="1"/>
          <p:nvPr/>
        </p:nvSpPr>
        <p:spPr>
          <a:xfrm>
            <a:off x="1500166" y="4489375"/>
            <a:ext cx="6960266" cy="307777"/>
          </a:xfrm>
          <a:prstGeom prst="rect">
            <a:avLst/>
          </a:prstGeom>
          <a:noFill/>
        </p:spPr>
        <p:txBody>
          <a:bodyPr wrap="square" rtlCol="0">
            <a:spAutoFit/>
          </a:bodyPr>
          <a:lstStyle/>
          <a:p>
            <a:r>
              <a:rPr lang="en-GB" sz="1400" b="1" dirty="0" smtClean="0"/>
              <a:t>How does Priestley use the character of the Inspector to present his ideas about society?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F:\GCSE\Top Set\IC\Inspector Calls set - smal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642910" y="428604"/>
            <a:ext cx="3758401" cy="532922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cstate="print"/>
          <a:srcRect/>
          <a:stretch>
            <a:fillRect/>
          </a:stretch>
        </p:blipFill>
        <p:spPr bwMode="auto">
          <a:xfrm>
            <a:off x="428596" y="500042"/>
            <a:ext cx="8215337" cy="549326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76672"/>
            <a:ext cx="8784976" cy="5909310"/>
          </a:xfrm>
          <a:prstGeom prst="rect">
            <a:avLst/>
          </a:prstGeom>
          <a:noFill/>
        </p:spPr>
        <p:txBody>
          <a:bodyPr wrap="square" rtlCol="0">
            <a:spAutoFit/>
          </a:bodyPr>
          <a:lstStyle/>
          <a:p>
            <a:r>
              <a:rPr lang="en-GB" sz="2400" b="1" dirty="0"/>
              <a:t>Introduction – a brief overview of the play. </a:t>
            </a:r>
            <a:endParaRPr lang="en-GB" sz="2400" dirty="0"/>
          </a:p>
          <a:p>
            <a:endParaRPr lang="en-GB" sz="2400" dirty="0" smtClean="0"/>
          </a:p>
          <a:p>
            <a:r>
              <a:rPr lang="en-GB" sz="2400" b="1" dirty="0"/>
              <a:t>Main – how Priestley uses the Inspector to express his ideas about society .  </a:t>
            </a:r>
            <a:endParaRPr lang="en-GB" sz="2400" dirty="0"/>
          </a:p>
          <a:p>
            <a:pPr algn="ctr"/>
            <a:r>
              <a:rPr lang="en-GB" sz="2400" b="1" dirty="0">
                <a:solidFill>
                  <a:srgbClr val="FF0000"/>
                </a:solidFill>
              </a:rPr>
              <a:t>Purpose. Ideas. Quotes. Analysis.</a:t>
            </a:r>
            <a:endParaRPr lang="en-GB" sz="2400" dirty="0">
              <a:solidFill>
                <a:srgbClr val="FF0000"/>
              </a:solidFill>
            </a:endParaRPr>
          </a:p>
          <a:p>
            <a:endParaRPr lang="en-GB" sz="2400" dirty="0" smtClean="0"/>
          </a:p>
          <a:p>
            <a:pPr marL="457200" indent="-457200">
              <a:buFont typeface="+mj-lt"/>
              <a:buAutoNum type="arabicPeriod"/>
            </a:pPr>
            <a:r>
              <a:rPr lang="en-GB" sz="2400" i="1" dirty="0"/>
              <a:t>How is the theme of conflict introduced by the Inspector’s arrival?</a:t>
            </a:r>
            <a:r>
              <a:rPr lang="en-GB" sz="2400" dirty="0"/>
              <a:t> </a:t>
            </a:r>
            <a:endParaRPr lang="en-GB" sz="2400" dirty="0" smtClean="0"/>
          </a:p>
          <a:p>
            <a:pPr marL="457200" indent="-457200">
              <a:buFont typeface="+mj-lt"/>
              <a:buAutoNum type="arabicPeriod"/>
            </a:pPr>
            <a:r>
              <a:rPr lang="en-GB" sz="2400" i="1" dirty="0"/>
              <a:t>Explore how the Inspector treats Sheila during her </a:t>
            </a:r>
            <a:r>
              <a:rPr lang="en-GB" sz="2400" i="1" dirty="0" smtClean="0"/>
              <a:t>interview.</a:t>
            </a:r>
          </a:p>
          <a:p>
            <a:pPr marL="457200" indent="-457200">
              <a:buFont typeface="+mj-lt"/>
              <a:buAutoNum type="arabicPeriod"/>
            </a:pPr>
            <a:r>
              <a:rPr lang="en-GB" sz="2400" i="1" dirty="0"/>
              <a:t>Explore how the Inspector treats Mrs </a:t>
            </a:r>
            <a:r>
              <a:rPr lang="en-GB" sz="2400" i="1" dirty="0" err="1"/>
              <a:t>Birling</a:t>
            </a:r>
            <a:r>
              <a:rPr lang="en-GB" sz="2400" i="1" dirty="0"/>
              <a:t> during her </a:t>
            </a:r>
            <a:r>
              <a:rPr lang="en-GB" sz="2400" i="1" dirty="0" smtClean="0"/>
              <a:t>interview.</a:t>
            </a:r>
          </a:p>
          <a:p>
            <a:pPr marL="457200" indent="-457200">
              <a:buFont typeface="+mj-lt"/>
              <a:buAutoNum type="arabicPeriod"/>
            </a:pPr>
            <a:r>
              <a:rPr lang="en-GB" sz="2400" i="1" dirty="0"/>
              <a:t>Explore the conflict that exists and that is emphasised between Sheila and Mrs </a:t>
            </a:r>
            <a:r>
              <a:rPr lang="en-GB" sz="2400" i="1" dirty="0" err="1"/>
              <a:t>Birling</a:t>
            </a:r>
            <a:r>
              <a:rPr lang="en-GB" sz="2400" i="1" dirty="0"/>
              <a:t>.</a:t>
            </a:r>
            <a:r>
              <a:rPr lang="en-GB" sz="2400" dirty="0"/>
              <a:t> </a:t>
            </a:r>
            <a:endParaRPr lang="en-GB" sz="2400" dirty="0" smtClean="0"/>
          </a:p>
          <a:p>
            <a:pPr marL="457200" indent="-457200">
              <a:buFont typeface="+mj-lt"/>
              <a:buAutoNum type="arabicPeriod"/>
            </a:pPr>
            <a:r>
              <a:rPr lang="en-GB" sz="2400" i="1" dirty="0"/>
              <a:t>How does the Inspector’s final speech create a conflict between Mr </a:t>
            </a:r>
            <a:r>
              <a:rPr lang="en-GB" sz="2400" i="1" dirty="0" err="1"/>
              <a:t>Birling’s</a:t>
            </a:r>
            <a:r>
              <a:rPr lang="en-GB" sz="2400" i="1" dirty="0"/>
              <a:t> belief system and that of the</a:t>
            </a:r>
            <a:r>
              <a:rPr lang="en-GB" sz="2400" b="1" i="1" dirty="0"/>
              <a:t> </a:t>
            </a:r>
            <a:r>
              <a:rPr lang="en-GB" sz="2400" i="1" dirty="0"/>
              <a:t>Inspector/JB Priestley?</a:t>
            </a:r>
            <a:r>
              <a:rPr lang="en-GB" sz="2400" dirty="0"/>
              <a:t> </a:t>
            </a:r>
            <a:endParaRPr lang="en-GB" sz="2400" dirty="0" smtClean="0"/>
          </a:p>
          <a:p>
            <a:endParaRPr lang="en-GB" sz="2400" dirty="0"/>
          </a:p>
          <a:p>
            <a:r>
              <a:rPr lang="en-GB" sz="2400" b="1" dirty="0"/>
              <a:t>Conclusion – who is the Inspector?</a:t>
            </a:r>
            <a:endParaRPr lang="en-GB" sz="2400" dirty="0"/>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79512" y="260648"/>
            <a:ext cx="4211960" cy="777875"/>
          </a:xfrm>
          <a:solidFill>
            <a:srgbClr val="92D050">
              <a:alpha val="49000"/>
            </a:srgbClr>
          </a:solidFill>
        </p:spPr>
        <p:txBody>
          <a:bodyPr>
            <a:normAutofit fontScale="90000"/>
          </a:bodyPr>
          <a:lstStyle/>
          <a:p>
            <a:pPr algn="ctr" eaLnBrk="1" hangingPunct="1"/>
            <a:r>
              <a:rPr lang="en-GB" b="1" dirty="0" smtClean="0"/>
              <a:t>Pick a Part! – Act 3 </a:t>
            </a:r>
          </a:p>
        </p:txBody>
      </p:sp>
      <p:sp>
        <p:nvSpPr>
          <p:cNvPr id="12293" name="TextBox 5"/>
          <p:cNvSpPr txBox="1">
            <a:spLocks noChangeArrowheads="1"/>
          </p:cNvSpPr>
          <p:nvPr/>
        </p:nvSpPr>
        <p:spPr bwMode="auto">
          <a:xfrm>
            <a:off x="251520" y="1196752"/>
            <a:ext cx="3024188" cy="5262979"/>
          </a:xfrm>
          <a:prstGeom prst="rect">
            <a:avLst/>
          </a:prstGeom>
          <a:noFill/>
          <a:ln w="9525">
            <a:noFill/>
            <a:miter lim="800000"/>
            <a:headEnd/>
            <a:tailEnd/>
          </a:ln>
        </p:spPr>
        <p:txBody>
          <a:bodyPr>
            <a:spAutoFit/>
          </a:bodyPr>
          <a:lstStyle/>
          <a:p>
            <a:r>
              <a:rPr lang="en-GB" sz="2100" b="1" dirty="0"/>
              <a:t>Stage </a:t>
            </a:r>
            <a:r>
              <a:rPr lang="en-GB" sz="2100" b="1" dirty="0" smtClean="0"/>
              <a:t>directions: </a:t>
            </a:r>
            <a:endParaRPr lang="en-GB" sz="2100" b="1" dirty="0"/>
          </a:p>
          <a:p>
            <a:endParaRPr lang="en-GB" sz="2100" b="1" dirty="0"/>
          </a:p>
          <a:p>
            <a:r>
              <a:rPr lang="en-GB" sz="2100" b="1" dirty="0" smtClean="0"/>
              <a:t>Mr </a:t>
            </a:r>
            <a:r>
              <a:rPr lang="en-GB" sz="2100" b="1" dirty="0" err="1" smtClean="0"/>
              <a:t>Birling</a:t>
            </a:r>
            <a:r>
              <a:rPr lang="en-GB" sz="2100" b="1" dirty="0" smtClean="0"/>
              <a:t>:</a:t>
            </a:r>
          </a:p>
          <a:p>
            <a:endParaRPr lang="en-GB" sz="2100" b="1" dirty="0"/>
          </a:p>
          <a:p>
            <a:r>
              <a:rPr lang="en-GB" sz="2100" b="1" dirty="0" smtClean="0"/>
              <a:t>Mrs </a:t>
            </a:r>
            <a:r>
              <a:rPr lang="en-GB" sz="2100" b="1" dirty="0" err="1" smtClean="0"/>
              <a:t>Birling</a:t>
            </a:r>
            <a:r>
              <a:rPr lang="en-GB" sz="2100" b="1" dirty="0" smtClean="0"/>
              <a:t>:</a:t>
            </a:r>
            <a:endParaRPr lang="en-GB" sz="2100" b="1" dirty="0"/>
          </a:p>
          <a:p>
            <a:endParaRPr lang="en-GB" sz="2100" b="1" dirty="0"/>
          </a:p>
          <a:p>
            <a:r>
              <a:rPr lang="en-GB" sz="2100" b="1" dirty="0" smtClean="0"/>
              <a:t>Gerald: </a:t>
            </a:r>
          </a:p>
          <a:p>
            <a:endParaRPr lang="en-GB" sz="2100" b="1" dirty="0"/>
          </a:p>
          <a:p>
            <a:r>
              <a:rPr lang="en-GB" sz="2100" b="1" dirty="0" smtClean="0"/>
              <a:t>Sheila:</a:t>
            </a:r>
          </a:p>
          <a:p>
            <a:endParaRPr lang="en-GB" sz="2100" b="1" dirty="0"/>
          </a:p>
          <a:p>
            <a:r>
              <a:rPr lang="en-GB" sz="2100" b="1" dirty="0" smtClean="0"/>
              <a:t>Eric: </a:t>
            </a:r>
          </a:p>
          <a:p>
            <a:endParaRPr lang="en-GB" sz="2100" b="1" dirty="0" smtClean="0"/>
          </a:p>
          <a:p>
            <a:r>
              <a:rPr lang="en-GB" sz="2100" b="1" dirty="0" smtClean="0"/>
              <a:t>Edna: </a:t>
            </a:r>
          </a:p>
          <a:p>
            <a:endParaRPr lang="en-GB" sz="2100" b="1" dirty="0" smtClean="0"/>
          </a:p>
          <a:p>
            <a:r>
              <a:rPr lang="en-GB" sz="2100" b="1" dirty="0" smtClean="0"/>
              <a:t>The Inspector:</a:t>
            </a:r>
            <a:endParaRPr lang="en-GB" sz="2100" b="1" dirty="0"/>
          </a:p>
          <a:p>
            <a:endParaRPr lang="en-GB" sz="2100" b="1" dirty="0"/>
          </a:p>
        </p:txBody>
      </p:sp>
      <p:sp>
        <p:nvSpPr>
          <p:cNvPr id="12295" name="Rectangle 4"/>
          <p:cNvSpPr>
            <a:spLocks noChangeArrowheads="1"/>
          </p:cNvSpPr>
          <p:nvPr/>
        </p:nvSpPr>
        <p:spPr bwMode="auto">
          <a:xfrm>
            <a:off x="0" y="-323850"/>
            <a:ext cx="9144000" cy="647700"/>
          </a:xfrm>
          <a:prstGeom prst="rect">
            <a:avLst/>
          </a:prstGeom>
          <a:noFill/>
          <a:ln w="9525">
            <a:noFill/>
            <a:miter lim="800000"/>
            <a:headEnd/>
            <a:tailEnd/>
          </a:ln>
        </p:spPr>
        <p:txBody>
          <a:bodyPr anchor="ctr">
            <a:spAutoFit/>
          </a:bodyPr>
          <a:lstStyle/>
          <a:p>
            <a:endParaRPr lang="en-US"/>
          </a:p>
          <a:p>
            <a:pPr eaLnBrk="0" hangingPunct="0"/>
            <a:endParaRPr lang="en-US"/>
          </a:p>
        </p:txBody>
      </p:sp>
      <p:sp>
        <p:nvSpPr>
          <p:cNvPr id="12297" name="TextBox 10"/>
          <p:cNvSpPr txBox="1">
            <a:spLocks noChangeArrowheads="1"/>
          </p:cNvSpPr>
          <p:nvPr/>
        </p:nvSpPr>
        <p:spPr bwMode="auto">
          <a:xfrm>
            <a:off x="5256213" y="3068960"/>
            <a:ext cx="3887787" cy="738664"/>
          </a:xfrm>
          <a:prstGeom prst="rect">
            <a:avLst/>
          </a:prstGeom>
          <a:noFill/>
          <a:ln w="9525">
            <a:noFill/>
            <a:miter lim="800000"/>
            <a:headEnd/>
            <a:tailEnd/>
          </a:ln>
        </p:spPr>
        <p:txBody>
          <a:bodyPr>
            <a:spAutoFit/>
          </a:bodyPr>
          <a:lstStyle/>
          <a:p>
            <a:endParaRPr lang="en-GB" sz="2100" b="1" dirty="0"/>
          </a:p>
          <a:p>
            <a:endParaRPr lang="en-GB" sz="2100" b="1" dirty="0"/>
          </a:p>
        </p:txBody>
      </p:sp>
      <p:pic>
        <p:nvPicPr>
          <p:cNvPr id="4098" name="Picture 2" descr="F:\GCSE\Top Set\IC\inspector_07.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To understand the context of the play ‘An Inspector Calls’</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TotalTime>
  <Words>5950</Words>
  <Application>Microsoft Office PowerPoint</Application>
  <PresentationFormat>On-screen Show (4:3)</PresentationFormat>
  <Paragraphs>557</Paragraphs>
  <Slides>74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Calibri</vt:lpstr>
      <vt:lpstr>Comic Sans MS</vt:lpstr>
      <vt:lpstr>Symbol</vt:lpstr>
      <vt:lpstr>Times New Roman</vt:lpstr>
      <vt:lpstr>Wingdings</vt:lpstr>
      <vt:lpstr>Office Theme</vt:lpstr>
      <vt:lpstr>PowerPoint Presentation</vt:lpstr>
      <vt:lpstr>Learning Objective   To know what this CA is all about and understand the AOs.  To read and engage with the play itself</vt:lpstr>
      <vt:lpstr>PowerPoint Presentation</vt:lpstr>
      <vt:lpstr>PowerPoint Presentation</vt:lpstr>
      <vt:lpstr>PowerPoint Presentation</vt:lpstr>
      <vt:lpstr>Pick a Part! – Act 1 </vt:lpstr>
      <vt:lpstr>Pick a Part! – Act 2 </vt:lpstr>
      <vt:lpstr>Pick a Part! – Act 3 </vt:lpstr>
      <vt:lpstr>Learning Objective   To understand the context of the play ‘An Inspector Calls’</vt:lpstr>
      <vt:lpstr>PowerPoint Presentation</vt:lpstr>
      <vt:lpstr>PowerPoint Presentation</vt:lpstr>
      <vt:lpstr>PowerPoint Presentation</vt:lpstr>
      <vt:lpstr>PowerPoint Presentation</vt:lpstr>
      <vt:lpstr>PowerPoint Presentation</vt:lpstr>
      <vt:lpstr>PowerPoint Presentation</vt:lpstr>
      <vt:lpstr>Learning Objective   The Inspector’s Entrance: how and why does Priestley create a sense of conflict?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   The Inspector’s Methods – Sheila’s interview</vt:lpstr>
      <vt:lpstr>PowerPoint Presentation</vt:lpstr>
      <vt:lpstr>PowerPoint Presentation</vt:lpstr>
      <vt:lpstr>PowerPoint Presentation</vt:lpstr>
      <vt:lpstr>PowerPoint Presentation</vt:lpstr>
      <vt:lpstr>PowerPoint Presentation</vt:lpstr>
      <vt:lpstr>One of the ways Priestley... Another way... Sheila is also shown to be... The writer suggests... When the Inspector is first described...</vt:lpstr>
      <vt:lpstr>Learning Objective   The Inspector’s Methods – Mrs Birling’s interview</vt:lpstr>
      <vt:lpstr>PowerPoint Presentation</vt:lpstr>
      <vt:lpstr>PowerPoint Presentation</vt:lpstr>
      <vt:lpstr>What is one difference between the way the Inspector interviews Sheila and the way he interviews Mrs Birling?</vt:lpstr>
      <vt:lpstr>Why has the Inspector treated Sheila and Mrs Birling differently?</vt:lpstr>
      <vt:lpstr>How has Sheila’s response to the Inspector made her different to her mother?</vt:lpstr>
      <vt:lpstr>Why is this important when considering Priestley’s attitudes and ideas? What is he saying?</vt:lpstr>
      <vt:lpstr>PowerPoint Presentation</vt:lpstr>
      <vt:lpstr>Learning Objective   The Inspector’s Methods – a summary</vt:lpstr>
      <vt:lpstr>PowerPoint Presentation</vt:lpstr>
      <vt:lpstr>PowerPoint Presentation</vt:lpstr>
      <vt:lpstr>Learning Objective   The Inspector’s Speech: how does this communicate ideas and attitudes to the audience? </vt:lpstr>
      <vt:lpstr>PowerPoint Presentation</vt:lpstr>
      <vt:lpstr>PowerPoint Presentation</vt:lpstr>
      <vt:lpstr>PowerPoint Presentation</vt:lpstr>
      <vt:lpstr>PowerPoint Presentation</vt:lpstr>
      <vt:lpstr>PowerPoint Presentation</vt:lpstr>
      <vt:lpstr>PowerPoint Presentation</vt:lpstr>
      <vt:lpstr>One of the ways Priestley... Another way... Sheila is also shown to be... The writer suggests... When the Inspector is first described...</vt:lpstr>
      <vt:lpstr>Learning Objective   The Inspector – who is he?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   To plan your CA response and write some draft QWERTY paragraphs </vt:lpstr>
      <vt:lpstr>PowerPoint Presentation</vt:lpstr>
      <vt:lpstr>PowerPoint Presentation</vt:lpstr>
      <vt:lpstr>PowerPoint Presentation</vt:lpstr>
      <vt:lpstr>PowerPoint Presentation</vt:lpstr>
      <vt:lpstr>One of the ways Priestley... Another way... Sheila is also shown to be... The writer suggests... When the Inspector is first described...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   To identify and discuss some of the themes and ideas in DNA by Dennis Kelly.</dc:title>
  <dc:creator>Vicki</dc:creator>
  <cp:lastModifiedBy>Miss V Archer</cp:lastModifiedBy>
  <cp:revision>92</cp:revision>
  <dcterms:created xsi:type="dcterms:W3CDTF">2014-08-20T11:59:56Z</dcterms:created>
  <dcterms:modified xsi:type="dcterms:W3CDTF">2014-10-03T12:55:42Z</dcterms:modified>
</cp:coreProperties>
</file>