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6" r:id="rId10"/>
    <p:sldId id="268" r:id="rId11"/>
    <p:sldId id="269" r:id="rId12"/>
    <p:sldId id="270" r:id="rId13"/>
    <p:sldId id="271" r:id="rId14"/>
    <p:sldId id="272" r:id="rId15"/>
    <p:sldId id="263" r:id="rId16"/>
    <p:sldId id="264" r:id="rId17"/>
    <p:sldId id="273" r:id="rId18"/>
    <p:sldId id="276" r:id="rId19"/>
    <p:sldId id="274" r:id="rId20"/>
    <p:sldId id="275" r:id="rId21"/>
    <p:sldId id="278" r:id="rId22"/>
    <p:sldId id="277" r:id="rId23"/>
    <p:sldId id="279" r:id="rId24"/>
    <p:sldId id="280" r:id="rId25"/>
    <p:sldId id="281" r:id="rId26"/>
    <p:sldId id="282" r:id="rId27"/>
    <p:sldId id="283" r:id="rId28"/>
    <p:sldId id="285"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578" y="4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F0975E6-25E5-4096-AD30-4ECE73E48781}" type="datetimeFigureOut">
              <a:rPr lang="en-GB" smtClean="0"/>
              <a:t>30/12/2016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EEAD5-835C-41C8-AA40-9669A6EDE7D3}" type="slidenum">
              <a:rPr lang="en-GB" smtClean="0"/>
              <a:t>‹#›</a:t>
            </a:fld>
            <a:endParaRPr lang="en-GB"/>
          </a:p>
        </p:txBody>
      </p:sp>
    </p:spTree>
    <p:extLst>
      <p:ext uri="{BB962C8B-B14F-4D97-AF65-F5344CB8AC3E}">
        <p14:creationId xmlns:p14="http://schemas.microsoft.com/office/powerpoint/2010/main" val="2166701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0975E6-25E5-4096-AD30-4ECE73E48781}" type="datetimeFigureOut">
              <a:rPr lang="en-GB" smtClean="0"/>
              <a:t>30/12/2016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EEAD5-835C-41C8-AA40-9669A6EDE7D3}" type="slidenum">
              <a:rPr lang="en-GB" smtClean="0"/>
              <a:t>‹#›</a:t>
            </a:fld>
            <a:endParaRPr lang="en-GB"/>
          </a:p>
        </p:txBody>
      </p:sp>
    </p:spTree>
    <p:extLst>
      <p:ext uri="{BB962C8B-B14F-4D97-AF65-F5344CB8AC3E}">
        <p14:creationId xmlns:p14="http://schemas.microsoft.com/office/powerpoint/2010/main" val="109156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0975E6-25E5-4096-AD30-4ECE73E48781}" type="datetimeFigureOut">
              <a:rPr lang="en-GB" smtClean="0"/>
              <a:t>30/12/2016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EEAD5-835C-41C8-AA40-9669A6EDE7D3}" type="slidenum">
              <a:rPr lang="en-GB" smtClean="0"/>
              <a:t>‹#›</a:t>
            </a:fld>
            <a:endParaRPr lang="en-GB"/>
          </a:p>
        </p:txBody>
      </p:sp>
    </p:spTree>
    <p:extLst>
      <p:ext uri="{BB962C8B-B14F-4D97-AF65-F5344CB8AC3E}">
        <p14:creationId xmlns:p14="http://schemas.microsoft.com/office/powerpoint/2010/main" val="2389894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0975E6-25E5-4096-AD30-4ECE73E48781}" type="datetimeFigureOut">
              <a:rPr lang="en-GB" smtClean="0"/>
              <a:t>30/12/2016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EEAD5-835C-41C8-AA40-9669A6EDE7D3}" type="slidenum">
              <a:rPr lang="en-GB" smtClean="0"/>
              <a:t>‹#›</a:t>
            </a:fld>
            <a:endParaRPr lang="en-GB"/>
          </a:p>
        </p:txBody>
      </p:sp>
    </p:spTree>
    <p:extLst>
      <p:ext uri="{BB962C8B-B14F-4D97-AF65-F5344CB8AC3E}">
        <p14:creationId xmlns:p14="http://schemas.microsoft.com/office/powerpoint/2010/main" val="1798865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0975E6-25E5-4096-AD30-4ECE73E48781}" type="datetimeFigureOut">
              <a:rPr lang="en-GB" smtClean="0"/>
              <a:t>30/12/2016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EEAD5-835C-41C8-AA40-9669A6EDE7D3}" type="slidenum">
              <a:rPr lang="en-GB" smtClean="0"/>
              <a:t>‹#›</a:t>
            </a:fld>
            <a:endParaRPr lang="en-GB"/>
          </a:p>
        </p:txBody>
      </p:sp>
    </p:spTree>
    <p:extLst>
      <p:ext uri="{BB962C8B-B14F-4D97-AF65-F5344CB8AC3E}">
        <p14:creationId xmlns:p14="http://schemas.microsoft.com/office/powerpoint/2010/main" val="411409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F0975E6-25E5-4096-AD30-4ECE73E48781}" type="datetimeFigureOut">
              <a:rPr lang="en-GB" smtClean="0"/>
              <a:t>30/12/2016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EEAD5-835C-41C8-AA40-9669A6EDE7D3}" type="slidenum">
              <a:rPr lang="en-GB" smtClean="0"/>
              <a:t>‹#›</a:t>
            </a:fld>
            <a:endParaRPr lang="en-GB"/>
          </a:p>
        </p:txBody>
      </p:sp>
    </p:spTree>
    <p:extLst>
      <p:ext uri="{BB962C8B-B14F-4D97-AF65-F5344CB8AC3E}">
        <p14:creationId xmlns:p14="http://schemas.microsoft.com/office/powerpoint/2010/main" val="3608839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F0975E6-25E5-4096-AD30-4ECE73E48781}" type="datetimeFigureOut">
              <a:rPr lang="en-GB" smtClean="0"/>
              <a:t>30/12/2016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1EEAD5-835C-41C8-AA40-9669A6EDE7D3}" type="slidenum">
              <a:rPr lang="en-GB" smtClean="0"/>
              <a:t>‹#›</a:t>
            </a:fld>
            <a:endParaRPr lang="en-GB"/>
          </a:p>
        </p:txBody>
      </p:sp>
    </p:spTree>
    <p:extLst>
      <p:ext uri="{BB962C8B-B14F-4D97-AF65-F5344CB8AC3E}">
        <p14:creationId xmlns:p14="http://schemas.microsoft.com/office/powerpoint/2010/main" val="1127576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F0975E6-25E5-4096-AD30-4ECE73E48781}" type="datetimeFigureOut">
              <a:rPr lang="en-GB" smtClean="0"/>
              <a:t>30/12/2016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1EEAD5-835C-41C8-AA40-9669A6EDE7D3}" type="slidenum">
              <a:rPr lang="en-GB" smtClean="0"/>
              <a:t>‹#›</a:t>
            </a:fld>
            <a:endParaRPr lang="en-GB"/>
          </a:p>
        </p:txBody>
      </p:sp>
    </p:spTree>
    <p:extLst>
      <p:ext uri="{BB962C8B-B14F-4D97-AF65-F5344CB8AC3E}">
        <p14:creationId xmlns:p14="http://schemas.microsoft.com/office/powerpoint/2010/main" val="2279583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975E6-25E5-4096-AD30-4ECE73E48781}" type="datetimeFigureOut">
              <a:rPr lang="en-GB" smtClean="0"/>
              <a:t>30/12/2016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1EEAD5-835C-41C8-AA40-9669A6EDE7D3}" type="slidenum">
              <a:rPr lang="en-GB" smtClean="0"/>
              <a:t>‹#›</a:t>
            </a:fld>
            <a:endParaRPr lang="en-GB"/>
          </a:p>
        </p:txBody>
      </p:sp>
    </p:spTree>
    <p:extLst>
      <p:ext uri="{BB962C8B-B14F-4D97-AF65-F5344CB8AC3E}">
        <p14:creationId xmlns:p14="http://schemas.microsoft.com/office/powerpoint/2010/main" val="957705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975E6-25E5-4096-AD30-4ECE73E48781}" type="datetimeFigureOut">
              <a:rPr lang="en-GB" smtClean="0"/>
              <a:t>30/12/2016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EEAD5-835C-41C8-AA40-9669A6EDE7D3}" type="slidenum">
              <a:rPr lang="en-GB" smtClean="0"/>
              <a:t>‹#›</a:t>
            </a:fld>
            <a:endParaRPr lang="en-GB"/>
          </a:p>
        </p:txBody>
      </p:sp>
    </p:spTree>
    <p:extLst>
      <p:ext uri="{BB962C8B-B14F-4D97-AF65-F5344CB8AC3E}">
        <p14:creationId xmlns:p14="http://schemas.microsoft.com/office/powerpoint/2010/main" val="973418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0975E6-25E5-4096-AD30-4ECE73E48781}" type="datetimeFigureOut">
              <a:rPr lang="en-GB" smtClean="0"/>
              <a:t>30/12/2016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EEAD5-835C-41C8-AA40-9669A6EDE7D3}" type="slidenum">
              <a:rPr lang="en-GB" smtClean="0"/>
              <a:t>‹#›</a:t>
            </a:fld>
            <a:endParaRPr lang="en-GB"/>
          </a:p>
        </p:txBody>
      </p:sp>
    </p:spTree>
    <p:extLst>
      <p:ext uri="{BB962C8B-B14F-4D97-AF65-F5344CB8AC3E}">
        <p14:creationId xmlns:p14="http://schemas.microsoft.com/office/powerpoint/2010/main" val="3911953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0975E6-25E5-4096-AD30-4ECE73E48781}" type="datetimeFigureOut">
              <a:rPr lang="en-GB" smtClean="0"/>
              <a:t>30/12/2016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EEAD5-835C-41C8-AA40-9669A6EDE7D3}" type="slidenum">
              <a:rPr lang="en-GB" smtClean="0"/>
              <a:t>‹#›</a:t>
            </a:fld>
            <a:endParaRPr lang="en-GB"/>
          </a:p>
        </p:txBody>
      </p:sp>
    </p:spTree>
    <p:extLst>
      <p:ext uri="{BB962C8B-B14F-4D97-AF65-F5344CB8AC3E}">
        <p14:creationId xmlns:p14="http://schemas.microsoft.com/office/powerpoint/2010/main" val="173548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72400" cy="1470025"/>
          </a:xfrm>
          <a:solidFill>
            <a:srgbClr val="00FF00"/>
          </a:solidFill>
        </p:spPr>
        <p:txBody>
          <a:bodyPr/>
          <a:lstStyle/>
          <a:p>
            <a:r>
              <a:rPr lang="en-GB" dirty="0" smtClean="0"/>
              <a:t>Susan Hill’s ‘I’m the King of the Castle’</a:t>
            </a:r>
            <a:endParaRPr lang="en-GB" dirty="0"/>
          </a:p>
        </p:txBody>
      </p:sp>
      <p:sp>
        <p:nvSpPr>
          <p:cNvPr id="5" name="Folded Corner 4"/>
          <p:cNvSpPr/>
          <p:nvPr/>
        </p:nvSpPr>
        <p:spPr>
          <a:xfrm rot="397013">
            <a:off x="5364088" y="2780928"/>
            <a:ext cx="2952328" cy="3456384"/>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What does the title  of the book tell us about the ideas and themes? What might the book be about? </a:t>
            </a:r>
            <a:endParaRPr lang="en-GB" sz="2800" dirty="0">
              <a:solidFill>
                <a:schemeClr val="tx1"/>
              </a:solidFill>
            </a:endParaRPr>
          </a:p>
        </p:txBody>
      </p:sp>
      <p:pic>
        <p:nvPicPr>
          <p:cNvPr id="1026" name="Picture 2" descr="https://upload.wikimedia.org/wikipedia/en/thumb/c/c9/ImTheKingOfTheCastle.jpg/220px-ImTheKingOfTheCas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16832"/>
            <a:ext cx="209550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mages-eu.ssl-images-amazon.com/images/I/51ejKt6RCTL._SY445_QL7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42095">
            <a:off x="2243417" y="2919790"/>
            <a:ext cx="2533224" cy="3720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828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FF00"/>
          </a:solidFill>
        </p:spPr>
        <p:txBody>
          <a:bodyPr>
            <a:normAutofit fontScale="90000"/>
          </a:bodyPr>
          <a:lstStyle/>
          <a:p>
            <a:r>
              <a:rPr lang="en-GB" dirty="0" smtClean="0"/>
              <a:t>‘That is not the way to speak! You must show respect’</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645024"/>
            <a:ext cx="2182813"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08104" y="2780928"/>
            <a:ext cx="3115326" cy="377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s://cdn.vectorstock.com/i/composite/32,84/comic-book-explosion-vector-126328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1844824"/>
            <a:ext cx="2785739" cy="29323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pd4pic.com/images/pen-ballpoint-pen-ballpoint-biro-write-auth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1628800"/>
            <a:ext cx="3047727" cy="194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089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FF00"/>
          </a:solidFill>
        </p:spPr>
        <p:txBody>
          <a:bodyPr>
            <a:normAutofit fontScale="90000"/>
          </a:bodyPr>
          <a:lstStyle/>
          <a:p>
            <a:r>
              <a:rPr lang="en-GB" dirty="0" smtClean="0"/>
              <a:t>‘That won’t be anything new, will it?’</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645024"/>
            <a:ext cx="2182813"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616826">
            <a:off x="5580112" y="2708920"/>
            <a:ext cx="3115326" cy="377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s://cdn.vectorstock.com/i/composite/32,84/comic-book-explosion-vector-126328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325" y="1844824"/>
            <a:ext cx="2785739" cy="29323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pd4pic.com/images/pen-ballpoint-pen-ballpoint-biro-write-auth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1628800"/>
            <a:ext cx="3047727" cy="194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021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dn.vectorstock.com/i/composite/32,84/comic-book-explosion-vector-12632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340768"/>
            <a:ext cx="2785739" cy="29323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rgbClr val="00FF00"/>
          </a:solidFill>
        </p:spPr>
        <p:txBody>
          <a:bodyPr>
            <a:normAutofit fontScale="90000"/>
          </a:bodyPr>
          <a:lstStyle/>
          <a:p>
            <a:r>
              <a:rPr lang="en-GB" dirty="0" smtClean="0"/>
              <a:t>‘I shall see about getting you a friend’</a:t>
            </a:r>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432175"/>
            <a:ext cx="2182813"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005499" y="3573016"/>
            <a:ext cx="5121084" cy="3060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www.pd4pic.com/images/pen-ballpoint-pen-ballpoint-biro-write-auth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1628800"/>
            <a:ext cx="3047727" cy="194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260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FF00"/>
          </a:solidFill>
        </p:spPr>
        <p:txBody>
          <a:bodyPr/>
          <a:lstStyle/>
          <a:p>
            <a:r>
              <a:rPr lang="en-GB" dirty="0" smtClean="0"/>
              <a:t>‘Can I have the key now, then?’</a:t>
            </a:r>
            <a:endParaRPr lang="en-GB" dirty="0"/>
          </a:p>
        </p:txBody>
      </p:sp>
      <p:sp>
        <p:nvSpPr>
          <p:cNvPr id="3" name="Content Placeholder 2"/>
          <p:cNvSpPr>
            <a:spLocks noGrp="1"/>
          </p:cNvSpPr>
          <p:nvPr>
            <p:ph idx="1"/>
          </p:nvPr>
        </p:nvSpPr>
        <p:spPr/>
        <p:txBody>
          <a:bodyPr/>
          <a:lstStyle/>
          <a:p>
            <a:endParaRPr lang="en-GB"/>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447806"/>
            <a:ext cx="2182813"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lded Corner 3"/>
          <p:cNvSpPr/>
          <p:nvPr/>
        </p:nvSpPr>
        <p:spPr>
          <a:xfrm rot="788110">
            <a:off x="5868144" y="2780928"/>
            <a:ext cx="2520280" cy="2952328"/>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What do you think about Edmund’s tone?</a:t>
            </a:r>
          </a:p>
          <a:p>
            <a:pPr algn="ctr"/>
            <a:endParaRPr lang="en-GB" sz="2400" dirty="0">
              <a:solidFill>
                <a:schemeClr val="tx1"/>
              </a:solidFill>
            </a:endParaRPr>
          </a:p>
          <a:p>
            <a:pPr algn="ctr"/>
            <a:r>
              <a:rPr lang="en-GB" sz="2400" dirty="0" smtClean="0">
                <a:solidFill>
                  <a:schemeClr val="tx1"/>
                </a:solidFill>
              </a:rPr>
              <a:t>What word would you  zoom in on? </a:t>
            </a:r>
            <a:endParaRPr lang="en-GB" sz="2400" dirty="0">
              <a:solidFill>
                <a:schemeClr val="tx1"/>
              </a:solidFill>
            </a:endParaRPr>
          </a:p>
        </p:txBody>
      </p:sp>
      <p:pic>
        <p:nvPicPr>
          <p:cNvPr id="6" name="Picture 2" descr="https://cdn.vectorstock.com/i/composite/32,84/comic-book-explosion-vector-12632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5504" y="1610557"/>
            <a:ext cx="3199219" cy="3367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pd4pic.com/images/pen-ballpoint-pen-ballpoint-biro-write-auth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1628800"/>
            <a:ext cx="3047727" cy="194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311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FF00"/>
          </a:solidFill>
        </p:spPr>
        <p:txBody>
          <a:bodyPr/>
          <a:lstStyle/>
          <a:p>
            <a:r>
              <a:rPr lang="en-GB" dirty="0" smtClean="0"/>
              <a:t>‘Anyway,  I don’t like cricket’</a:t>
            </a:r>
            <a:endParaRPr lang="en-GB" dirty="0"/>
          </a:p>
        </p:txBody>
      </p:sp>
      <p:sp>
        <p:nvSpPr>
          <p:cNvPr id="3" name="Content Placeholder 2"/>
          <p:cNvSpPr>
            <a:spLocks noGrp="1"/>
          </p:cNvSpPr>
          <p:nvPr>
            <p:ph idx="1"/>
          </p:nvPr>
        </p:nvSpPr>
        <p:spPr/>
        <p:txBody>
          <a:bodyPr/>
          <a:lstStyle/>
          <a:p>
            <a:endParaRPr lang="en-GB"/>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645024"/>
            <a:ext cx="2182813"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lded Corner 3"/>
          <p:cNvSpPr/>
          <p:nvPr/>
        </p:nvSpPr>
        <p:spPr>
          <a:xfrm rot="369132">
            <a:off x="6012160" y="2852936"/>
            <a:ext cx="2592288" cy="3528392"/>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smtClean="0">
              <a:solidFill>
                <a:schemeClr val="tx1"/>
              </a:solidFill>
            </a:endParaRPr>
          </a:p>
          <a:p>
            <a:pPr algn="ctr"/>
            <a:r>
              <a:rPr lang="en-GB" sz="2400" b="1" dirty="0" smtClean="0">
                <a:solidFill>
                  <a:schemeClr val="tx1"/>
                </a:solidFill>
              </a:rPr>
              <a:t>What does this tell us about their relationship? What does it tell us about how Edmund feels towards his father?</a:t>
            </a:r>
          </a:p>
          <a:p>
            <a:pPr algn="ctr"/>
            <a:endParaRPr lang="en-GB" dirty="0"/>
          </a:p>
        </p:txBody>
      </p:sp>
      <p:pic>
        <p:nvPicPr>
          <p:cNvPr id="6" name="Picture 2" descr="https://cdn.vectorstock.com/i/composite/32,84/comic-book-explosion-vector-12632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772816"/>
            <a:ext cx="3001763" cy="31597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pd4pic.com/images/pen-ballpoint-pen-ballpoint-biro-write-auth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1628800"/>
            <a:ext cx="3047727" cy="194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532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FF00"/>
          </a:solidFill>
        </p:spPr>
        <p:txBody>
          <a:bodyPr/>
          <a:lstStyle/>
          <a:p>
            <a:r>
              <a:rPr lang="en-GB" dirty="0" smtClean="0"/>
              <a:t>What do they call each other?</a:t>
            </a:r>
            <a:endParaRPr lang="en-GB" dirty="0"/>
          </a:p>
        </p:txBody>
      </p:sp>
      <p:sp>
        <p:nvSpPr>
          <p:cNvPr id="3" name="Content Placeholder 2"/>
          <p:cNvSpPr>
            <a:spLocks noGrp="1"/>
          </p:cNvSpPr>
          <p:nvPr>
            <p:ph idx="1"/>
          </p:nvPr>
        </p:nvSpPr>
        <p:spPr>
          <a:xfrm>
            <a:off x="457200" y="4221088"/>
            <a:ext cx="4618856" cy="1905075"/>
          </a:xfrm>
          <a:solidFill>
            <a:schemeClr val="tx2">
              <a:lumMod val="60000"/>
              <a:lumOff val="40000"/>
            </a:schemeClr>
          </a:solidFill>
        </p:spPr>
        <p:txBody>
          <a:bodyPr/>
          <a:lstStyle/>
          <a:p>
            <a:pPr marL="0" indent="0">
              <a:buNone/>
            </a:pPr>
            <a:r>
              <a:rPr lang="en-GB" b="1" dirty="0" smtClean="0"/>
              <a:t>Key Terminology to learn: </a:t>
            </a:r>
          </a:p>
          <a:p>
            <a:r>
              <a:rPr lang="en-GB" b="1" dirty="0" smtClean="0"/>
              <a:t>Nouns</a:t>
            </a:r>
          </a:p>
          <a:p>
            <a:r>
              <a:rPr lang="en-GB" b="1" dirty="0" smtClean="0"/>
              <a:t>Noun Phrases</a:t>
            </a:r>
            <a:endParaRPr lang="en-GB"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0989" y="4509120"/>
            <a:ext cx="1534741" cy="215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lded Corner 3"/>
          <p:cNvSpPr/>
          <p:nvPr/>
        </p:nvSpPr>
        <p:spPr>
          <a:xfrm rot="847383">
            <a:off x="5441109" y="1742106"/>
            <a:ext cx="2444204" cy="2704736"/>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Look also at what they don’t call each other…</a:t>
            </a:r>
          </a:p>
          <a:p>
            <a:pPr algn="ctr"/>
            <a:r>
              <a:rPr lang="en-GB" sz="2400" dirty="0" smtClean="0">
                <a:solidFill>
                  <a:schemeClr val="tx1"/>
                </a:solidFill>
              </a:rPr>
              <a:t>What do you learn?</a:t>
            </a:r>
            <a:endParaRPr lang="en-GB" sz="2400" dirty="0">
              <a:solidFill>
                <a:schemeClr val="tx1"/>
              </a:solidFill>
            </a:endParaRPr>
          </a:p>
        </p:txBody>
      </p:sp>
      <p:pic>
        <p:nvPicPr>
          <p:cNvPr id="6" name="Picture 2" descr="http://www.pd4pic.com/images/pen-ballpoint-pen-ballpoint-biro-write-auth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273" y="1847900"/>
            <a:ext cx="3047727" cy="194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643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FF00"/>
          </a:solidFill>
        </p:spPr>
        <p:txBody>
          <a:bodyPr/>
          <a:lstStyle/>
          <a:p>
            <a:r>
              <a:rPr lang="en-GB" dirty="0" smtClean="0"/>
              <a:t>The Hooper Family</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149633"/>
            <a:ext cx="2394446" cy="3368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467544" y="1916832"/>
            <a:ext cx="5338936" cy="1656184"/>
          </a:xfrm>
          <a:solidFill>
            <a:schemeClr val="tx2">
              <a:lumMod val="60000"/>
              <a:lumOff val="40000"/>
            </a:schemeClr>
          </a:solidFill>
        </p:spPr>
        <p:txBody>
          <a:bodyPr/>
          <a:lstStyle/>
          <a:p>
            <a:pPr marL="0" indent="0">
              <a:buNone/>
            </a:pPr>
            <a:r>
              <a:rPr lang="en-GB" b="1" dirty="0" smtClean="0"/>
              <a:t>What do we know about Edmund and Joseph Hooper?</a:t>
            </a:r>
          </a:p>
          <a:p>
            <a:pPr marL="0" indent="0">
              <a:buNone/>
            </a:pPr>
            <a:endParaRPr lang="en-GB" b="1" dirty="0"/>
          </a:p>
          <a:p>
            <a:pPr marL="0" indent="0">
              <a:buNone/>
            </a:pPr>
            <a:endParaRPr lang="en-GB" b="1" dirty="0"/>
          </a:p>
        </p:txBody>
      </p:sp>
      <p:pic>
        <p:nvPicPr>
          <p:cNvPr id="5" name="Picture 2" descr="http://www.pd4pic.com/images/pen-ballpoint-pen-ballpoint-biro-write-auth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005064"/>
            <a:ext cx="3047727" cy="194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10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301006"/>
          </a:xfrm>
          <a:solidFill>
            <a:srgbClr val="00FF00"/>
          </a:solidFill>
        </p:spPr>
        <p:txBody>
          <a:bodyPr>
            <a:noAutofit/>
          </a:bodyPr>
          <a:lstStyle/>
          <a:p>
            <a:r>
              <a:rPr lang="en-GB" sz="2800" b="1" dirty="0" smtClean="0"/>
              <a:t>How does the writer’s use of direct speech show us the distant relationship between Edmund and his father?</a:t>
            </a:r>
            <a:endParaRPr lang="en-GB" sz="2800" b="1" dirty="0"/>
          </a:p>
        </p:txBody>
      </p:sp>
      <p:sp>
        <p:nvSpPr>
          <p:cNvPr id="3" name="Content Placeholder 2"/>
          <p:cNvSpPr>
            <a:spLocks noGrp="1"/>
          </p:cNvSpPr>
          <p:nvPr>
            <p:ph idx="1"/>
          </p:nvPr>
        </p:nvSpPr>
        <p:spPr/>
        <p:txBody>
          <a:bodyPr/>
          <a:lstStyle/>
          <a:p>
            <a:pPr marL="0" indent="0">
              <a:buNone/>
            </a:pPr>
            <a:endParaRPr lang="en-GB" dirty="0"/>
          </a:p>
        </p:txBody>
      </p:sp>
      <p:sp>
        <p:nvSpPr>
          <p:cNvPr id="4" name="Folded Corner 3"/>
          <p:cNvSpPr/>
          <p:nvPr/>
        </p:nvSpPr>
        <p:spPr>
          <a:xfrm rot="761208">
            <a:off x="5254459" y="2968117"/>
            <a:ext cx="3384376" cy="3312368"/>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What good vocabulary can we use?</a:t>
            </a:r>
          </a:p>
          <a:p>
            <a:pPr algn="ctr"/>
            <a:endParaRPr lang="en-GB" sz="2400" b="1" dirty="0">
              <a:solidFill>
                <a:schemeClr val="tx1"/>
              </a:solidFill>
            </a:endParaRPr>
          </a:p>
          <a:p>
            <a:pPr algn="ctr"/>
            <a:r>
              <a:rPr lang="en-GB" sz="2400" b="1" dirty="0" smtClean="0">
                <a:solidFill>
                  <a:schemeClr val="tx1"/>
                </a:solidFill>
              </a:rPr>
              <a:t>It’s not just a bad and distant relationship…</a:t>
            </a:r>
            <a:endParaRPr lang="en-GB" sz="2400" b="1" dirty="0">
              <a:solidFill>
                <a:schemeClr val="tx1"/>
              </a:solidFill>
            </a:endParaRPr>
          </a:p>
        </p:txBody>
      </p:sp>
    </p:spTree>
    <p:extLst>
      <p:ext uri="{BB962C8B-B14F-4D97-AF65-F5344CB8AC3E}">
        <p14:creationId xmlns:p14="http://schemas.microsoft.com/office/powerpoint/2010/main" val="1193310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301006"/>
          </a:xfrm>
          <a:solidFill>
            <a:srgbClr val="00FF00"/>
          </a:solidFill>
        </p:spPr>
        <p:txBody>
          <a:bodyPr>
            <a:noAutofit/>
          </a:bodyPr>
          <a:lstStyle/>
          <a:p>
            <a:r>
              <a:rPr lang="en-GB" sz="2800" b="1" dirty="0" smtClean="0"/>
              <a:t>How does the writer’s use of direct speech show us the distant relationship between Edmund and his father?</a:t>
            </a:r>
            <a:endParaRPr lang="en-GB" sz="2800" b="1" dirty="0"/>
          </a:p>
        </p:txBody>
      </p:sp>
      <p:sp>
        <p:nvSpPr>
          <p:cNvPr id="4" name="Folded Corner 3"/>
          <p:cNvSpPr/>
          <p:nvPr/>
        </p:nvSpPr>
        <p:spPr>
          <a:xfrm rot="761208">
            <a:off x="5294223" y="2610426"/>
            <a:ext cx="3384376" cy="367448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And remember to dig, dig…, dig</a:t>
            </a:r>
          </a:p>
          <a:p>
            <a:pPr algn="ctr"/>
            <a:endParaRPr lang="en-GB" sz="2400" b="1" dirty="0">
              <a:solidFill>
                <a:schemeClr val="tx1"/>
              </a:solidFill>
            </a:endParaRPr>
          </a:p>
          <a:p>
            <a:pPr algn="ctr"/>
            <a:r>
              <a:rPr lang="en-GB" sz="2400" b="1" dirty="0" smtClean="0">
                <a:solidFill>
                  <a:schemeClr val="tx1"/>
                </a:solidFill>
              </a:rPr>
              <a:t>This might suggest…</a:t>
            </a:r>
          </a:p>
          <a:p>
            <a:pPr algn="ctr"/>
            <a:endParaRPr lang="en-GB" sz="2400" b="1" dirty="0">
              <a:solidFill>
                <a:schemeClr val="tx1"/>
              </a:solidFill>
            </a:endParaRPr>
          </a:p>
          <a:p>
            <a:pPr algn="ctr"/>
            <a:r>
              <a:rPr lang="en-GB" sz="2400" b="1" dirty="0" smtClean="0">
                <a:solidFill>
                  <a:schemeClr val="tx1"/>
                </a:solidFill>
              </a:rPr>
              <a:t>It could also suggest…</a:t>
            </a:r>
          </a:p>
          <a:p>
            <a:pPr algn="ctr"/>
            <a:endParaRPr lang="en-GB" sz="2400" b="1" dirty="0">
              <a:solidFill>
                <a:schemeClr val="tx1"/>
              </a:solidFill>
            </a:endParaRPr>
          </a:p>
          <a:p>
            <a:pPr algn="ctr"/>
            <a:r>
              <a:rPr lang="en-GB" sz="2400" b="1" dirty="0" smtClean="0">
                <a:solidFill>
                  <a:schemeClr val="tx1"/>
                </a:solidFill>
              </a:rPr>
              <a:t>It also shows…</a:t>
            </a:r>
            <a:endParaRPr lang="en-GB" sz="2400" b="1" dirty="0">
              <a:solidFill>
                <a:schemeClr val="tx1"/>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509120"/>
            <a:ext cx="1274049" cy="210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4285490"/>
            <a:ext cx="1296144" cy="213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974726"/>
            <a:ext cx="1453341" cy="2398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447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57356" y="142852"/>
            <a:ext cx="7107132" cy="2000264"/>
          </a:xfrm>
          <a:solidFill>
            <a:srgbClr val="FF0000">
              <a:alpha val="50000"/>
            </a:srgbClr>
          </a:solidFill>
        </p:spPr>
        <p:txBody>
          <a:bodyPr>
            <a:normAutofit/>
          </a:bodyPr>
          <a:lstStyle/>
          <a:p>
            <a:pPr algn="l"/>
            <a:r>
              <a:rPr lang="en-GB" sz="2400" dirty="0" smtClean="0">
                <a:effectLst>
                  <a:outerShdw blurRad="38100" dist="38100" dir="2700000" algn="tl">
                    <a:srgbClr val="000000">
                      <a:alpha val="43137"/>
                    </a:srgbClr>
                  </a:outerShdw>
                </a:effectLst>
                <a:latin typeface="Calibri" pitchFamily="34" charset="0"/>
              </a:rPr>
              <a:t>One of the ways Hill presents the relationship between Edmund and his father is ... </a:t>
            </a:r>
            <a:br>
              <a:rPr lang="en-GB" sz="2400" dirty="0" smtClean="0">
                <a:effectLst>
                  <a:outerShdw blurRad="38100" dist="38100" dir="2700000" algn="tl">
                    <a:srgbClr val="000000">
                      <a:alpha val="43137"/>
                    </a:srgbClr>
                  </a:outerShdw>
                </a:effectLst>
                <a:latin typeface="Calibri" pitchFamily="34" charset="0"/>
              </a:rPr>
            </a:br>
            <a:r>
              <a:rPr lang="en-GB" sz="2400" dirty="0" smtClean="0">
                <a:effectLst>
                  <a:outerShdw blurRad="38100" dist="38100" dir="2700000" algn="tl">
                    <a:srgbClr val="000000">
                      <a:alpha val="43137"/>
                    </a:srgbClr>
                  </a:outerShdw>
                </a:effectLst>
                <a:latin typeface="Calibri" pitchFamily="34" charset="0"/>
              </a:rPr>
              <a:t>Another way their relationship is shown to be... </a:t>
            </a:r>
            <a:br>
              <a:rPr lang="en-GB" sz="2400" dirty="0" smtClean="0">
                <a:effectLst>
                  <a:outerShdw blurRad="38100" dist="38100" dir="2700000" algn="tl">
                    <a:srgbClr val="000000">
                      <a:alpha val="43137"/>
                    </a:srgbClr>
                  </a:outerShdw>
                </a:effectLst>
                <a:latin typeface="Calibri" pitchFamily="34" charset="0"/>
              </a:rPr>
            </a:br>
            <a:r>
              <a:rPr lang="en-GB" sz="2400" dirty="0" smtClean="0">
                <a:effectLst>
                  <a:outerShdw blurRad="38100" dist="38100" dir="2700000" algn="tl">
                    <a:srgbClr val="000000">
                      <a:alpha val="43137"/>
                    </a:srgbClr>
                  </a:outerShdw>
                </a:effectLst>
                <a:latin typeface="Calibri" pitchFamily="34" charset="0"/>
              </a:rPr>
              <a:t>The writer suggests... </a:t>
            </a:r>
            <a:br>
              <a:rPr lang="en-GB" sz="2400" dirty="0" smtClean="0">
                <a:effectLst>
                  <a:outerShdw blurRad="38100" dist="38100" dir="2700000" algn="tl">
                    <a:srgbClr val="000000">
                      <a:alpha val="43137"/>
                    </a:srgbClr>
                  </a:outerShdw>
                </a:effectLst>
                <a:latin typeface="Calibri" pitchFamily="34" charset="0"/>
              </a:rPr>
            </a:br>
            <a:r>
              <a:rPr lang="en-GB" sz="2400" dirty="0" smtClean="0">
                <a:effectLst>
                  <a:outerShdw blurRad="38100" dist="38100" dir="2700000" algn="tl">
                    <a:srgbClr val="000000">
                      <a:alpha val="43137"/>
                    </a:srgbClr>
                  </a:outerShdw>
                </a:effectLst>
                <a:latin typeface="Calibri" pitchFamily="34" charset="0"/>
              </a:rPr>
              <a:t>When Edmund first speaks we begin to think…</a:t>
            </a:r>
            <a:endParaRPr lang="en-US" sz="2400" dirty="0">
              <a:effectLst>
                <a:outerShdw blurRad="38100" dist="38100" dir="2700000" algn="tl">
                  <a:srgbClr val="000000">
                    <a:alpha val="43137"/>
                  </a:srgbClr>
                </a:outerShdw>
              </a:effectLst>
              <a:latin typeface="Calibri" pitchFamily="34" charset="0"/>
            </a:endParaRPr>
          </a:p>
        </p:txBody>
      </p:sp>
      <p:sp>
        <p:nvSpPr>
          <p:cNvPr id="4" name="Bevel 3"/>
          <p:cNvSpPr/>
          <p:nvPr/>
        </p:nvSpPr>
        <p:spPr bwMode="auto">
          <a:xfrm>
            <a:off x="142844" y="-24"/>
            <a:ext cx="1214414" cy="1142984"/>
          </a:xfrm>
          <a:prstGeom prst="bevel">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charset="0"/>
              </a:rPr>
              <a:t>Q</a:t>
            </a:r>
            <a:endParaRPr kumimoji="0" lang="en-US" sz="1800" b="0" i="0" u="none" strike="noStrike" cap="none" normalizeH="0" baseline="0" dirty="0" smtClean="0">
              <a:ln>
                <a:noFill/>
              </a:ln>
              <a:solidFill>
                <a:schemeClr val="tx1"/>
              </a:solidFill>
              <a:effectLst/>
              <a:latin typeface="Arial" charset="0"/>
            </a:endParaRPr>
          </a:p>
        </p:txBody>
      </p:sp>
      <p:sp>
        <p:nvSpPr>
          <p:cNvPr id="5" name="Bevel 4"/>
          <p:cNvSpPr/>
          <p:nvPr/>
        </p:nvSpPr>
        <p:spPr bwMode="auto">
          <a:xfrm>
            <a:off x="142844" y="1142984"/>
            <a:ext cx="1214414" cy="1142984"/>
          </a:xfrm>
          <a:prstGeom prst="bevel">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solidFill>
                <a:schemeClr val="tx1"/>
              </a:solidFill>
              <a:effectLst/>
              <a:latin typeface="Arial" charset="0"/>
            </a:endParaRPr>
          </a:p>
        </p:txBody>
      </p:sp>
      <p:sp>
        <p:nvSpPr>
          <p:cNvPr id="6" name="Bevel 5"/>
          <p:cNvSpPr/>
          <p:nvPr/>
        </p:nvSpPr>
        <p:spPr bwMode="auto">
          <a:xfrm>
            <a:off x="142844" y="2285992"/>
            <a:ext cx="1214414" cy="1142984"/>
          </a:xfrm>
          <a:prstGeom prst="beve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solidFill>
                <a:schemeClr val="tx1"/>
              </a:solidFill>
              <a:effectLst/>
              <a:latin typeface="Arial" charset="0"/>
            </a:endParaRPr>
          </a:p>
        </p:txBody>
      </p:sp>
      <p:sp>
        <p:nvSpPr>
          <p:cNvPr id="7" name="Bevel 6"/>
          <p:cNvSpPr/>
          <p:nvPr/>
        </p:nvSpPr>
        <p:spPr bwMode="auto">
          <a:xfrm>
            <a:off x="142844" y="3429000"/>
            <a:ext cx="1214414" cy="1142984"/>
          </a:xfrm>
          <a:prstGeom prst="bevel">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solidFill>
                <a:schemeClr val="tx1"/>
              </a:solidFill>
              <a:effectLst/>
              <a:latin typeface="Arial" charset="0"/>
            </a:endParaRPr>
          </a:p>
        </p:txBody>
      </p:sp>
      <p:sp>
        <p:nvSpPr>
          <p:cNvPr id="8" name="Bevel 7"/>
          <p:cNvSpPr/>
          <p:nvPr/>
        </p:nvSpPr>
        <p:spPr bwMode="auto">
          <a:xfrm>
            <a:off x="142844" y="4572008"/>
            <a:ext cx="1214414" cy="1142984"/>
          </a:xfrm>
          <a:prstGeom prst="bevel">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solidFill>
                <a:schemeClr val="tx1"/>
              </a:solidFill>
              <a:effectLst/>
              <a:latin typeface="Arial" charset="0"/>
            </a:endParaRPr>
          </a:p>
        </p:txBody>
      </p:sp>
      <p:sp>
        <p:nvSpPr>
          <p:cNvPr id="9" name="Bevel 8"/>
          <p:cNvSpPr/>
          <p:nvPr/>
        </p:nvSpPr>
        <p:spPr bwMode="auto">
          <a:xfrm>
            <a:off x="142844" y="5715016"/>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1285852" y="391049"/>
            <a:ext cx="500066" cy="1323439"/>
          </a:xfrm>
          <a:prstGeom prst="rect">
            <a:avLst/>
          </a:prstGeom>
          <a:noFill/>
        </p:spPr>
        <p:txBody>
          <a:bodyPr wrap="square" rtlCol="0">
            <a:spAutoFit/>
          </a:bodyPr>
          <a:lstStyle/>
          <a:p>
            <a:r>
              <a:rPr lang="en-GB" sz="8000" dirty="0" smtClean="0"/>
              <a:t>}</a:t>
            </a:r>
            <a:endParaRPr lang="en-US" dirty="0"/>
          </a:p>
        </p:txBody>
      </p:sp>
      <p:sp>
        <p:nvSpPr>
          <p:cNvPr id="11" name="Title 1"/>
          <p:cNvSpPr txBox="1">
            <a:spLocks/>
          </p:cNvSpPr>
          <p:nvPr/>
        </p:nvSpPr>
        <p:spPr bwMode="auto">
          <a:xfrm>
            <a:off x="1857356" y="2214554"/>
            <a:ext cx="7107132" cy="1143008"/>
          </a:xfrm>
          <a:prstGeom prst="rect">
            <a:avLst/>
          </a:prstGeom>
          <a:solidFill>
            <a:srgbClr val="FFFF00">
              <a:alpha val="51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This is shown when it says, “___”... </a:t>
            </a:r>
            <a:endParaRPr lang="en-GB" sz="2400" dirty="0" smtClean="0">
              <a:effectLst>
                <a:outerShdw blurRad="38100" dist="38100" dir="2700000" algn="tl">
                  <a:srgbClr val="000000">
                    <a:alpha val="43137"/>
                  </a:srgbClr>
                </a:outerShdw>
              </a:effectLst>
              <a:latin typeface="Calibri" pitchFamily="34" charset="0"/>
              <a:ea typeface="+mj-ea"/>
              <a:cs typeface="+mj-cs"/>
            </a:endParaRPr>
          </a:p>
          <a:p>
            <a:pPr marL="0" marR="0" lvl="0" indent="0" fontAlgn="base">
              <a:lnSpc>
                <a:spcPct val="100000"/>
              </a:lnSpc>
              <a:spcBef>
                <a:spcPct val="0"/>
              </a:spcBef>
              <a:spcAft>
                <a:spcPct val="0"/>
              </a:spcAft>
              <a:buClrTx/>
              <a:buSzTx/>
              <a:tabLst/>
              <a:defRPr/>
            </a:pPr>
            <a:r>
              <a:rPr lang="en-GB" sz="2400" dirty="0" smtClean="0">
                <a:effectLst>
                  <a:outerShdw blurRad="38100" dist="38100" dir="2700000" algn="tl">
                    <a:srgbClr val="000000">
                      <a:alpha val="43137"/>
                    </a:srgbClr>
                  </a:outerShdw>
                </a:effectLst>
                <a:latin typeface="Calibri" pitchFamily="34" charset="0"/>
                <a:ea typeface="+mj-ea"/>
                <a:cs typeface="+mj-cs"/>
              </a:rPr>
              <a:t>An </a:t>
            </a:r>
            <a:r>
              <a:rPr lang="en-GB" sz="2400" dirty="0">
                <a:effectLst>
                  <a:outerShdw blurRad="38100" dist="38100" dir="2700000" algn="tl">
                    <a:srgbClr val="000000">
                      <a:alpha val="43137"/>
                    </a:srgbClr>
                  </a:outerShdw>
                </a:effectLst>
                <a:latin typeface="Calibri" pitchFamily="34" charset="0"/>
                <a:ea typeface="+mj-ea"/>
                <a:cs typeface="+mj-cs"/>
              </a:rPr>
              <a:t>example of this is when </a:t>
            </a:r>
            <a:r>
              <a:rPr lang="en-GB" sz="2400" dirty="0" smtClean="0">
                <a:effectLst>
                  <a:outerShdw blurRad="38100" dist="38100" dir="2700000" algn="tl">
                    <a:srgbClr val="000000">
                      <a:alpha val="43137"/>
                    </a:srgbClr>
                  </a:outerShdw>
                </a:effectLst>
                <a:latin typeface="Calibri" pitchFamily="34" charset="0"/>
                <a:ea typeface="+mj-ea"/>
                <a:cs typeface="+mj-cs"/>
              </a:rPr>
              <a:t>Hill </a:t>
            </a:r>
            <a:r>
              <a:rPr lang="en-GB" sz="2400" dirty="0">
                <a:effectLst>
                  <a:outerShdw blurRad="38100" dist="38100" dir="2700000" algn="tl">
                    <a:srgbClr val="000000">
                      <a:alpha val="43137"/>
                    </a:srgbClr>
                  </a:outerShdw>
                </a:effectLst>
                <a:latin typeface="Calibri" pitchFamily="34" charset="0"/>
                <a:ea typeface="+mj-ea"/>
                <a:cs typeface="+mj-cs"/>
              </a:rPr>
              <a:t>writes, “___”... </a:t>
            </a:r>
            <a:endParaRPr lang="en-GB" sz="2400" dirty="0" smtClean="0">
              <a:effectLst>
                <a:outerShdw blurRad="38100" dist="38100" dir="2700000" algn="tl">
                  <a:srgbClr val="000000">
                    <a:alpha val="43137"/>
                  </a:srgbClr>
                </a:outerShdw>
              </a:effectLst>
              <a:latin typeface="Calibri" pitchFamily="34" charset="0"/>
              <a:ea typeface="+mj-ea"/>
              <a:cs typeface="+mj-cs"/>
            </a:endParaRPr>
          </a:p>
          <a:p>
            <a:pPr marL="0" marR="0" lvl="0" indent="0" fontAlgn="base">
              <a:lnSpc>
                <a:spcPct val="100000"/>
              </a:lnSpc>
              <a:spcBef>
                <a:spcPct val="0"/>
              </a:spcBef>
              <a:spcAft>
                <a:spcPct val="0"/>
              </a:spcAft>
              <a:buClrTx/>
              <a:buSzTx/>
              <a:tabLst/>
              <a:defRPr/>
            </a:pPr>
            <a:r>
              <a:rPr lang="en-GB" sz="2400" dirty="0" smtClean="0">
                <a:effectLst>
                  <a:outerShdw blurRad="38100" dist="38100" dir="2700000" algn="tl">
                    <a:srgbClr val="000000">
                      <a:alpha val="43137"/>
                    </a:srgbClr>
                  </a:outerShdw>
                </a:effectLst>
                <a:latin typeface="Calibri" pitchFamily="34" charset="0"/>
                <a:ea typeface="+mj-ea"/>
                <a:cs typeface="+mj-cs"/>
              </a:rPr>
              <a:t>For </a:t>
            </a:r>
            <a:r>
              <a:rPr lang="en-GB" sz="2400" dirty="0">
                <a:effectLst>
                  <a:outerShdw blurRad="38100" dist="38100" dir="2700000" algn="tl">
                    <a:srgbClr val="000000">
                      <a:alpha val="43137"/>
                    </a:srgbClr>
                  </a:outerShdw>
                </a:effectLst>
                <a:latin typeface="Calibri" pitchFamily="34" charset="0"/>
                <a:ea typeface="+mj-ea"/>
                <a:cs typeface="+mj-cs"/>
              </a:rPr>
              <a:t>example, “___”</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2" name="Title 1"/>
          <p:cNvSpPr txBox="1">
            <a:spLocks/>
          </p:cNvSpPr>
          <p:nvPr/>
        </p:nvSpPr>
        <p:spPr bwMode="auto">
          <a:xfrm>
            <a:off x="1857356" y="3500438"/>
            <a:ext cx="7107132" cy="1143008"/>
          </a:xfrm>
          <a:prstGeom prst="rect">
            <a:avLst/>
          </a:prstGeom>
          <a:solidFill>
            <a:srgbClr val="00B0F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buFontTx/>
              <a:buNone/>
              <a:defRPr/>
            </a:pPr>
            <a:r>
              <a:rPr lang="en-GB" sz="2400" dirty="0">
                <a:effectLst>
                  <a:outerShdw blurRad="38100" dist="38100" dir="2700000" algn="tl">
                    <a:srgbClr val="000000">
                      <a:alpha val="43137"/>
                    </a:srgbClr>
                  </a:outerShdw>
                </a:effectLst>
                <a:latin typeface="Calibri" pitchFamily="34" charset="0"/>
                <a:ea typeface="+mj-ea"/>
                <a:cs typeface="+mj-cs"/>
              </a:rPr>
              <a:t>This makes the reader think... </a:t>
            </a:r>
            <a:endParaRPr lang="en-GB" sz="2400" dirty="0" smtClean="0">
              <a:effectLst>
                <a:outerShdw blurRad="38100" dist="38100" dir="2700000" algn="tl">
                  <a:srgbClr val="000000">
                    <a:alpha val="43137"/>
                  </a:srgbClr>
                </a:outerShdw>
              </a:effectLst>
              <a:latin typeface="Calibri" pitchFamily="34" charset="0"/>
              <a:ea typeface="+mj-ea"/>
              <a:cs typeface="+mj-cs"/>
            </a:endParaRPr>
          </a:p>
          <a:p>
            <a:pPr fontAlgn="base">
              <a:spcBef>
                <a:spcPct val="0"/>
              </a:spcBef>
              <a:spcAft>
                <a:spcPct val="0"/>
              </a:spcAft>
              <a:buFontTx/>
              <a:buNone/>
              <a:defRPr/>
            </a:pPr>
            <a:r>
              <a:rPr lang="en-GB" sz="2400" dirty="0" smtClean="0">
                <a:effectLst>
                  <a:outerShdw blurRad="38100" dist="38100" dir="2700000" algn="tl">
                    <a:srgbClr val="000000">
                      <a:alpha val="43137"/>
                    </a:srgbClr>
                  </a:outerShdw>
                </a:effectLst>
                <a:latin typeface="Calibri" pitchFamily="34" charset="0"/>
                <a:ea typeface="+mj-ea"/>
                <a:cs typeface="+mj-cs"/>
              </a:rPr>
              <a:t>This </a:t>
            </a:r>
            <a:r>
              <a:rPr lang="en-GB" sz="2400" dirty="0">
                <a:effectLst>
                  <a:outerShdw blurRad="38100" dist="38100" dir="2700000" algn="tl">
                    <a:srgbClr val="000000">
                      <a:alpha val="43137"/>
                    </a:srgbClr>
                  </a:outerShdw>
                </a:effectLst>
                <a:latin typeface="Calibri" pitchFamily="34" charset="0"/>
                <a:ea typeface="+mj-ea"/>
                <a:cs typeface="+mj-cs"/>
              </a:rPr>
              <a:t>suggests to the reader... The reader will think... This implies... This suggests... </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3" name="Title 1"/>
          <p:cNvSpPr txBox="1">
            <a:spLocks/>
          </p:cNvSpPr>
          <p:nvPr/>
        </p:nvSpPr>
        <p:spPr bwMode="auto">
          <a:xfrm>
            <a:off x="1857388" y="4714884"/>
            <a:ext cx="7107100" cy="1143008"/>
          </a:xfrm>
          <a:prstGeom prst="rect">
            <a:avLst/>
          </a:prstGeom>
          <a:solidFill>
            <a:srgbClr val="00FF0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The use of the </a:t>
            </a:r>
            <a:r>
              <a:rPr lang="en-GB" sz="2400" dirty="0" smtClean="0">
                <a:effectLst>
                  <a:outerShdw blurRad="38100" dist="38100" dir="2700000" algn="tl">
                    <a:srgbClr val="000000">
                      <a:alpha val="43137"/>
                    </a:srgbClr>
                  </a:outerShdw>
                </a:effectLst>
                <a:latin typeface="Calibri" pitchFamily="34" charset="0"/>
                <a:ea typeface="+mj-ea"/>
                <a:cs typeface="+mj-cs"/>
              </a:rPr>
              <a:t>direct speech... </a:t>
            </a:r>
            <a:r>
              <a:rPr lang="en-GB" sz="2400" dirty="0">
                <a:effectLst>
                  <a:outerShdw blurRad="38100" dist="38100" dir="2700000" algn="tl">
                    <a:srgbClr val="000000">
                      <a:alpha val="43137"/>
                    </a:srgbClr>
                  </a:outerShdw>
                </a:effectLst>
                <a:latin typeface="Calibri" pitchFamily="34" charset="0"/>
                <a:ea typeface="+mj-ea"/>
                <a:cs typeface="+mj-cs"/>
              </a:rPr>
              <a:t>The </a:t>
            </a:r>
            <a:r>
              <a:rPr lang="en-GB" sz="2400" dirty="0" smtClean="0">
                <a:effectLst>
                  <a:outerShdw blurRad="38100" dist="38100" dir="2700000" algn="tl">
                    <a:srgbClr val="000000">
                      <a:alpha val="43137"/>
                    </a:srgbClr>
                  </a:outerShdw>
                </a:effectLst>
                <a:latin typeface="Calibri" pitchFamily="34" charset="0"/>
                <a:ea typeface="+mj-ea"/>
                <a:cs typeface="+mj-cs"/>
              </a:rPr>
              <a:t>use of the exclamation mark ...The repetition </a:t>
            </a:r>
            <a:r>
              <a:rPr lang="en-GB" sz="2400" dirty="0">
                <a:effectLst>
                  <a:outerShdw blurRad="38100" dist="38100" dir="2700000" algn="tl">
                    <a:srgbClr val="000000">
                      <a:alpha val="43137"/>
                    </a:srgbClr>
                  </a:outerShdw>
                </a:effectLst>
                <a:latin typeface="Calibri" pitchFamily="34" charset="0"/>
                <a:ea typeface="+mj-ea"/>
                <a:cs typeface="+mj-cs"/>
              </a:rPr>
              <a:t>of... This word has strong connotations of...</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5" name="Title 1"/>
          <p:cNvSpPr txBox="1">
            <a:spLocks/>
          </p:cNvSpPr>
          <p:nvPr/>
        </p:nvSpPr>
        <p:spPr bwMode="auto">
          <a:xfrm>
            <a:off x="1857356" y="5949280"/>
            <a:ext cx="7107132" cy="792088"/>
          </a:xfrm>
          <a:prstGeom prst="rect">
            <a:avLst/>
          </a:prstGeom>
          <a:solidFill>
            <a:schemeClr val="accent4">
              <a:alpha val="5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GB" sz="2400" dirty="0">
                <a:effectLst>
                  <a:outerShdw blurRad="38100" dist="38100" dir="2700000" algn="tl">
                    <a:srgbClr val="000000">
                      <a:alpha val="43137"/>
                    </a:srgbClr>
                  </a:outerShdw>
                </a:effectLst>
                <a:latin typeface="Calibri" pitchFamily="34" charset="0"/>
                <a:ea typeface="+mj-ea"/>
                <a:cs typeface="+mj-cs"/>
              </a:rPr>
              <a:t>This</a:t>
            </a:r>
            <a:r>
              <a:rPr kumimoji="0" lang="en-GB"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mj-ea"/>
                <a:cs typeface="+mj-cs"/>
              </a:rPr>
              <a:t> </a:t>
            </a:r>
            <a:r>
              <a:rPr lang="en-GB" sz="2400" dirty="0">
                <a:effectLst>
                  <a:outerShdw blurRad="38100" dist="38100" dir="2700000" algn="tl">
                    <a:srgbClr val="000000">
                      <a:alpha val="43137"/>
                    </a:srgbClr>
                  </a:outerShdw>
                </a:effectLst>
                <a:latin typeface="Calibri" pitchFamily="34" charset="0"/>
                <a:ea typeface="+mj-ea"/>
                <a:cs typeface="+mj-cs"/>
              </a:rPr>
              <a:t>suggests... This implies... This links to</a:t>
            </a:r>
            <a:r>
              <a:rPr lang="en-GB" sz="2400" dirty="0" smtClean="0">
                <a:effectLst>
                  <a:outerShdw blurRad="38100" dist="38100" dir="2700000" algn="tl">
                    <a:srgbClr val="000000">
                      <a:alpha val="43137"/>
                    </a:srgbClr>
                  </a:outerShdw>
                </a:effectLst>
                <a:latin typeface="Calibri" pitchFamily="34" charset="0"/>
                <a:ea typeface="+mj-ea"/>
                <a:cs typeface="+mj-cs"/>
              </a:rPr>
              <a:t>...</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Tree>
    <p:extLst>
      <p:ext uri="{BB962C8B-B14F-4D97-AF65-F5344CB8AC3E}">
        <p14:creationId xmlns:p14="http://schemas.microsoft.com/office/powerpoint/2010/main" val="3022648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FF00"/>
          </a:solidFill>
        </p:spPr>
        <p:txBody>
          <a:bodyPr/>
          <a:lstStyle/>
          <a:p>
            <a:r>
              <a:rPr lang="en-GB" dirty="0" smtClean="0"/>
              <a:t>What is the passage about?</a:t>
            </a:r>
            <a:endParaRPr lang="en-GB" dirty="0"/>
          </a:p>
        </p:txBody>
      </p:sp>
      <p:pic>
        <p:nvPicPr>
          <p:cNvPr id="1026" name="Picture 2" descr="C:\Program Files\Microsoft Office\MEDIA\CAGCAT10\j03029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88840"/>
            <a:ext cx="2609088" cy="3657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C:\Program Files\Microsoft Office\MEDIA\CAGCAT10\j03029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2677" y="2276872"/>
            <a:ext cx="2609088" cy="3657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Folded Corner 5"/>
          <p:cNvSpPr/>
          <p:nvPr/>
        </p:nvSpPr>
        <p:spPr>
          <a:xfrm rot="498543">
            <a:off x="3245309" y="3810236"/>
            <a:ext cx="2664296" cy="2808312"/>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What do we learn about the characters?</a:t>
            </a:r>
            <a:endParaRPr lang="en-GB" sz="3200" dirty="0">
              <a:solidFill>
                <a:schemeClr val="tx1"/>
              </a:solidFill>
            </a:endParaRPr>
          </a:p>
        </p:txBody>
      </p:sp>
    </p:spTree>
    <p:extLst>
      <p:ext uri="{BB962C8B-B14F-4D97-AF65-F5344CB8AC3E}">
        <p14:creationId xmlns:p14="http://schemas.microsoft.com/office/powerpoint/2010/main" val="4206425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301006"/>
          </a:xfrm>
          <a:solidFill>
            <a:srgbClr val="00FF00"/>
          </a:solidFill>
        </p:spPr>
        <p:txBody>
          <a:bodyPr>
            <a:noAutofit/>
          </a:bodyPr>
          <a:lstStyle/>
          <a:p>
            <a:r>
              <a:rPr lang="en-GB" sz="2800" b="1" dirty="0" smtClean="0"/>
              <a:t>How does the writer’s use of direct speech show us the distant relationship between Edmund and his father?</a:t>
            </a:r>
            <a:endParaRPr lang="en-GB" sz="2800" b="1" dirty="0"/>
          </a:p>
        </p:txBody>
      </p:sp>
      <p:sp>
        <p:nvSpPr>
          <p:cNvPr id="4" name="Folded Corner 3"/>
          <p:cNvSpPr/>
          <p:nvPr/>
        </p:nvSpPr>
        <p:spPr>
          <a:xfrm rot="761208">
            <a:off x="5254459" y="2968117"/>
            <a:ext cx="3384376" cy="3312368"/>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solidFill>
                  <a:schemeClr val="tx1"/>
                </a:solidFill>
              </a:rPr>
              <a:t>How did you do?</a:t>
            </a:r>
            <a:endParaRPr lang="en-GB" sz="5400" b="1" dirty="0">
              <a:solidFill>
                <a:schemeClr val="tx1"/>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509120"/>
            <a:ext cx="1274049" cy="210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4285490"/>
            <a:ext cx="1296144" cy="213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974726"/>
            <a:ext cx="1453341" cy="2398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952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FF00"/>
          </a:solidFill>
        </p:spPr>
        <p:txBody>
          <a:bodyPr>
            <a:normAutofit fontScale="90000"/>
          </a:bodyPr>
          <a:lstStyle/>
          <a:p>
            <a:r>
              <a:rPr lang="en-GB" dirty="0" smtClean="0"/>
              <a:t>How has the writer structured the text to interest the reader?</a:t>
            </a:r>
            <a:endParaRPr lang="en-GB" dirty="0"/>
          </a:p>
        </p:txBody>
      </p:sp>
      <p:sp>
        <p:nvSpPr>
          <p:cNvPr id="3" name="Content Placeholder 2"/>
          <p:cNvSpPr>
            <a:spLocks noGrp="1"/>
          </p:cNvSpPr>
          <p:nvPr>
            <p:ph idx="1"/>
          </p:nvPr>
        </p:nvSpPr>
        <p:spPr/>
        <p:txBody>
          <a:bodyPr/>
          <a:lstStyle/>
          <a:p>
            <a:endParaRPr lang="en-GB"/>
          </a:p>
        </p:txBody>
      </p:sp>
      <p:sp>
        <p:nvSpPr>
          <p:cNvPr id="4" name="Folded Corner 3"/>
          <p:cNvSpPr/>
          <p:nvPr/>
        </p:nvSpPr>
        <p:spPr>
          <a:xfrm>
            <a:off x="4788024" y="2996952"/>
            <a:ext cx="3240360" cy="3528392"/>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What are the key words from the question?</a:t>
            </a:r>
          </a:p>
          <a:p>
            <a:pPr algn="ctr"/>
            <a:endParaRPr lang="en-GB" sz="2800" b="1" dirty="0">
              <a:solidFill>
                <a:schemeClr val="tx1"/>
              </a:solidFill>
            </a:endParaRPr>
          </a:p>
          <a:p>
            <a:pPr algn="ctr"/>
            <a:r>
              <a:rPr lang="en-GB" sz="2800" b="1" dirty="0" smtClean="0">
                <a:solidFill>
                  <a:schemeClr val="tx1"/>
                </a:solidFill>
              </a:rPr>
              <a:t>How would we answer this question?</a:t>
            </a:r>
            <a:endParaRPr lang="en-GB" sz="2800" b="1" dirty="0">
              <a:solidFill>
                <a:schemeClr val="tx1"/>
              </a:solidFill>
            </a:endParaRPr>
          </a:p>
        </p:txBody>
      </p:sp>
    </p:spTree>
    <p:extLst>
      <p:ext uri="{BB962C8B-B14F-4D97-AF65-F5344CB8AC3E}">
        <p14:creationId xmlns:p14="http://schemas.microsoft.com/office/powerpoint/2010/main" val="10938844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FF00"/>
          </a:solidFill>
        </p:spPr>
        <p:txBody>
          <a:bodyPr>
            <a:normAutofit/>
          </a:bodyPr>
          <a:lstStyle/>
          <a:p>
            <a:r>
              <a:rPr lang="en-GB" dirty="0" smtClean="0"/>
              <a:t>Paper One: Question 3</a:t>
            </a:r>
            <a:endParaRPr lang="en-GB" dirty="0"/>
          </a:p>
        </p:txBody>
      </p:sp>
      <p:sp>
        <p:nvSpPr>
          <p:cNvPr id="3" name="Content Placeholder 2"/>
          <p:cNvSpPr>
            <a:spLocks noGrp="1"/>
          </p:cNvSpPr>
          <p:nvPr>
            <p:ph idx="1"/>
          </p:nvPr>
        </p:nvSpPr>
        <p:spPr>
          <a:xfrm>
            <a:off x="457200" y="2204864"/>
            <a:ext cx="8229600" cy="3921299"/>
          </a:xfrm>
          <a:solidFill>
            <a:srgbClr val="FFFF00"/>
          </a:solidFill>
        </p:spPr>
        <p:txBody>
          <a:bodyPr>
            <a:normAutofit fontScale="77500" lnSpcReduction="20000"/>
          </a:bodyPr>
          <a:lstStyle/>
          <a:p>
            <a:pPr marL="0" indent="0">
              <a:buNone/>
            </a:pPr>
            <a:r>
              <a:rPr lang="en-GB" dirty="0" smtClean="0"/>
              <a:t>You now need to think about the whole of the source.</a:t>
            </a:r>
          </a:p>
          <a:p>
            <a:pPr marL="0" indent="0">
              <a:buNone/>
            </a:pPr>
            <a:r>
              <a:rPr lang="en-GB" dirty="0" smtClean="0"/>
              <a:t>The text is from the opening of a novel.</a:t>
            </a:r>
          </a:p>
          <a:p>
            <a:pPr marL="0" indent="0">
              <a:buNone/>
            </a:pPr>
            <a:endParaRPr lang="en-GB" dirty="0"/>
          </a:p>
          <a:p>
            <a:pPr marL="0" indent="0">
              <a:buNone/>
            </a:pPr>
            <a:r>
              <a:rPr lang="en-GB" dirty="0" smtClean="0"/>
              <a:t>How has the writer structured the text to interest you as a reader?</a:t>
            </a:r>
          </a:p>
          <a:p>
            <a:pPr marL="0" indent="0">
              <a:buNone/>
            </a:pPr>
            <a:r>
              <a:rPr lang="en-GB" dirty="0" smtClean="0"/>
              <a:t>You could write about:</a:t>
            </a:r>
          </a:p>
          <a:p>
            <a:r>
              <a:rPr lang="en-GB" dirty="0" smtClean="0"/>
              <a:t>What the writer focuses your attention on at the beginning</a:t>
            </a:r>
          </a:p>
          <a:p>
            <a:r>
              <a:rPr lang="en-GB" dirty="0" smtClean="0"/>
              <a:t>How and why the writer changes this focus as the extract develops</a:t>
            </a:r>
          </a:p>
          <a:p>
            <a:r>
              <a:rPr lang="en-GB" dirty="0" smtClean="0"/>
              <a:t>Any other structural features that interest you</a:t>
            </a:r>
            <a:endParaRPr lang="en-GB" dirty="0"/>
          </a:p>
        </p:txBody>
      </p:sp>
    </p:spTree>
    <p:extLst>
      <p:ext uri="{BB962C8B-B14F-4D97-AF65-F5344CB8AC3E}">
        <p14:creationId xmlns:p14="http://schemas.microsoft.com/office/powerpoint/2010/main" val="369372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t>The text is written in </a:t>
            </a:r>
            <a:r>
              <a:rPr lang="en-GB" dirty="0" smtClean="0">
                <a:solidFill>
                  <a:srgbClr val="FF0000"/>
                </a:solidFill>
              </a:rPr>
              <a:t>paragraphs</a:t>
            </a:r>
            <a:r>
              <a:rPr lang="en-GB" dirty="0" smtClean="0"/>
              <a:t> which make it easy to read. It is about a house </a:t>
            </a:r>
            <a:r>
              <a:rPr lang="en-GB" dirty="0" smtClean="0">
                <a:solidFill>
                  <a:srgbClr val="FF0000"/>
                </a:solidFill>
              </a:rPr>
              <a:t>at first </a:t>
            </a:r>
            <a:r>
              <a:rPr lang="en-GB" dirty="0" smtClean="0"/>
              <a:t>and then it is about a boy called Edmund and his father. It then </a:t>
            </a:r>
            <a:r>
              <a:rPr lang="en-GB" dirty="0" smtClean="0">
                <a:solidFill>
                  <a:srgbClr val="FF0000"/>
                </a:solidFill>
              </a:rPr>
              <a:t>goes back to </a:t>
            </a:r>
            <a:r>
              <a:rPr lang="en-GB" dirty="0" smtClean="0"/>
              <a:t>the house. </a:t>
            </a:r>
            <a:endParaRPr lang="en-GB" dirty="0"/>
          </a:p>
        </p:txBody>
      </p:sp>
      <p:sp>
        <p:nvSpPr>
          <p:cNvPr id="4" name="Title 1"/>
          <p:cNvSpPr>
            <a:spLocks noGrp="1"/>
          </p:cNvSpPr>
          <p:nvPr>
            <p:ph type="title"/>
          </p:nvPr>
        </p:nvSpPr>
        <p:spPr>
          <a:solidFill>
            <a:srgbClr val="00FF00"/>
          </a:solidFill>
        </p:spPr>
        <p:txBody>
          <a:bodyPr>
            <a:normAutofit fontScale="90000"/>
          </a:bodyPr>
          <a:lstStyle/>
          <a:p>
            <a:r>
              <a:rPr lang="en-GB" dirty="0" smtClean="0"/>
              <a:t>How has the writer structured the text to interest the reader?</a:t>
            </a:r>
            <a:endParaRPr lang="en-GB" dirty="0"/>
          </a:p>
        </p:txBody>
      </p:sp>
      <p:sp>
        <p:nvSpPr>
          <p:cNvPr id="6" name="Folded Corner 5"/>
          <p:cNvSpPr/>
          <p:nvPr/>
        </p:nvSpPr>
        <p:spPr>
          <a:xfrm rot="549448">
            <a:off x="5868144" y="3645024"/>
            <a:ext cx="2808312" cy="2952328"/>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How many marks would this answer get out of 8?</a:t>
            </a:r>
            <a:endParaRPr lang="en-GB" sz="3200" dirty="0">
              <a:solidFill>
                <a:schemeClr val="tx1"/>
              </a:solidFill>
            </a:endParaRPr>
          </a:p>
        </p:txBody>
      </p:sp>
      <p:sp>
        <p:nvSpPr>
          <p:cNvPr id="7" name="Rectangle 6"/>
          <p:cNvSpPr/>
          <p:nvPr/>
        </p:nvSpPr>
        <p:spPr>
          <a:xfrm>
            <a:off x="251520" y="4077072"/>
            <a:ext cx="5184576"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Level One: Simple and limited-  1-2 marks</a:t>
            </a:r>
          </a:p>
          <a:p>
            <a:pPr algn="ctr"/>
            <a:endParaRPr lang="en-GB" dirty="0"/>
          </a:p>
          <a:p>
            <a:pPr algn="ctr"/>
            <a:r>
              <a:rPr lang="en-GB" dirty="0" smtClean="0"/>
              <a:t>This answer shows a simple awareness of structure. It offers a simple comment on the use of paragraphs and then gives simple references about the topic of the paragraphs</a:t>
            </a:r>
            <a:endParaRPr lang="en-GB" dirty="0"/>
          </a:p>
        </p:txBody>
      </p:sp>
    </p:spTree>
    <p:extLst>
      <p:ext uri="{BB962C8B-B14F-4D97-AF65-F5344CB8AC3E}">
        <p14:creationId xmlns:p14="http://schemas.microsoft.com/office/powerpoint/2010/main" val="60587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2400" dirty="0" smtClean="0"/>
              <a:t>The writer writes about the house in the </a:t>
            </a:r>
            <a:r>
              <a:rPr lang="en-GB" sz="2400" dirty="0" smtClean="0">
                <a:solidFill>
                  <a:srgbClr val="FF0000"/>
                </a:solidFill>
              </a:rPr>
              <a:t>first paragraph </a:t>
            </a:r>
            <a:r>
              <a:rPr lang="en-GB" sz="2400" dirty="0" smtClean="0"/>
              <a:t>which </a:t>
            </a:r>
            <a:r>
              <a:rPr lang="en-GB" sz="2400" u="sng" dirty="0" smtClean="0"/>
              <a:t>makes the reader</a:t>
            </a:r>
            <a:r>
              <a:rPr lang="en-GB" sz="2400" dirty="0" smtClean="0"/>
              <a:t> think it a strange and mysterious place. It then </a:t>
            </a:r>
            <a:r>
              <a:rPr lang="en-GB" sz="2400" dirty="0" smtClean="0">
                <a:solidFill>
                  <a:srgbClr val="FF0000"/>
                </a:solidFill>
              </a:rPr>
              <a:t>moves on to focus </a:t>
            </a:r>
            <a:r>
              <a:rPr lang="en-GB" sz="2400" dirty="0" smtClean="0"/>
              <a:t>on some individual characters- Edmund and his father- </a:t>
            </a:r>
            <a:r>
              <a:rPr lang="en-GB" sz="2400" u="sng" dirty="0" smtClean="0"/>
              <a:t>making the reader feel</a:t>
            </a:r>
            <a:r>
              <a:rPr lang="en-GB" sz="2400" dirty="0" smtClean="0"/>
              <a:t> even more mysterious and uncomfortable. So overall the writer </a:t>
            </a:r>
            <a:r>
              <a:rPr lang="en-GB" sz="2400" dirty="0" smtClean="0">
                <a:solidFill>
                  <a:srgbClr val="FF0000"/>
                </a:solidFill>
              </a:rPr>
              <a:t>changes the focus </a:t>
            </a:r>
            <a:r>
              <a:rPr lang="en-GB" sz="2400" dirty="0" smtClean="0"/>
              <a:t>from the house to the characters. </a:t>
            </a:r>
            <a:endParaRPr lang="en-GB" sz="2400" dirty="0"/>
          </a:p>
        </p:txBody>
      </p:sp>
      <p:sp>
        <p:nvSpPr>
          <p:cNvPr id="4" name="Title 1"/>
          <p:cNvSpPr>
            <a:spLocks noGrp="1"/>
          </p:cNvSpPr>
          <p:nvPr>
            <p:ph type="title"/>
          </p:nvPr>
        </p:nvSpPr>
        <p:spPr>
          <a:solidFill>
            <a:srgbClr val="00FF00"/>
          </a:solidFill>
        </p:spPr>
        <p:txBody>
          <a:bodyPr>
            <a:normAutofit fontScale="90000"/>
          </a:bodyPr>
          <a:lstStyle/>
          <a:p>
            <a:r>
              <a:rPr lang="en-GB" dirty="0" smtClean="0"/>
              <a:t>How has the writer structured the text to interest the reader?</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429000"/>
            <a:ext cx="3273425" cy="33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51520" y="4077072"/>
            <a:ext cx="5184576"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Level Two: 3-4 marks – Some, attempts</a:t>
            </a:r>
          </a:p>
          <a:p>
            <a:pPr algn="ctr"/>
            <a:endParaRPr lang="en-GB" dirty="0"/>
          </a:p>
          <a:p>
            <a:pPr algn="ctr"/>
            <a:r>
              <a:rPr lang="en-GB" dirty="0" smtClean="0"/>
              <a:t>This answer shows some understanding of structural features. In this answer they attempt to comment on the effect of the structural features.</a:t>
            </a:r>
          </a:p>
          <a:p>
            <a:pPr algn="ctr"/>
            <a:r>
              <a:rPr lang="en-GB" dirty="0" smtClean="0"/>
              <a:t> </a:t>
            </a:r>
            <a:endParaRPr lang="en-GB" dirty="0"/>
          </a:p>
        </p:txBody>
      </p:sp>
    </p:spTree>
    <p:extLst>
      <p:ext uri="{BB962C8B-B14F-4D97-AF65-F5344CB8AC3E}">
        <p14:creationId xmlns:p14="http://schemas.microsoft.com/office/powerpoint/2010/main" val="400640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GB" dirty="0" smtClean="0"/>
              <a:t>The text, about the </a:t>
            </a:r>
            <a:r>
              <a:rPr lang="en-GB" dirty="0" err="1" smtClean="0"/>
              <a:t>Hoopers</a:t>
            </a:r>
            <a:r>
              <a:rPr lang="en-GB" dirty="0" smtClean="0"/>
              <a:t> and their new home, is </a:t>
            </a:r>
            <a:r>
              <a:rPr lang="en-GB" u="sng" dirty="0" smtClean="0"/>
              <a:t>structured to create a</a:t>
            </a:r>
            <a:r>
              <a:rPr lang="en-GB" dirty="0" smtClean="0"/>
              <a:t> sense of mystery and tension. The main structure of the chapter, which </a:t>
            </a:r>
            <a:r>
              <a:rPr lang="en-GB" dirty="0" smtClean="0">
                <a:solidFill>
                  <a:srgbClr val="FF0000"/>
                </a:solidFill>
              </a:rPr>
              <a:t>begins with </a:t>
            </a:r>
            <a:r>
              <a:rPr lang="en-GB" dirty="0" smtClean="0"/>
              <a:t>‘this house’, </a:t>
            </a:r>
            <a:r>
              <a:rPr lang="en-GB" dirty="0" smtClean="0">
                <a:solidFill>
                  <a:srgbClr val="FF0000"/>
                </a:solidFill>
              </a:rPr>
              <a:t>moves from</a:t>
            </a:r>
            <a:r>
              <a:rPr lang="en-GB" dirty="0" smtClean="0"/>
              <a:t> the house to a single room ‘the red room’ within the house and the characters, Edmund and Joseph Hooper, that are within it. </a:t>
            </a:r>
            <a:r>
              <a:rPr lang="en-GB" dirty="0" smtClean="0">
                <a:solidFill>
                  <a:srgbClr val="FF0000"/>
                </a:solidFill>
              </a:rPr>
              <a:t>The description continues </a:t>
            </a:r>
            <a:r>
              <a:rPr lang="en-GB" dirty="0" smtClean="0"/>
              <a:t>and shows Edmund’s determination to get into the locked ‘red room’ which </a:t>
            </a:r>
            <a:r>
              <a:rPr lang="en-GB" u="sng" dirty="0" smtClean="0"/>
              <a:t>creates a feeling of</a:t>
            </a:r>
            <a:r>
              <a:rPr lang="en-GB" dirty="0" smtClean="0"/>
              <a:t> mystery and intrigue. </a:t>
            </a:r>
            <a:r>
              <a:rPr lang="en-GB" dirty="0" smtClean="0">
                <a:solidFill>
                  <a:srgbClr val="FF0000"/>
                </a:solidFill>
              </a:rPr>
              <a:t>As the extract develops</a:t>
            </a:r>
            <a:r>
              <a:rPr lang="en-GB" dirty="0" smtClean="0"/>
              <a:t>, the writer </a:t>
            </a:r>
            <a:r>
              <a:rPr lang="en-GB" dirty="0" smtClean="0">
                <a:solidFill>
                  <a:srgbClr val="FF0000"/>
                </a:solidFill>
              </a:rPr>
              <a:t>focuses on </a:t>
            </a:r>
            <a:r>
              <a:rPr lang="en-GB" dirty="0" smtClean="0"/>
              <a:t>the character and, through the use of direct speech, </a:t>
            </a:r>
            <a:r>
              <a:rPr lang="en-GB" dirty="0" smtClean="0">
                <a:solidFill>
                  <a:srgbClr val="FF0000"/>
                </a:solidFill>
              </a:rPr>
              <a:t>develops</a:t>
            </a:r>
            <a:r>
              <a:rPr lang="en-GB" dirty="0" smtClean="0"/>
              <a:t> a strained relationship between father and son. The writer </a:t>
            </a:r>
            <a:r>
              <a:rPr lang="en-GB" dirty="0" smtClean="0">
                <a:solidFill>
                  <a:srgbClr val="FF0000"/>
                </a:solidFill>
              </a:rPr>
              <a:t>constantly hints </a:t>
            </a:r>
            <a:r>
              <a:rPr lang="en-GB" dirty="0" smtClean="0"/>
              <a:t>that their relationship is a difficult one, </a:t>
            </a:r>
            <a:r>
              <a:rPr lang="en-GB" u="sng" dirty="0" smtClean="0"/>
              <a:t>making the reader feel</a:t>
            </a:r>
            <a:r>
              <a:rPr lang="en-GB" dirty="0" smtClean="0"/>
              <a:t> uncomfortable and tense.    </a:t>
            </a:r>
            <a:endParaRPr lang="en-GB" dirty="0"/>
          </a:p>
        </p:txBody>
      </p:sp>
      <p:sp>
        <p:nvSpPr>
          <p:cNvPr id="4" name="Title 1"/>
          <p:cNvSpPr>
            <a:spLocks noGrp="1"/>
          </p:cNvSpPr>
          <p:nvPr>
            <p:ph type="title"/>
          </p:nvPr>
        </p:nvSpPr>
        <p:spPr>
          <a:solidFill>
            <a:srgbClr val="00FF00"/>
          </a:solidFill>
        </p:spPr>
        <p:txBody>
          <a:bodyPr>
            <a:normAutofit fontScale="90000"/>
          </a:bodyPr>
          <a:lstStyle/>
          <a:p>
            <a:r>
              <a:rPr lang="en-GB" dirty="0" smtClean="0"/>
              <a:t>How has the writer structured the text to interest the reader?</a:t>
            </a:r>
            <a:endParaRPr lang="en-GB"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5325723"/>
            <a:ext cx="1401217" cy="1419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23528" y="4005064"/>
            <a:ext cx="5184576" cy="2664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Level Four: 7 marks - Detailed, perceptive</a:t>
            </a:r>
          </a:p>
          <a:p>
            <a:pPr algn="ctr"/>
            <a:endParaRPr lang="en-GB" dirty="0"/>
          </a:p>
          <a:p>
            <a:pPr algn="ctr"/>
            <a:r>
              <a:rPr lang="en-GB" dirty="0" smtClean="0"/>
              <a:t>This answer shows a perceptive understanding of structural features. In this answer they analyse the effects of the structural features and use a range of subject terminology</a:t>
            </a:r>
          </a:p>
          <a:p>
            <a:pPr algn="ctr"/>
            <a:endParaRPr lang="en-GB" dirty="0" smtClean="0"/>
          </a:p>
          <a:p>
            <a:pPr algn="ctr"/>
            <a:r>
              <a:rPr lang="en-GB" dirty="0" smtClean="0"/>
              <a:t>EBI: </a:t>
            </a:r>
            <a:r>
              <a:rPr lang="en-GB" b="1" dirty="0" smtClean="0"/>
              <a:t>detail; range of examples</a:t>
            </a:r>
          </a:p>
          <a:p>
            <a:pPr algn="ctr"/>
            <a:r>
              <a:rPr lang="en-GB" dirty="0" smtClean="0"/>
              <a:t> </a:t>
            </a:r>
            <a:endParaRPr lang="en-GB" dirty="0"/>
          </a:p>
        </p:txBody>
      </p:sp>
    </p:spTree>
    <p:extLst>
      <p:ext uri="{BB962C8B-B14F-4D97-AF65-F5344CB8AC3E}">
        <p14:creationId xmlns:p14="http://schemas.microsoft.com/office/powerpoint/2010/main" val="112601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GB" dirty="0" smtClean="0"/>
              <a:t>Sequence through a passage- where does it start, what happens next, are there any links?</a:t>
            </a:r>
          </a:p>
          <a:p>
            <a:r>
              <a:rPr lang="en-GB" dirty="0" smtClean="0"/>
              <a:t>Characters- how are they introduced? Are we told their names straight away? How are we supposed to react to them?</a:t>
            </a:r>
          </a:p>
          <a:p>
            <a:r>
              <a:rPr lang="en-GB" dirty="0" smtClean="0"/>
              <a:t>Direct speech- who talks? Who doesn’t? </a:t>
            </a:r>
          </a:p>
          <a:p>
            <a:r>
              <a:rPr lang="en-GB" dirty="0" smtClean="0"/>
              <a:t>Repetitions, threads, patterns- are any ideas developed? Repeated? </a:t>
            </a:r>
          </a:p>
          <a:p>
            <a:r>
              <a:rPr lang="en-GB" dirty="0" smtClean="0"/>
              <a:t>The opening- what happens?</a:t>
            </a:r>
          </a:p>
          <a:p>
            <a:r>
              <a:rPr lang="en-GB" dirty="0" smtClean="0"/>
              <a:t>The ending- does it link back to anything? Does it build on anything?</a:t>
            </a:r>
          </a:p>
          <a:p>
            <a:r>
              <a:rPr lang="en-GB" dirty="0" smtClean="0"/>
              <a:t>Shifts of focus- does the setting get bigger? Smaller? </a:t>
            </a:r>
          </a:p>
          <a:p>
            <a:r>
              <a:rPr lang="en-GB" dirty="0" smtClean="0"/>
              <a:t>Connections and links across paragraphs</a:t>
            </a:r>
          </a:p>
          <a:p>
            <a:r>
              <a:rPr lang="en-GB" dirty="0" smtClean="0"/>
              <a:t>What about the timing of the day? Month? Year?</a:t>
            </a:r>
          </a:p>
          <a:p>
            <a:endParaRPr lang="en-GB" dirty="0" smtClean="0"/>
          </a:p>
          <a:p>
            <a:endParaRPr lang="en-GB" dirty="0"/>
          </a:p>
        </p:txBody>
      </p:sp>
      <p:sp>
        <p:nvSpPr>
          <p:cNvPr id="4" name="Title 1"/>
          <p:cNvSpPr>
            <a:spLocks noGrp="1"/>
          </p:cNvSpPr>
          <p:nvPr>
            <p:ph type="title"/>
          </p:nvPr>
        </p:nvSpPr>
        <p:spPr>
          <a:solidFill>
            <a:srgbClr val="00FF00"/>
          </a:solidFill>
        </p:spPr>
        <p:txBody>
          <a:bodyPr>
            <a:normAutofit fontScale="90000"/>
          </a:bodyPr>
          <a:lstStyle/>
          <a:p>
            <a:r>
              <a:rPr lang="en-GB" dirty="0" smtClean="0"/>
              <a:t>How has the writer structured the text to interest the reader?</a:t>
            </a:r>
            <a:endParaRPr lang="en-GB" dirty="0"/>
          </a:p>
        </p:txBody>
      </p:sp>
    </p:spTree>
    <p:extLst>
      <p:ext uri="{BB962C8B-B14F-4D97-AF65-F5344CB8AC3E}">
        <p14:creationId xmlns:p14="http://schemas.microsoft.com/office/powerpoint/2010/main" val="80965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1)">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heel(1)">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57356" y="142852"/>
            <a:ext cx="7107132" cy="2000264"/>
          </a:xfrm>
          <a:solidFill>
            <a:srgbClr val="FF0000">
              <a:alpha val="50000"/>
            </a:srgbClr>
          </a:solidFill>
        </p:spPr>
        <p:txBody>
          <a:bodyPr>
            <a:normAutofit/>
          </a:bodyPr>
          <a:lstStyle/>
          <a:p>
            <a:pPr algn="l"/>
            <a:r>
              <a:rPr lang="en-GB" sz="2400" dirty="0" smtClean="0">
                <a:effectLst>
                  <a:outerShdw blurRad="38100" dist="38100" dir="2700000" algn="tl">
                    <a:srgbClr val="000000">
                      <a:alpha val="43137"/>
                    </a:srgbClr>
                  </a:outerShdw>
                </a:effectLst>
                <a:latin typeface="Calibri" pitchFamily="34" charset="0"/>
              </a:rPr>
              <a:t>One of the ways Hill structures the opening chapter is... </a:t>
            </a:r>
            <a:br>
              <a:rPr lang="en-GB" sz="2400" dirty="0" smtClean="0">
                <a:effectLst>
                  <a:outerShdw blurRad="38100" dist="38100" dir="2700000" algn="tl">
                    <a:srgbClr val="000000">
                      <a:alpha val="43137"/>
                    </a:srgbClr>
                  </a:outerShdw>
                </a:effectLst>
                <a:latin typeface="Calibri" pitchFamily="34" charset="0"/>
              </a:rPr>
            </a:br>
            <a:r>
              <a:rPr lang="en-GB" sz="2400" dirty="0" smtClean="0">
                <a:effectLst>
                  <a:outerShdw blurRad="38100" dist="38100" dir="2700000" algn="tl">
                    <a:srgbClr val="000000">
                      <a:alpha val="43137"/>
                    </a:srgbClr>
                  </a:outerShdw>
                </a:effectLst>
                <a:latin typeface="Calibri" pitchFamily="34" charset="0"/>
              </a:rPr>
              <a:t>Another way the passage is structured is... </a:t>
            </a:r>
            <a:br>
              <a:rPr lang="en-GB" sz="2400" dirty="0" smtClean="0">
                <a:effectLst>
                  <a:outerShdw blurRad="38100" dist="38100" dir="2700000" algn="tl">
                    <a:srgbClr val="000000">
                      <a:alpha val="43137"/>
                    </a:srgbClr>
                  </a:outerShdw>
                </a:effectLst>
                <a:latin typeface="Calibri" pitchFamily="34" charset="0"/>
              </a:rPr>
            </a:br>
            <a:r>
              <a:rPr lang="en-GB" sz="2400" dirty="0" smtClean="0">
                <a:effectLst>
                  <a:outerShdw blurRad="38100" dist="38100" dir="2700000" algn="tl">
                    <a:srgbClr val="000000">
                      <a:alpha val="43137"/>
                    </a:srgbClr>
                  </a:outerShdw>
                </a:effectLst>
                <a:latin typeface="Calibri" pitchFamily="34" charset="0"/>
              </a:rPr>
              <a:t>The writer begins by telling us about...</a:t>
            </a:r>
            <a:br>
              <a:rPr lang="en-GB" sz="2400" dirty="0" smtClean="0">
                <a:effectLst>
                  <a:outerShdw blurRad="38100" dist="38100" dir="2700000" algn="tl">
                    <a:srgbClr val="000000">
                      <a:alpha val="43137"/>
                    </a:srgbClr>
                  </a:outerShdw>
                </a:effectLst>
                <a:latin typeface="Calibri" pitchFamily="34" charset="0"/>
              </a:rPr>
            </a:br>
            <a:r>
              <a:rPr lang="en-GB" sz="2400" dirty="0" smtClean="0">
                <a:effectLst>
                  <a:outerShdw blurRad="38100" dist="38100" dir="2700000" algn="tl">
                    <a:srgbClr val="000000">
                      <a:alpha val="43137"/>
                    </a:srgbClr>
                  </a:outerShdw>
                </a:effectLst>
                <a:latin typeface="Calibri" pitchFamily="34" charset="0"/>
              </a:rPr>
              <a:t>Another structural point is … </a:t>
            </a:r>
            <a:br>
              <a:rPr lang="en-GB" sz="2400" dirty="0" smtClean="0">
                <a:effectLst>
                  <a:outerShdw blurRad="38100" dist="38100" dir="2700000" algn="tl">
                    <a:srgbClr val="000000">
                      <a:alpha val="43137"/>
                    </a:srgbClr>
                  </a:outerShdw>
                </a:effectLst>
                <a:latin typeface="Calibri" pitchFamily="34" charset="0"/>
              </a:rPr>
            </a:br>
            <a:endParaRPr lang="en-US" sz="2400" dirty="0">
              <a:effectLst>
                <a:outerShdw blurRad="38100" dist="38100" dir="2700000" algn="tl">
                  <a:srgbClr val="000000">
                    <a:alpha val="43137"/>
                  </a:srgbClr>
                </a:outerShdw>
              </a:effectLst>
              <a:latin typeface="Calibri" pitchFamily="34" charset="0"/>
            </a:endParaRPr>
          </a:p>
        </p:txBody>
      </p:sp>
      <p:sp>
        <p:nvSpPr>
          <p:cNvPr id="4" name="Bevel 3"/>
          <p:cNvSpPr/>
          <p:nvPr/>
        </p:nvSpPr>
        <p:spPr bwMode="auto">
          <a:xfrm>
            <a:off x="142844" y="-24"/>
            <a:ext cx="1214414" cy="1142984"/>
          </a:xfrm>
          <a:prstGeom prst="bevel">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charset="0"/>
              </a:rPr>
              <a:t>Q</a:t>
            </a:r>
            <a:endParaRPr kumimoji="0" lang="en-US" sz="1800" b="0" i="0" u="none" strike="noStrike" cap="none" normalizeH="0" baseline="0" dirty="0" smtClean="0">
              <a:ln>
                <a:noFill/>
              </a:ln>
              <a:solidFill>
                <a:schemeClr val="tx1"/>
              </a:solidFill>
              <a:effectLst/>
              <a:latin typeface="Arial" charset="0"/>
            </a:endParaRPr>
          </a:p>
        </p:txBody>
      </p:sp>
      <p:sp>
        <p:nvSpPr>
          <p:cNvPr id="5" name="Bevel 4"/>
          <p:cNvSpPr/>
          <p:nvPr/>
        </p:nvSpPr>
        <p:spPr bwMode="auto">
          <a:xfrm>
            <a:off x="142844" y="1142984"/>
            <a:ext cx="1214414" cy="1142984"/>
          </a:xfrm>
          <a:prstGeom prst="bevel">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solidFill>
                <a:schemeClr val="tx1"/>
              </a:solidFill>
              <a:effectLst/>
              <a:latin typeface="Arial" charset="0"/>
            </a:endParaRPr>
          </a:p>
        </p:txBody>
      </p:sp>
      <p:sp>
        <p:nvSpPr>
          <p:cNvPr id="6" name="Bevel 5"/>
          <p:cNvSpPr/>
          <p:nvPr/>
        </p:nvSpPr>
        <p:spPr bwMode="auto">
          <a:xfrm>
            <a:off x="142844" y="2285992"/>
            <a:ext cx="1214414" cy="1142984"/>
          </a:xfrm>
          <a:prstGeom prst="beve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solidFill>
                <a:schemeClr val="tx1"/>
              </a:solidFill>
              <a:effectLst/>
              <a:latin typeface="Arial" charset="0"/>
            </a:endParaRPr>
          </a:p>
        </p:txBody>
      </p:sp>
      <p:sp>
        <p:nvSpPr>
          <p:cNvPr id="7" name="Bevel 6"/>
          <p:cNvSpPr/>
          <p:nvPr/>
        </p:nvSpPr>
        <p:spPr bwMode="auto">
          <a:xfrm>
            <a:off x="142844" y="3429000"/>
            <a:ext cx="1214414" cy="1142984"/>
          </a:xfrm>
          <a:prstGeom prst="bevel">
            <a:avLst/>
          </a:prstGeom>
          <a:solidFill>
            <a:srgbClr val="FF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solidFill>
                <a:schemeClr val="tx1"/>
              </a:solidFill>
              <a:effectLst/>
              <a:latin typeface="Arial" charset="0"/>
            </a:endParaRPr>
          </a:p>
        </p:txBody>
      </p:sp>
      <p:sp>
        <p:nvSpPr>
          <p:cNvPr id="8" name="Bevel 7"/>
          <p:cNvSpPr/>
          <p:nvPr/>
        </p:nvSpPr>
        <p:spPr bwMode="auto">
          <a:xfrm>
            <a:off x="142844" y="4572008"/>
            <a:ext cx="1214414" cy="1142984"/>
          </a:xfrm>
          <a:prstGeom prst="bevel">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solidFill>
                <a:schemeClr val="tx1"/>
              </a:solidFill>
              <a:effectLst/>
              <a:latin typeface="Arial" charset="0"/>
            </a:endParaRPr>
          </a:p>
        </p:txBody>
      </p:sp>
      <p:sp>
        <p:nvSpPr>
          <p:cNvPr id="9" name="Bevel 8"/>
          <p:cNvSpPr/>
          <p:nvPr/>
        </p:nvSpPr>
        <p:spPr bwMode="auto">
          <a:xfrm>
            <a:off x="142844" y="5715016"/>
            <a:ext cx="1214414" cy="1142984"/>
          </a:xfrm>
          <a:prstGeom prst="beve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1285852" y="391049"/>
            <a:ext cx="500066" cy="1323439"/>
          </a:xfrm>
          <a:prstGeom prst="rect">
            <a:avLst/>
          </a:prstGeom>
          <a:noFill/>
        </p:spPr>
        <p:txBody>
          <a:bodyPr wrap="square" rtlCol="0">
            <a:spAutoFit/>
          </a:bodyPr>
          <a:lstStyle/>
          <a:p>
            <a:r>
              <a:rPr lang="en-GB" sz="8000" dirty="0" smtClean="0"/>
              <a:t>}</a:t>
            </a:r>
            <a:endParaRPr lang="en-US" dirty="0"/>
          </a:p>
        </p:txBody>
      </p:sp>
      <p:sp>
        <p:nvSpPr>
          <p:cNvPr id="11" name="Title 1"/>
          <p:cNvSpPr txBox="1">
            <a:spLocks/>
          </p:cNvSpPr>
          <p:nvPr/>
        </p:nvSpPr>
        <p:spPr bwMode="auto">
          <a:xfrm>
            <a:off x="1857356" y="2214554"/>
            <a:ext cx="7107132" cy="1143008"/>
          </a:xfrm>
          <a:prstGeom prst="rect">
            <a:avLst/>
          </a:prstGeom>
          <a:solidFill>
            <a:srgbClr val="FFFF00">
              <a:alpha val="51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This is shown when it says, “___”... </a:t>
            </a:r>
            <a:endParaRPr lang="en-GB" sz="2400" dirty="0" smtClean="0">
              <a:effectLst>
                <a:outerShdw blurRad="38100" dist="38100" dir="2700000" algn="tl">
                  <a:srgbClr val="000000">
                    <a:alpha val="43137"/>
                  </a:srgbClr>
                </a:outerShdw>
              </a:effectLst>
              <a:latin typeface="Calibri" pitchFamily="34" charset="0"/>
              <a:ea typeface="+mj-ea"/>
              <a:cs typeface="+mj-cs"/>
            </a:endParaRPr>
          </a:p>
          <a:p>
            <a:pPr marL="0" marR="0" lvl="0" indent="0" fontAlgn="base">
              <a:lnSpc>
                <a:spcPct val="100000"/>
              </a:lnSpc>
              <a:spcBef>
                <a:spcPct val="0"/>
              </a:spcBef>
              <a:spcAft>
                <a:spcPct val="0"/>
              </a:spcAft>
              <a:buClrTx/>
              <a:buSzTx/>
              <a:tabLst/>
              <a:defRPr/>
            </a:pPr>
            <a:r>
              <a:rPr lang="en-GB" sz="2400" dirty="0" smtClean="0">
                <a:effectLst>
                  <a:outerShdw blurRad="38100" dist="38100" dir="2700000" algn="tl">
                    <a:srgbClr val="000000">
                      <a:alpha val="43137"/>
                    </a:srgbClr>
                  </a:outerShdw>
                </a:effectLst>
                <a:latin typeface="Calibri" pitchFamily="34" charset="0"/>
                <a:ea typeface="+mj-ea"/>
                <a:cs typeface="+mj-cs"/>
              </a:rPr>
              <a:t>An </a:t>
            </a:r>
            <a:r>
              <a:rPr lang="en-GB" sz="2400" dirty="0">
                <a:effectLst>
                  <a:outerShdw blurRad="38100" dist="38100" dir="2700000" algn="tl">
                    <a:srgbClr val="000000">
                      <a:alpha val="43137"/>
                    </a:srgbClr>
                  </a:outerShdw>
                </a:effectLst>
                <a:latin typeface="Calibri" pitchFamily="34" charset="0"/>
                <a:ea typeface="+mj-ea"/>
                <a:cs typeface="+mj-cs"/>
              </a:rPr>
              <a:t>example of this is when </a:t>
            </a:r>
            <a:r>
              <a:rPr lang="en-GB" sz="2400" dirty="0" smtClean="0">
                <a:effectLst>
                  <a:outerShdw blurRad="38100" dist="38100" dir="2700000" algn="tl">
                    <a:srgbClr val="000000">
                      <a:alpha val="43137"/>
                    </a:srgbClr>
                  </a:outerShdw>
                </a:effectLst>
                <a:latin typeface="Calibri" pitchFamily="34" charset="0"/>
                <a:ea typeface="+mj-ea"/>
                <a:cs typeface="+mj-cs"/>
              </a:rPr>
              <a:t>Hill </a:t>
            </a:r>
            <a:r>
              <a:rPr lang="en-GB" sz="2400" dirty="0">
                <a:effectLst>
                  <a:outerShdw blurRad="38100" dist="38100" dir="2700000" algn="tl">
                    <a:srgbClr val="000000">
                      <a:alpha val="43137"/>
                    </a:srgbClr>
                  </a:outerShdw>
                </a:effectLst>
                <a:latin typeface="Calibri" pitchFamily="34" charset="0"/>
                <a:ea typeface="+mj-ea"/>
                <a:cs typeface="+mj-cs"/>
              </a:rPr>
              <a:t>writes, “___”... </a:t>
            </a:r>
            <a:endParaRPr lang="en-GB" sz="2400" dirty="0" smtClean="0">
              <a:effectLst>
                <a:outerShdw blurRad="38100" dist="38100" dir="2700000" algn="tl">
                  <a:srgbClr val="000000">
                    <a:alpha val="43137"/>
                  </a:srgbClr>
                </a:outerShdw>
              </a:effectLst>
              <a:latin typeface="Calibri" pitchFamily="34" charset="0"/>
              <a:ea typeface="+mj-ea"/>
              <a:cs typeface="+mj-cs"/>
            </a:endParaRPr>
          </a:p>
          <a:p>
            <a:pPr marL="0" marR="0" lvl="0" indent="0" fontAlgn="base">
              <a:lnSpc>
                <a:spcPct val="100000"/>
              </a:lnSpc>
              <a:spcBef>
                <a:spcPct val="0"/>
              </a:spcBef>
              <a:spcAft>
                <a:spcPct val="0"/>
              </a:spcAft>
              <a:buClrTx/>
              <a:buSzTx/>
              <a:tabLst/>
              <a:defRPr/>
            </a:pPr>
            <a:r>
              <a:rPr lang="en-GB" sz="2400" dirty="0" smtClean="0">
                <a:effectLst>
                  <a:outerShdw blurRad="38100" dist="38100" dir="2700000" algn="tl">
                    <a:srgbClr val="000000">
                      <a:alpha val="43137"/>
                    </a:srgbClr>
                  </a:outerShdw>
                </a:effectLst>
                <a:latin typeface="Calibri" pitchFamily="34" charset="0"/>
                <a:ea typeface="+mj-ea"/>
                <a:cs typeface="+mj-cs"/>
              </a:rPr>
              <a:t>For </a:t>
            </a:r>
            <a:r>
              <a:rPr lang="en-GB" sz="2400" dirty="0">
                <a:effectLst>
                  <a:outerShdw blurRad="38100" dist="38100" dir="2700000" algn="tl">
                    <a:srgbClr val="000000">
                      <a:alpha val="43137"/>
                    </a:srgbClr>
                  </a:outerShdw>
                </a:effectLst>
                <a:latin typeface="Calibri" pitchFamily="34" charset="0"/>
                <a:ea typeface="+mj-ea"/>
                <a:cs typeface="+mj-cs"/>
              </a:rPr>
              <a:t>example, “___”</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2" name="Title 1"/>
          <p:cNvSpPr txBox="1">
            <a:spLocks/>
          </p:cNvSpPr>
          <p:nvPr/>
        </p:nvSpPr>
        <p:spPr bwMode="auto">
          <a:xfrm>
            <a:off x="1857356" y="3500438"/>
            <a:ext cx="7107132" cy="1143008"/>
          </a:xfrm>
          <a:prstGeom prst="rect">
            <a:avLst/>
          </a:prstGeom>
          <a:solidFill>
            <a:srgbClr val="00B0F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buFontTx/>
              <a:buNone/>
              <a:defRPr/>
            </a:pPr>
            <a:r>
              <a:rPr lang="en-GB" sz="2400" dirty="0">
                <a:effectLst>
                  <a:outerShdw blurRad="38100" dist="38100" dir="2700000" algn="tl">
                    <a:srgbClr val="000000">
                      <a:alpha val="43137"/>
                    </a:srgbClr>
                  </a:outerShdw>
                </a:effectLst>
                <a:latin typeface="Calibri" pitchFamily="34" charset="0"/>
                <a:ea typeface="+mj-ea"/>
                <a:cs typeface="+mj-cs"/>
              </a:rPr>
              <a:t>This makes the reader think... </a:t>
            </a:r>
            <a:endParaRPr lang="en-GB" sz="2400" dirty="0" smtClean="0">
              <a:effectLst>
                <a:outerShdw blurRad="38100" dist="38100" dir="2700000" algn="tl">
                  <a:srgbClr val="000000">
                    <a:alpha val="43137"/>
                  </a:srgbClr>
                </a:outerShdw>
              </a:effectLst>
              <a:latin typeface="Calibri" pitchFamily="34" charset="0"/>
              <a:ea typeface="+mj-ea"/>
              <a:cs typeface="+mj-cs"/>
            </a:endParaRPr>
          </a:p>
          <a:p>
            <a:pPr fontAlgn="base">
              <a:spcBef>
                <a:spcPct val="0"/>
              </a:spcBef>
              <a:spcAft>
                <a:spcPct val="0"/>
              </a:spcAft>
              <a:buFontTx/>
              <a:buNone/>
              <a:defRPr/>
            </a:pPr>
            <a:r>
              <a:rPr lang="en-GB" sz="2400" dirty="0" smtClean="0">
                <a:effectLst>
                  <a:outerShdw blurRad="38100" dist="38100" dir="2700000" algn="tl">
                    <a:srgbClr val="000000">
                      <a:alpha val="43137"/>
                    </a:srgbClr>
                  </a:outerShdw>
                </a:effectLst>
                <a:latin typeface="Calibri" pitchFamily="34" charset="0"/>
                <a:ea typeface="+mj-ea"/>
                <a:cs typeface="+mj-cs"/>
              </a:rPr>
              <a:t>This </a:t>
            </a:r>
            <a:r>
              <a:rPr lang="en-GB" sz="2400" dirty="0">
                <a:effectLst>
                  <a:outerShdw blurRad="38100" dist="38100" dir="2700000" algn="tl">
                    <a:srgbClr val="000000">
                      <a:alpha val="43137"/>
                    </a:srgbClr>
                  </a:outerShdw>
                </a:effectLst>
                <a:latin typeface="Calibri" pitchFamily="34" charset="0"/>
                <a:ea typeface="+mj-ea"/>
                <a:cs typeface="+mj-cs"/>
              </a:rPr>
              <a:t>suggests to the reader... The reader will think... This implies... This suggests... </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3" name="Title 1"/>
          <p:cNvSpPr txBox="1">
            <a:spLocks/>
          </p:cNvSpPr>
          <p:nvPr/>
        </p:nvSpPr>
        <p:spPr bwMode="auto">
          <a:xfrm>
            <a:off x="1857388" y="4714884"/>
            <a:ext cx="7107100" cy="1143008"/>
          </a:xfrm>
          <a:prstGeom prst="rect">
            <a:avLst/>
          </a:prstGeom>
          <a:solidFill>
            <a:srgbClr val="00FF0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The use of the </a:t>
            </a:r>
            <a:r>
              <a:rPr lang="en-GB" sz="2400" dirty="0" smtClean="0">
                <a:effectLst>
                  <a:outerShdw blurRad="38100" dist="38100" dir="2700000" algn="tl">
                    <a:srgbClr val="000000">
                      <a:alpha val="43137"/>
                    </a:srgbClr>
                  </a:outerShdw>
                </a:effectLst>
                <a:latin typeface="Calibri" pitchFamily="34" charset="0"/>
                <a:ea typeface="+mj-ea"/>
                <a:cs typeface="+mj-cs"/>
              </a:rPr>
              <a:t>direct speech... </a:t>
            </a:r>
            <a:r>
              <a:rPr lang="en-GB" sz="2400" dirty="0">
                <a:effectLst>
                  <a:outerShdw blurRad="38100" dist="38100" dir="2700000" algn="tl">
                    <a:srgbClr val="000000">
                      <a:alpha val="43137"/>
                    </a:srgbClr>
                  </a:outerShdw>
                </a:effectLst>
                <a:latin typeface="Calibri" pitchFamily="34" charset="0"/>
                <a:ea typeface="+mj-ea"/>
                <a:cs typeface="+mj-cs"/>
              </a:rPr>
              <a:t>The </a:t>
            </a:r>
            <a:r>
              <a:rPr lang="en-GB" sz="2400" dirty="0" smtClean="0">
                <a:effectLst>
                  <a:outerShdw blurRad="38100" dist="38100" dir="2700000" algn="tl">
                    <a:srgbClr val="000000">
                      <a:alpha val="43137"/>
                    </a:srgbClr>
                  </a:outerShdw>
                </a:effectLst>
                <a:latin typeface="Calibri" pitchFamily="34" charset="0"/>
                <a:ea typeface="+mj-ea"/>
                <a:cs typeface="+mj-cs"/>
              </a:rPr>
              <a:t>use of the paragraphs ...The repetition </a:t>
            </a:r>
            <a:r>
              <a:rPr lang="en-GB" sz="2400" dirty="0">
                <a:effectLst>
                  <a:outerShdw blurRad="38100" dist="38100" dir="2700000" algn="tl">
                    <a:srgbClr val="000000">
                      <a:alpha val="43137"/>
                    </a:srgbClr>
                  </a:outerShdw>
                </a:effectLst>
                <a:latin typeface="Calibri" pitchFamily="34" charset="0"/>
                <a:ea typeface="+mj-ea"/>
                <a:cs typeface="+mj-cs"/>
              </a:rPr>
              <a:t>of... This </a:t>
            </a:r>
            <a:r>
              <a:rPr lang="en-GB" sz="2400" dirty="0" smtClean="0">
                <a:effectLst>
                  <a:outerShdw blurRad="38100" dist="38100" dir="2700000" algn="tl">
                    <a:srgbClr val="000000">
                      <a:alpha val="43137"/>
                    </a:srgbClr>
                  </a:outerShdw>
                </a:effectLst>
                <a:latin typeface="Calibri" pitchFamily="34" charset="0"/>
                <a:ea typeface="+mj-ea"/>
                <a:cs typeface="+mj-cs"/>
              </a:rPr>
              <a:t>setting… The use of time…The shift in focus from…to… </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5" name="Title 1"/>
          <p:cNvSpPr txBox="1">
            <a:spLocks/>
          </p:cNvSpPr>
          <p:nvPr/>
        </p:nvSpPr>
        <p:spPr bwMode="auto">
          <a:xfrm>
            <a:off x="1857356" y="5949280"/>
            <a:ext cx="7107132" cy="792088"/>
          </a:xfrm>
          <a:prstGeom prst="rect">
            <a:avLst/>
          </a:prstGeom>
          <a:solidFill>
            <a:schemeClr val="accent4">
              <a:alpha val="5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GB" sz="2400" dirty="0">
                <a:effectLst>
                  <a:outerShdw blurRad="38100" dist="38100" dir="2700000" algn="tl">
                    <a:srgbClr val="000000">
                      <a:alpha val="43137"/>
                    </a:srgbClr>
                  </a:outerShdw>
                </a:effectLst>
                <a:latin typeface="Calibri" pitchFamily="34" charset="0"/>
                <a:ea typeface="+mj-ea"/>
                <a:cs typeface="+mj-cs"/>
              </a:rPr>
              <a:t>This</a:t>
            </a:r>
            <a:r>
              <a:rPr kumimoji="0" lang="en-GB"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mj-ea"/>
                <a:cs typeface="+mj-cs"/>
              </a:rPr>
              <a:t> </a:t>
            </a:r>
            <a:r>
              <a:rPr lang="en-GB" sz="2400" noProof="0" dirty="0" smtClean="0">
                <a:effectLst>
                  <a:outerShdw blurRad="38100" dist="38100" dir="2700000" algn="tl">
                    <a:srgbClr val="000000">
                      <a:alpha val="43137"/>
                    </a:srgbClr>
                  </a:outerShdw>
                </a:effectLst>
                <a:latin typeface="Calibri" pitchFamily="34" charset="0"/>
                <a:ea typeface="+mj-ea"/>
                <a:cs typeface="+mj-cs"/>
              </a:rPr>
              <a:t>links to </a:t>
            </a:r>
            <a:r>
              <a:rPr lang="en-GB" sz="2400" dirty="0" smtClean="0">
                <a:effectLst>
                  <a:outerShdw blurRad="38100" dist="38100" dir="2700000" algn="tl">
                    <a:srgbClr val="000000">
                      <a:alpha val="43137"/>
                    </a:srgbClr>
                  </a:outerShdw>
                </a:effectLst>
                <a:latin typeface="Calibri" pitchFamily="34" charset="0"/>
                <a:ea typeface="+mj-ea"/>
                <a:cs typeface="+mj-cs"/>
              </a:rPr>
              <a:t>... </a:t>
            </a:r>
            <a:r>
              <a:rPr lang="en-GB" sz="2400" dirty="0">
                <a:effectLst>
                  <a:outerShdw blurRad="38100" dist="38100" dir="2700000" algn="tl">
                    <a:srgbClr val="000000">
                      <a:alpha val="43137"/>
                    </a:srgbClr>
                  </a:outerShdw>
                </a:effectLst>
                <a:latin typeface="Calibri" pitchFamily="34" charset="0"/>
                <a:ea typeface="+mj-ea"/>
                <a:cs typeface="+mj-cs"/>
              </a:rPr>
              <a:t>This </a:t>
            </a:r>
            <a:r>
              <a:rPr lang="en-GB" sz="2400" dirty="0" smtClean="0">
                <a:effectLst>
                  <a:outerShdw blurRad="38100" dist="38100" dir="2700000" algn="tl">
                    <a:srgbClr val="000000">
                      <a:alpha val="43137"/>
                    </a:srgbClr>
                  </a:outerShdw>
                </a:effectLst>
                <a:latin typeface="Calibri" pitchFamily="34" charset="0"/>
                <a:ea typeface="+mj-ea"/>
                <a:cs typeface="+mj-cs"/>
              </a:rPr>
              <a:t>connects to ... </a:t>
            </a:r>
            <a:r>
              <a:rPr lang="en-GB" sz="2400" dirty="0">
                <a:effectLst>
                  <a:outerShdw blurRad="38100" dist="38100" dir="2700000" algn="tl">
                    <a:srgbClr val="000000">
                      <a:alpha val="43137"/>
                    </a:srgbClr>
                  </a:outerShdw>
                </a:effectLst>
                <a:latin typeface="Calibri" pitchFamily="34" charset="0"/>
                <a:ea typeface="+mj-ea"/>
                <a:cs typeface="+mj-cs"/>
              </a:rPr>
              <a:t>This </a:t>
            </a:r>
            <a:r>
              <a:rPr lang="en-GB" sz="2400" dirty="0" smtClean="0">
                <a:effectLst>
                  <a:outerShdw blurRad="38100" dist="38100" dir="2700000" algn="tl">
                    <a:srgbClr val="000000">
                      <a:alpha val="43137"/>
                    </a:srgbClr>
                  </a:outerShdw>
                </a:effectLst>
                <a:latin typeface="Calibri" pitchFamily="34" charset="0"/>
                <a:ea typeface="+mj-ea"/>
                <a:cs typeface="+mj-cs"/>
              </a:rPr>
              <a:t>builds an atmosphere of...</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Tree>
    <p:extLst>
      <p:ext uri="{BB962C8B-B14F-4D97-AF65-F5344CB8AC3E}">
        <p14:creationId xmlns:p14="http://schemas.microsoft.com/office/powerpoint/2010/main" val="40473987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102" y="1052736"/>
            <a:ext cx="8253473" cy="5776955"/>
          </a:xfrm>
          <a:prstGeom prst="rect">
            <a:avLst/>
          </a:prstGeom>
        </p:spPr>
      </p:pic>
      <p:sp>
        <p:nvSpPr>
          <p:cNvPr id="3" name="Title 1"/>
          <p:cNvSpPr txBox="1">
            <a:spLocks/>
          </p:cNvSpPr>
          <p:nvPr/>
        </p:nvSpPr>
        <p:spPr>
          <a:xfrm>
            <a:off x="369102" y="143603"/>
            <a:ext cx="8219256" cy="922114"/>
          </a:xfrm>
          <a:prstGeom prst="rect">
            <a:avLst/>
          </a:prstGeom>
          <a:solidFill>
            <a:srgbClr val="00FF00"/>
          </a:solidFill>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Timed Response – to be handed in at the end of the lesson</a:t>
            </a:r>
            <a:endParaRPr lang="en-GB" dirty="0"/>
          </a:p>
        </p:txBody>
      </p:sp>
    </p:spTree>
    <p:extLst>
      <p:ext uri="{BB962C8B-B14F-4D97-AF65-F5344CB8AC3E}">
        <p14:creationId xmlns:p14="http://schemas.microsoft.com/office/powerpoint/2010/main" val="333129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98" y="1268760"/>
            <a:ext cx="8491600" cy="5519778"/>
          </a:xfrm>
          <a:prstGeom prst="rect">
            <a:avLst/>
          </a:prstGeom>
        </p:spPr>
      </p:pic>
      <p:sp>
        <p:nvSpPr>
          <p:cNvPr id="3" name="Title 1"/>
          <p:cNvSpPr txBox="1">
            <a:spLocks/>
          </p:cNvSpPr>
          <p:nvPr/>
        </p:nvSpPr>
        <p:spPr>
          <a:xfrm>
            <a:off x="348615" y="260648"/>
            <a:ext cx="8219256" cy="922114"/>
          </a:xfrm>
          <a:prstGeom prst="rect">
            <a:avLst/>
          </a:prstGeom>
          <a:solidFill>
            <a:srgbClr val="00FF00"/>
          </a:solidFill>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EBI Action work – how have you improved your response?</a:t>
            </a:r>
            <a:endParaRPr lang="en-GB" dirty="0"/>
          </a:p>
        </p:txBody>
      </p:sp>
    </p:spTree>
    <p:extLst>
      <p:ext uri="{BB962C8B-B14F-4D97-AF65-F5344CB8AC3E}">
        <p14:creationId xmlns:p14="http://schemas.microsoft.com/office/powerpoint/2010/main" val="1129035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FF00"/>
          </a:solidFill>
        </p:spPr>
        <p:txBody>
          <a:bodyPr/>
          <a:lstStyle/>
          <a:p>
            <a:r>
              <a:rPr lang="en-GB" dirty="0" smtClean="0"/>
              <a:t>What is the passage about?</a:t>
            </a:r>
            <a:endParaRPr lang="en-GB" dirty="0"/>
          </a:p>
        </p:txBody>
      </p:sp>
      <p:pic>
        <p:nvPicPr>
          <p:cNvPr id="1026" name="Picture 2" descr="C:\Program Files\Microsoft Office\MEDIA\CAGCAT10\j03029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88840"/>
            <a:ext cx="2609088" cy="3657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C:\Program Files\Microsoft Office\MEDIA\CAGCAT10\j03029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2677" y="2276872"/>
            <a:ext cx="2609088" cy="3657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Folded Corner 5"/>
          <p:cNvSpPr/>
          <p:nvPr/>
        </p:nvSpPr>
        <p:spPr>
          <a:xfrm rot="498543">
            <a:off x="3245309" y="3810236"/>
            <a:ext cx="2664296" cy="2808312"/>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What hints are we given about what will happen in the novel?</a:t>
            </a:r>
            <a:endParaRPr lang="en-GB" sz="3200" dirty="0">
              <a:solidFill>
                <a:schemeClr val="tx1"/>
              </a:solidFill>
            </a:endParaRPr>
          </a:p>
        </p:txBody>
      </p:sp>
    </p:spTree>
    <p:extLst>
      <p:ext uri="{BB962C8B-B14F-4D97-AF65-F5344CB8AC3E}">
        <p14:creationId xmlns:p14="http://schemas.microsoft.com/office/powerpoint/2010/main" val="2938992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FF00"/>
          </a:solidFill>
        </p:spPr>
        <p:txBody>
          <a:bodyPr/>
          <a:lstStyle/>
          <a:p>
            <a:r>
              <a:rPr lang="en-GB" dirty="0" smtClean="0"/>
              <a:t>What is the passage about?</a:t>
            </a:r>
            <a:endParaRPr lang="en-GB" dirty="0"/>
          </a:p>
        </p:txBody>
      </p:sp>
      <p:pic>
        <p:nvPicPr>
          <p:cNvPr id="1026" name="Picture 2" descr="C:\Program Files\Microsoft Office\MEDIA\CAGCAT10\j03029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88840"/>
            <a:ext cx="2609088" cy="3657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C:\Program Files\Microsoft Office\MEDIA\CAGCAT10\j03029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2677" y="2276872"/>
            <a:ext cx="2609088" cy="3657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Folded Corner 5"/>
          <p:cNvSpPr/>
          <p:nvPr/>
        </p:nvSpPr>
        <p:spPr>
          <a:xfrm rot="498543">
            <a:off x="3310490" y="2912875"/>
            <a:ext cx="2664296" cy="3710408"/>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smtClean="0">
              <a:solidFill>
                <a:schemeClr val="tx1"/>
              </a:solidFill>
            </a:endParaRPr>
          </a:p>
          <a:p>
            <a:pPr algn="ctr"/>
            <a:r>
              <a:rPr lang="en-GB" sz="3200" dirty="0" smtClean="0">
                <a:solidFill>
                  <a:schemeClr val="tx1"/>
                </a:solidFill>
              </a:rPr>
              <a:t>What impression is given about the mood and atmosphere at the start of the novel?</a:t>
            </a:r>
            <a:endParaRPr lang="en-GB" sz="3200" dirty="0">
              <a:solidFill>
                <a:schemeClr val="tx1"/>
              </a:solidFill>
            </a:endParaRPr>
          </a:p>
        </p:txBody>
      </p:sp>
    </p:spTree>
    <p:extLst>
      <p:ext uri="{BB962C8B-B14F-4D97-AF65-F5344CB8AC3E}">
        <p14:creationId xmlns:p14="http://schemas.microsoft.com/office/powerpoint/2010/main" val="2938992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800200"/>
          </a:xfrm>
          <a:solidFill>
            <a:srgbClr val="00FF00"/>
          </a:solidFill>
        </p:spPr>
        <p:txBody>
          <a:bodyPr>
            <a:normAutofit fontScale="90000"/>
          </a:bodyPr>
          <a:lstStyle/>
          <a:p>
            <a:r>
              <a:rPr lang="en-GB" b="0" i="0" u="none" strike="noStrike" baseline="0" dirty="0" smtClean="0">
                <a:latin typeface="HelveticaNeueLTStd-Roman"/>
              </a:rPr>
              <a:t>‘Three months ago, his grandmother died, and</a:t>
            </a:r>
            <a:br>
              <a:rPr lang="en-GB" b="0" i="0" u="none" strike="noStrike" baseline="0" dirty="0" smtClean="0">
                <a:latin typeface="HelveticaNeueLTStd-Roman"/>
              </a:rPr>
            </a:br>
            <a:r>
              <a:rPr lang="en-GB" b="0" i="0" u="none" strike="noStrike" baseline="0" dirty="0" smtClean="0">
                <a:latin typeface="HelveticaNeueLTStd-Roman"/>
              </a:rPr>
              <a:t>then they had moved to this house.’</a:t>
            </a:r>
            <a:endParaRPr lang="en-GB" dirty="0"/>
          </a:p>
        </p:txBody>
      </p:sp>
      <p:sp>
        <p:nvSpPr>
          <p:cNvPr id="3" name="Content Placeholder 2"/>
          <p:cNvSpPr>
            <a:spLocks noGrp="1"/>
          </p:cNvSpPr>
          <p:nvPr>
            <p:ph idx="1"/>
          </p:nvPr>
        </p:nvSpPr>
        <p:spPr>
          <a:xfrm>
            <a:off x="395536" y="3501008"/>
            <a:ext cx="5915000" cy="2808312"/>
          </a:xfrm>
          <a:solidFill>
            <a:srgbClr val="FFFF00"/>
          </a:solidFill>
        </p:spPr>
        <p:txBody>
          <a:bodyPr>
            <a:normAutofit lnSpcReduction="10000"/>
          </a:bodyPr>
          <a:lstStyle/>
          <a:p>
            <a:pPr marL="0" indent="0">
              <a:buNone/>
            </a:pPr>
            <a:r>
              <a:rPr lang="en-GB" b="1" dirty="0" smtClean="0"/>
              <a:t>Think:</a:t>
            </a:r>
            <a:endParaRPr lang="en-GB" b="1" dirty="0"/>
          </a:p>
          <a:p>
            <a:pPr marL="514350" indent="-514350">
              <a:buAutoNum type="arabicPeriod"/>
            </a:pPr>
            <a:r>
              <a:rPr lang="en-GB" b="1" dirty="0" smtClean="0"/>
              <a:t>Who is he?</a:t>
            </a:r>
          </a:p>
          <a:p>
            <a:pPr marL="514350" indent="-514350">
              <a:buAutoNum type="arabicPeriod"/>
            </a:pPr>
            <a:r>
              <a:rPr lang="en-GB" b="1" dirty="0" smtClean="0"/>
              <a:t>What or where is ‘this house’?</a:t>
            </a:r>
          </a:p>
          <a:p>
            <a:pPr marL="514350" indent="-514350">
              <a:buAutoNum type="arabicPeriod"/>
            </a:pPr>
            <a:r>
              <a:rPr lang="en-GB" b="1" dirty="0" smtClean="0"/>
              <a:t>What does the use of </a:t>
            </a:r>
            <a:r>
              <a:rPr lang="en-GB" b="1" u="sng" dirty="0" smtClean="0"/>
              <a:t>nouns</a:t>
            </a:r>
            <a:r>
              <a:rPr lang="en-GB" b="1" dirty="0" smtClean="0"/>
              <a:t> and </a:t>
            </a:r>
            <a:r>
              <a:rPr lang="en-GB" b="1" u="sng" dirty="0" smtClean="0"/>
              <a:t>pronouns</a:t>
            </a:r>
            <a:r>
              <a:rPr lang="en-GB" b="1" dirty="0" smtClean="0"/>
              <a:t> tell us?</a:t>
            </a:r>
            <a:endParaRPr lang="en-GB"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3501008"/>
            <a:ext cx="2180663" cy="305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www.pd4pic.com/images/pen-ballpoint-pen-ballpoint-biro-write-auth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348880"/>
            <a:ext cx="2975719" cy="1897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322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8650"/>
            <a:ext cx="8640960" cy="1143000"/>
          </a:xfrm>
          <a:solidFill>
            <a:srgbClr val="00FF00"/>
          </a:solidFill>
        </p:spPr>
        <p:txBody>
          <a:bodyPr>
            <a:normAutofit fontScale="90000"/>
          </a:bodyPr>
          <a:lstStyle/>
          <a:p>
            <a:r>
              <a:rPr lang="en-GB" dirty="0" smtClean="0"/>
              <a:t>Underline or highlight the </a:t>
            </a:r>
            <a:r>
              <a:rPr lang="en-GB" b="1" dirty="0" smtClean="0"/>
              <a:t>direct speech</a:t>
            </a:r>
            <a:endParaRPr lang="en-GB" b="1" dirty="0"/>
          </a:p>
        </p:txBody>
      </p:sp>
      <p:sp>
        <p:nvSpPr>
          <p:cNvPr id="4" name="Oval Callout 3"/>
          <p:cNvSpPr/>
          <p:nvPr/>
        </p:nvSpPr>
        <p:spPr>
          <a:xfrm>
            <a:off x="5364088" y="1628800"/>
            <a:ext cx="3528392" cy="2016224"/>
          </a:xfrm>
          <a:prstGeom prst="wedgeEllipseCallout">
            <a:avLst>
              <a:gd name="adj1" fmla="val -66410"/>
              <a:gd name="adj2" fmla="val -6340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“But what’s direct speech?”</a:t>
            </a:r>
            <a:endParaRPr lang="en-GB" sz="2800" b="1"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351" y="3714335"/>
            <a:ext cx="2182813"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7" y="3206100"/>
            <a:ext cx="5112568" cy="3295144"/>
          </a:xfrm>
          <a:prstGeom prst="rect">
            <a:avLst/>
          </a:prstGeom>
        </p:spPr>
      </p:pic>
      <p:pic>
        <p:nvPicPr>
          <p:cNvPr id="4098" name="Picture 2" descr="http://www.pd4pic.com/images/pen-ballpoint-pen-ballpoint-biro-write-auth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196752"/>
            <a:ext cx="3047727" cy="194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204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FF00"/>
          </a:solidFill>
        </p:spPr>
        <p:txBody>
          <a:bodyPr/>
          <a:lstStyle/>
          <a:p>
            <a:r>
              <a:rPr lang="en-GB" dirty="0" smtClean="0"/>
              <a:t>The direct speech…</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56992"/>
            <a:ext cx="5121275"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588224" y="3284984"/>
            <a:ext cx="2182557" cy="3060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http://www.pd4pic.com/images/pen-ballpoint-pen-ballpoint-biro-write-auth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1628800"/>
            <a:ext cx="3047727" cy="194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586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FF00"/>
          </a:solidFill>
        </p:spPr>
        <p:txBody>
          <a:bodyPr>
            <a:normAutofit fontScale="90000"/>
          </a:bodyPr>
          <a:lstStyle/>
          <a:p>
            <a:r>
              <a:rPr lang="en-GB" dirty="0" smtClean="0"/>
              <a:t>‘I will not live there again, until it belongs to me’</a:t>
            </a:r>
            <a:endParaRPr lang="en-GB" dirty="0"/>
          </a:p>
        </p:txBody>
      </p:sp>
      <p:sp>
        <p:nvSpPr>
          <p:cNvPr id="4" name="Content Placeholder 3"/>
          <p:cNvSpPr>
            <a:spLocks noGrp="1"/>
          </p:cNvSpPr>
          <p:nvPr>
            <p:ph idx="1"/>
          </p:nvPr>
        </p:nvSpPr>
        <p:spPr/>
        <p:txBody>
          <a:bodyPr/>
          <a:lstStyle/>
          <a:p>
            <a:endParaRPr lang="en-GB" dirty="0"/>
          </a:p>
        </p:txBody>
      </p:sp>
      <p:sp>
        <p:nvSpPr>
          <p:cNvPr id="5" name="Folded Corner 4"/>
          <p:cNvSpPr/>
          <p:nvPr/>
        </p:nvSpPr>
        <p:spPr>
          <a:xfrm rot="615925">
            <a:off x="5506086" y="2160072"/>
            <a:ext cx="3042707" cy="3483187"/>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What do we learn from this? What does it tell us about his character?</a:t>
            </a:r>
            <a:endParaRPr lang="en-GB" sz="2800" b="1" dirty="0">
              <a:solidFill>
                <a:schemeClr val="tx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717032"/>
            <a:ext cx="2182813"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https://cdn.vectorstock.com/i/composite/32,84/comic-book-explosion-vector-12632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325" y="1844824"/>
            <a:ext cx="2785739" cy="293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904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dn.vectorstock.com/i/composite/32,84/comic-book-explosion-vector-12632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411147"/>
            <a:ext cx="2466274" cy="25960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rgbClr val="00FF00"/>
          </a:solidFill>
        </p:spPr>
        <p:txBody>
          <a:bodyPr/>
          <a:lstStyle/>
          <a:p>
            <a:r>
              <a:rPr lang="en-GB" dirty="0" smtClean="0"/>
              <a:t>‘I am never afraid’</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346" y="2996952"/>
            <a:ext cx="2182813"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707904" y="3501008"/>
            <a:ext cx="5121084" cy="3060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www.pd4pic.com/images/pen-ballpoint-pen-ballpoint-biro-write-auth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1628800"/>
            <a:ext cx="3047727" cy="194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285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935</TotalTime>
  <Words>1267</Words>
  <Application>Microsoft Office PowerPoint</Application>
  <PresentationFormat>On-screen Show (4:3)</PresentationFormat>
  <Paragraphs>127</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HelveticaNeueLTStd-Roman</vt:lpstr>
      <vt:lpstr>Office Theme</vt:lpstr>
      <vt:lpstr>Susan Hill’s ‘I’m the King of the Castle’</vt:lpstr>
      <vt:lpstr>What is the passage about?</vt:lpstr>
      <vt:lpstr>What is the passage about?</vt:lpstr>
      <vt:lpstr>What is the passage about?</vt:lpstr>
      <vt:lpstr>‘Three months ago, his grandmother died, and then they had moved to this house.’</vt:lpstr>
      <vt:lpstr>Underline or highlight the direct speech</vt:lpstr>
      <vt:lpstr>The direct speech…</vt:lpstr>
      <vt:lpstr>‘I will not live there again, until it belongs to me’</vt:lpstr>
      <vt:lpstr>‘I am never afraid’</vt:lpstr>
      <vt:lpstr>‘That is not the way to speak! You must show respect’</vt:lpstr>
      <vt:lpstr>‘That won’t be anything new, will it?’</vt:lpstr>
      <vt:lpstr>‘I shall see about getting you a friend’</vt:lpstr>
      <vt:lpstr>‘Can I have the key now, then?’</vt:lpstr>
      <vt:lpstr>‘Anyway,  I don’t like cricket’</vt:lpstr>
      <vt:lpstr>What do they call each other?</vt:lpstr>
      <vt:lpstr>The Hooper Family</vt:lpstr>
      <vt:lpstr>How does the writer’s use of direct speech show us the distant relationship between Edmund and his father?</vt:lpstr>
      <vt:lpstr>How does the writer’s use of direct speech show us the distant relationship between Edmund and his father?</vt:lpstr>
      <vt:lpstr>One of the ways Hill presents the relationship between Edmund and his father is ...  Another way their relationship is shown to be...  The writer suggests...  When Edmund first speaks we begin to think…</vt:lpstr>
      <vt:lpstr>How does the writer’s use of direct speech show us the distant relationship between Edmund and his father?</vt:lpstr>
      <vt:lpstr>How has the writer structured the text to interest the reader?</vt:lpstr>
      <vt:lpstr>Paper One: Question 3</vt:lpstr>
      <vt:lpstr>How has the writer structured the text to interest the reader?</vt:lpstr>
      <vt:lpstr>How has the writer structured the text to interest the reader?</vt:lpstr>
      <vt:lpstr>How has the writer structured the text to interest the reader?</vt:lpstr>
      <vt:lpstr>How has the writer structured the text to interest the reader?</vt:lpstr>
      <vt:lpstr>One of the ways Hill structures the opening chapter is...  Another way the passage is structured is...  The writer begins by telling us about... Another structural point is …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Susan Hill’s ‘I’m the King of the Castle’</dc:title>
  <dc:creator>User</dc:creator>
  <cp:lastModifiedBy>Victoria Archer</cp:lastModifiedBy>
  <cp:revision>26</cp:revision>
  <dcterms:created xsi:type="dcterms:W3CDTF">2016-01-10T21:15:49Z</dcterms:created>
  <dcterms:modified xsi:type="dcterms:W3CDTF">2016-12-30T12:01:32Z</dcterms:modified>
</cp:coreProperties>
</file>