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50" d="100"/>
          <a:sy n="50" d="100"/>
        </p:scale>
        <p:origin x="208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8D44D4-D573-4FE5-B027-00DFBE82C6FA}" type="datetimeFigureOut">
              <a:rPr lang="en-GB" smtClean="0"/>
              <a:t>20/02/2017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81692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8D44D4-D573-4FE5-B027-00DFBE82C6FA}" type="datetimeFigureOut">
              <a:rPr lang="en-GB" smtClean="0"/>
              <a:t>20/02/2017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59783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8D44D4-D573-4FE5-B027-00DFBE82C6FA}" type="datetimeFigureOut">
              <a:rPr lang="en-GB" smtClean="0"/>
              <a:t>20/02/2017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42292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8D44D4-D573-4FE5-B027-00DFBE82C6FA}" type="datetimeFigureOut">
              <a:rPr lang="en-GB" smtClean="0"/>
              <a:t>20/02/2017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7106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D44D4-D573-4FE5-B027-00DFBE82C6FA}" type="datetimeFigureOut">
              <a:rPr lang="en-GB" smtClean="0"/>
              <a:t>20/02/2017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51040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8D44D4-D573-4FE5-B027-00DFBE82C6FA}" type="datetimeFigureOut">
              <a:rPr lang="en-GB" smtClean="0"/>
              <a:t>20/02/2017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69652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8D44D4-D573-4FE5-B027-00DFBE82C6FA}" type="datetimeFigureOut">
              <a:rPr lang="en-GB" smtClean="0"/>
              <a:t>20/02/2017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34832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8D44D4-D573-4FE5-B027-00DFBE82C6FA}" type="datetimeFigureOut">
              <a:rPr lang="en-GB" smtClean="0"/>
              <a:t>20/02/2017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158092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D44D4-D573-4FE5-B027-00DFBE82C6FA}" type="datetimeFigureOut">
              <a:rPr lang="en-GB" smtClean="0"/>
              <a:t>20/02/2017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50298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D44D4-D573-4FE5-B027-00DFBE82C6FA}" type="datetimeFigureOut">
              <a:rPr lang="en-GB" smtClean="0"/>
              <a:t>20/02/2017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301212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D44D4-D573-4FE5-B027-00DFBE82C6FA}" type="datetimeFigureOut">
              <a:rPr lang="en-GB" smtClean="0"/>
              <a:t>20/02/2017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6C8EE-E193-4BD3-848F-9CC56FA68CE6}" type="slidenum">
              <a:rPr lang="en-GB" smtClean="0"/>
              <a:t>‹#›</a:t>
            </a:fld>
            <a:endParaRPr lang="en-GB"/>
          </a:p>
        </p:txBody>
      </p:sp>
    </p:spTree>
    <p:extLst>
      <p:ext uri="{BB962C8B-B14F-4D97-AF65-F5344CB8AC3E}">
        <p14:creationId xmlns:p14="http://schemas.microsoft.com/office/powerpoint/2010/main" val="298441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3B8D44D4-D573-4FE5-B027-00DFBE82C6FA}" type="datetimeFigureOut">
              <a:rPr lang="en-GB" smtClean="0"/>
              <a:t>20/02/2017</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A786C8EE-E193-4BD3-848F-9CC56FA68CE6}" type="slidenum">
              <a:rPr lang="en-GB" smtClean="0"/>
              <a:t>‹#›</a:t>
            </a:fld>
            <a:endParaRPr lang="en-GB"/>
          </a:p>
        </p:txBody>
      </p:sp>
    </p:spTree>
    <p:extLst>
      <p:ext uri="{BB962C8B-B14F-4D97-AF65-F5344CB8AC3E}">
        <p14:creationId xmlns:p14="http://schemas.microsoft.com/office/powerpoint/2010/main" val="1822329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570" y="4898847"/>
            <a:ext cx="5915025" cy="4996094"/>
          </a:xfrm>
        </p:spPr>
        <p:txBody>
          <a:bodyPr>
            <a:noAutofit/>
          </a:bodyPr>
          <a:lstStyle/>
          <a:p>
            <a:r>
              <a:rPr lang="en-GB" sz="2400" b="1" dirty="0" smtClean="0">
                <a:latin typeface="+mn-lt"/>
              </a:rPr>
              <a:t/>
            </a:r>
            <a:br>
              <a:rPr lang="en-GB" sz="2400" b="1" dirty="0" smtClean="0">
                <a:latin typeface="+mn-lt"/>
              </a:rPr>
            </a:br>
            <a:r>
              <a:rPr lang="en-GB" sz="2400" b="1" dirty="0" smtClean="0">
                <a:latin typeface="+mn-lt"/>
              </a:rPr>
              <a:t>Take it in turns to pick up all the cards and ask your partner who said each of them. If they guess correctly within two guesses, they keep the card; if not, you do.</a:t>
            </a:r>
            <a:br>
              <a:rPr lang="en-GB" sz="2400" b="1" dirty="0" smtClean="0">
                <a:latin typeface="+mn-lt"/>
              </a:rPr>
            </a:br>
            <a:r>
              <a:rPr lang="en-GB" sz="2400" u="sng" dirty="0" smtClean="0">
                <a:latin typeface="+mn-lt"/>
              </a:rPr>
              <a:t/>
            </a:r>
            <a:br>
              <a:rPr lang="en-GB" sz="2400" u="sng" dirty="0" smtClean="0">
                <a:latin typeface="+mn-lt"/>
              </a:rPr>
            </a:br>
            <a:r>
              <a:rPr lang="en-GB" sz="2400" u="sng" dirty="0" smtClean="0">
                <a:latin typeface="+mn-lt"/>
              </a:rPr>
              <a:t>For each card, </a:t>
            </a:r>
            <a:r>
              <a:rPr lang="en-GB" sz="2400" u="sng" dirty="0" smtClean="0">
                <a:latin typeface="+mn-lt"/>
              </a:rPr>
              <a:t>ask your partner:</a:t>
            </a: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1. Who said this? Or, if stage directions, who is it about?</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2. What is the context surrounding it</a:t>
            </a:r>
            <a:r>
              <a:rPr lang="en-GB" sz="2400" dirty="0" smtClean="0">
                <a:latin typeface="+mn-lt"/>
              </a:rPr>
              <a:t>? </a:t>
            </a:r>
            <a:br>
              <a:rPr lang="en-GB" sz="2400" dirty="0" smtClean="0">
                <a:latin typeface="+mn-lt"/>
              </a:rPr>
            </a:br>
            <a:r>
              <a:rPr lang="en-GB" sz="1600" dirty="0" smtClean="0">
                <a:latin typeface="+mn-lt"/>
              </a:rPr>
              <a:t>(Who do they say it to? Why do they say it? When do they say it?)</a:t>
            </a:r>
            <a:br>
              <a:rPr lang="en-GB" sz="1600" dirty="0" smtClean="0">
                <a:latin typeface="+mn-lt"/>
              </a:rPr>
            </a:br>
            <a:r>
              <a:rPr lang="en-GB" sz="1600" dirty="0">
                <a:latin typeface="+mn-lt"/>
              </a:rPr>
              <a:t/>
            </a:r>
            <a:br>
              <a:rPr lang="en-GB" sz="1600" dirty="0">
                <a:latin typeface="+mn-lt"/>
              </a:rPr>
            </a:br>
            <a:r>
              <a:rPr lang="en-GB" sz="1600" dirty="0" smtClean="0">
                <a:latin typeface="+mn-lt"/>
              </a:rPr>
              <a:t/>
            </a:r>
            <a:br>
              <a:rPr lang="en-GB" sz="1600" dirty="0" smtClean="0">
                <a:latin typeface="+mn-lt"/>
              </a:rPr>
            </a:br>
            <a:r>
              <a:rPr lang="en-GB" sz="1600" dirty="0">
                <a:latin typeface="+mn-lt"/>
              </a:rPr>
              <a:t/>
            </a:r>
            <a:br>
              <a:rPr lang="en-GB" sz="1600" dirty="0">
                <a:latin typeface="+mn-lt"/>
              </a:rPr>
            </a:br>
            <a:r>
              <a:rPr lang="en-GB" sz="2400" dirty="0"/>
              <a:t/>
            </a:r>
            <a:br>
              <a:rPr lang="en-GB" sz="2400" dirty="0"/>
            </a:br>
            <a:r>
              <a:rPr lang="en-GB" sz="2400" dirty="0" smtClean="0">
                <a:latin typeface="+mn-lt"/>
              </a:rPr>
              <a:t/>
            </a:r>
            <a:br>
              <a:rPr lang="en-GB" sz="2400" dirty="0" smtClean="0">
                <a:latin typeface="+mn-lt"/>
              </a:rPr>
            </a:br>
            <a:r>
              <a:rPr lang="en-GB" sz="2400" dirty="0">
                <a:latin typeface="+mn-lt"/>
              </a:rPr>
              <a:t/>
            </a:r>
            <a:br>
              <a:rPr lang="en-GB" sz="2400" dirty="0">
                <a:latin typeface="+mn-lt"/>
              </a:rPr>
            </a:br>
            <a:endParaRPr lang="en-GB" sz="2400" dirty="0">
              <a:latin typeface="+mn-lt"/>
            </a:endParaRPr>
          </a:p>
        </p:txBody>
      </p:sp>
      <p:pic>
        <p:nvPicPr>
          <p:cNvPr id="3" name="Picture 2"/>
          <p:cNvPicPr>
            <a:picLocks noChangeAspect="1"/>
          </p:cNvPicPr>
          <p:nvPr/>
        </p:nvPicPr>
        <p:blipFill>
          <a:blip r:embed="rId2"/>
          <a:stretch>
            <a:fillRect/>
          </a:stretch>
        </p:blipFill>
        <p:spPr>
          <a:xfrm>
            <a:off x="458454" y="414337"/>
            <a:ext cx="5991225" cy="3971925"/>
          </a:xfrm>
          <a:prstGeom prst="rect">
            <a:avLst/>
          </a:prstGeom>
        </p:spPr>
      </p:pic>
    </p:spTree>
    <p:extLst>
      <p:ext uri="{BB962C8B-B14F-4D97-AF65-F5344CB8AC3E}">
        <p14:creationId xmlns:p14="http://schemas.microsoft.com/office/powerpoint/2010/main" val="3160563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t>
            </a:r>
            <a:r>
              <a:rPr lang="en-GB" sz="2400" i="1" dirty="0" smtClean="0">
                <a:latin typeface="Open Sans" panose="020B0606030504020204" pitchFamily="34" charset="0"/>
                <a:ea typeface="Open Sans" panose="020B0606030504020204" pitchFamily="34" charset="0"/>
                <a:cs typeface="Open Sans" panose="020B0606030504020204" pitchFamily="34" charset="0"/>
              </a:rPr>
              <a:t>(very much the easy well-bred young man-about-town)</a:t>
            </a:r>
            <a:r>
              <a:rPr lang="en-GB" sz="2400" dirty="0" smtClean="0">
                <a:latin typeface="Open Sans" panose="020B0606030504020204" pitchFamily="34" charset="0"/>
                <a:ea typeface="Open Sans" panose="020B0606030504020204" pitchFamily="34" charset="0"/>
                <a:cs typeface="Open Sans" panose="020B0606030504020204" pitchFamily="34" charset="0"/>
              </a:rPr>
              <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‘after all, </a:t>
            </a:r>
            <a:r>
              <a:rPr lang="en-GB" sz="2400" dirty="0" err="1" smtClean="0">
                <a:latin typeface="Open Sans" panose="020B0606030504020204" pitchFamily="34" charset="0"/>
                <a:ea typeface="Open Sans" panose="020B0606030504020204" pitchFamily="34" charset="0"/>
                <a:cs typeface="Open Sans" panose="020B0606030504020204" pitchFamily="34" charset="0"/>
              </a:rPr>
              <a:t>y’know</a:t>
            </a:r>
            <a:r>
              <a:rPr lang="en-GB" sz="2400" dirty="0" smtClean="0">
                <a:latin typeface="Open Sans" panose="020B0606030504020204" pitchFamily="34" charset="0"/>
                <a:ea typeface="Open Sans" panose="020B0606030504020204" pitchFamily="34" charset="0"/>
                <a:cs typeface="Open Sans" panose="020B0606030504020204" pitchFamily="34" charset="0"/>
              </a:rPr>
              <a:t>, we’re respectable citizens and not criminals’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it’s a favourite haunt of women of the town’</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‘[Daisy] gave me a glance that was nothing les than a cry for help’</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was sorry for her… I didn’t ask for anything in return’</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‘I want you to understand that I didn’t install her there [in those rooms] so I could make love to her’</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910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139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‘She was young and pretty and warm-hearted- and intensely grateful’</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became at once the most important person in her life- you understand?’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She told me she’d been happier than she’d ever been before’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‘Nearly any man would have done’ </a:t>
            </a:r>
            <a:r>
              <a:rPr lang="en-GB" sz="2400" i="1" dirty="0" smtClean="0">
                <a:latin typeface="Open Sans" panose="020B0606030504020204" pitchFamily="34" charset="0"/>
                <a:ea typeface="Open Sans" panose="020B0606030504020204" pitchFamily="34" charset="0"/>
                <a:cs typeface="Open Sans" panose="020B0606030504020204" pitchFamily="34" charset="0"/>
              </a:rPr>
              <a:t>(adored being the ‘fairy prince’)</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a:t>
            </a:r>
            <a:r>
              <a:rPr lang="en-GB" sz="1800" i="1" dirty="0" smtClean="0">
                <a:latin typeface="Open Sans" panose="020B0606030504020204" pitchFamily="34" charset="0"/>
                <a:ea typeface="Open Sans" panose="020B0606030504020204" pitchFamily="34" charset="0"/>
                <a:cs typeface="Open Sans" panose="020B0606030504020204" pitchFamily="34" charset="0"/>
              </a:rPr>
              <a:t>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‘We’ve no proof it was the same photograph and therefore no proof it was the same girl’</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‘Everything’s all right now Sheila. What about this ring?’</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a:latin typeface="Open Sans" panose="020B0606030504020204" pitchFamily="34" charset="0"/>
                <a:ea typeface="Open Sans" panose="020B0606030504020204" pitchFamily="34" charset="0"/>
                <a:cs typeface="Open Sans" panose="020B0606030504020204" pitchFamily="34" charset="0"/>
              </a:rPr>
              <a:t>Gerald Croft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0334" y="24944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37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t>
            </a:r>
            <a:r>
              <a:rPr lang="en-GB" sz="2400" i="1" dirty="0" smtClean="0">
                <a:latin typeface="Open Sans" panose="020B0606030504020204" pitchFamily="34" charset="0"/>
                <a:ea typeface="Open Sans" panose="020B0606030504020204" pitchFamily="34" charset="0"/>
                <a:cs typeface="Open Sans" panose="020B0606030504020204" pitchFamily="34" charset="0"/>
              </a:rPr>
              <a:t>(…he creates at once an impression of massiveness, solidity and purposefulness)</a:t>
            </a:r>
            <a:r>
              <a:rPr lang="en-GB" sz="2400" dirty="0" smtClean="0">
                <a:latin typeface="Open Sans" panose="020B0606030504020204" pitchFamily="34" charset="0"/>
                <a:ea typeface="Open Sans" panose="020B0606030504020204" pitchFamily="34" charset="0"/>
                <a:cs typeface="Open Sans" panose="020B0606030504020204" pitchFamily="34" charset="0"/>
              </a:rPr>
              <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000" dirty="0" smtClean="0">
                <a:latin typeface="Open Sans" panose="020B0606030504020204" pitchFamily="34" charset="0"/>
                <a:ea typeface="Open Sans" panose="020B0606030504020204" pitchFamily="34" charset="0"/>
                <a:cs typeface="Open Sans" panose="020B0606030504020204" pitchFamily="34" charset="0"/>
              </a:rPr>
              <a:t>‘</a:t>
            </a:r>
            <a:r>
              <a:rPr lang="en-GB" sz="2000" i="1" dirty="0" smtClean="0">
                <a:latin typeface="Open Sans" panose="020B0606030504020204" pitchFamily="34" charset="0"/>
                <a:ea typeface="Open Sans" panose="020B0606030504020204" pitchFamily="34" charset="0"/>
                <a:cs typeface="Open Sans" panose="020B0606030504020204" pitchFamily="34" charset="0"/>
              </a:rPr>
              <a:t>([He] has a disconcerting habit of looking hard at the person he addresses before actually speaking)</a:t>
            </a:r>
            <a:r>
              <a:rPr lang="en-GB" sz="20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a:latin typeface="Open Sans" panose="020B0606030504020204" pitchFamily="34" charset="0"/>
                <a:ea typeface="Open Sans" panose="020B0606030504020204" pitchFamily="34" charset="0"/>
                <a:cs typeface="Open Sans" panose="020B0606030504020204" pitchFamily="34" charset="0"/>
              </a:rPr>
              <a:t>B</a:t>
            </a:r>
            <a:r>
              <a:rPr lang="en-GB" sz="2400" dirty="0" smtClean="0">
                <a:latin typeface="Open Sans" panose="020B0606030504020204" pitchFamily="34" charset="0"/>
                <a:ea typeface="Open Sans" panose="020B0606030504020204" pitchFamily="34" charset="0"/>
                <a:cs typeface="Open Sans" panose="020B0606030504020204" pitchFamily="34" charset="0"/>
              </a:rPr>
              <a:t>urnt her inside out, of course.’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 chain of events’ </a:t>
            </a:r>
          </a:p>
          <a:p>
            <a:pPr algn="ctr"/>
            <a:r>
              <a:rPr lang="en-GB" sz="2000" i="1" dirty="0" smtClean="0">
                <a:latin typeface="Open Sans" panose="020B0606030504020204" pitchFamily="34" charset="0"/>
                <a:ea typeface="Open Sans" panose="020B0606030504020204" pitchFamily="34" charset="0"/>
                <a:cs typeface="Open Sans" panose="020B0606030504020204" pitchFamily="34" charset="0"/>
              </a:rPr>
              <a:t>(may have driven her to suicide)</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‘it’s better to ask for the Earth than to take it’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fontScale="85000" lnSpcReduction="2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‘it would do us all a bit of good if sometimes we tried to put ourselves in the place of these young women counting their pennies in their dingy little back bedroom’</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53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fontScale="90000"/>
          </a:body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‘A girl died tonight. A pretty, lively sort of girl, who never did anybody any harm. But she died in misery and agony- hating life-’</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‘If there’s nothing else we have to share our guilt’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Public men, Mr Birling, have responsibilities as well as privileges’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‘You slammed the door in her face’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‘be quiet for a moment and listen to me.’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‘But each of you helped to kill her. Remember that. Never forget it.’</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11006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21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fontScale="90000"/>
          </a:body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‘I don’t need to know any more. Neither do you. This girl killed herself- and died a horrible death.’</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‘One Eva Smith has gone- but there are millions and millions of Eva Smiths and John Smiths still left with us’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We don’t live alone. We are members of one body.’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‘We are responsible for each other.’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‘…if men will not learn that lesson, then they will be taught it in fire and bloody and anguish. Good night.’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‘…their lives, their hopes and fears, their suffering and chance of happiness, all intertwined with our lives, and what we think and say and do.’</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7196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86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‘Yes Ma’am.’</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Edna (the parlour-maid)</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‘Please, sir, an inspector’s called’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Inspector Goole</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4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gather there’s a very good chance of a knighthood’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‘Probably a Socialist or some sort of crank’</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know the </a:t>
            </a:r>
            <a:r>
              <a:rPr lang="en-GB" sz="2400" dirty="0" err="1" smtClean="0">
                <a:latin typeface="Open Sans" panose="020B0606030504020204" pitchFamily="34" charset="0"/>
                <a:ea typeface="Open Sans" panose="020B0606030504020204" pitchFamily="34" charset="0"/>
                <a:cs typeface="Open Sans" panose="020B0606030504020204" pitchFamily="34" charset="0"/>
              </a:rPr>
              <a:t>Brumley</a:t>
            </a:r>
            <a:r>
              <a:rPr lang="en-GB" sz="2400" dirty="0" smtClean="0">
                <a:latin typeface="Open Sans" panose="020B0606030504020204" pitchFamily="34" charset="0"/>
                <a:ea typeface="Open Sans" panose="020B0606030504020204" pitchFamily="34" charset="0"/>
                <a:cs typeface="Open Sans" panose="020B0606030504020204" pitchFamily="34" charset="0"/>
              </a:rPr>
              <a:t> police officers pretty well’</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 man has to make his own way – has to look after himself’</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‘you’ll hear some people say war is inevitable … fiddlesticks!’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‘unsinkable, absolutely unsinkable’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615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Autofit/>
          </a:bodyPr>
          <a:lstStyle/>
          <a:p>
            <a:pPr algn="ctr"/>
            <a:r>
              <a:rPr lang="en-GB" sz="1800" dirty="0" smtClean="0">
                <a:latin typeface="Open Sans" panose="020B0606030504020204" pitchFamily="34" charset="0"/>
                <a:ea typeface="Open Sans" panose="020B0606030504020204" pitchFamily="34" charset="0"/>
                <a:cs typeface="Open Sans" panose="020B0606030504020204" pitchFamily="34" charset="0"/>
              </a:rPr>
              <a:t>‘you’d think everybody has to look after everybody else, as if we were all mixed up like bees in a hive – community and all that nonsense’</a:t>
            </a:r>
            <a:br>
              <a:rPr lang="en-GB" sz="1800" dirty="0" smtClean="0">
                <a:latin typeface="Open Sans" panose="020B0606030504020204" pitchFamily="34" charset="0"/>
                <a:ea typeface="Open Sans" panose="020B0606030504020204" pitchFamily="34" charset="0"/>
                <a:cs typeface="Open Sans" panose="020B0606030504020204" pitchFamily="34" charset="0"/>
              </a:rPr>
            </a:br>
            <a:r>
              <a:rPr lang="en-GB" sz="12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‘I’m talking as a hard-headed practical man of business’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t>
            </a:r>
            <a:r>
              <a:rPr lang="en-GB" sz="2400" i="1" dirty="0" smtClean="0">
                <a:latin typeface="Open Sans" panose="020B0606030504020204" pitchFamily="34" charset="0"/>
                <a:ea typeface="Open Sans" panose="020B0606030504020204" pitchFamily="34" charset="0"/>
                <a:cs typeface="Open Sans" panose="020B0606030504020204" pitchFamily="34" charset="0"/>
              </a:rPr>
              <a:t>(rather impatiently</a:t>
            </a:r>
            <a:r>
              <a:rPr lang="en-GB" sz="2400" dirty="0" smtClean="0">
                <a:latin typeface="Open Sans" panose="020B0606030504020204" pitchFamily="34" charset="0"/>
                <a:ea typeface="Open Sans" panose="020B0606030504020204" pitchFamily="34" charset="0"/>
                <a:cs typeface="Open Sans" panose="020B0606030504020204" pitchFamily="34" charset="0"/>
              </a:rPr>
              <a:t>) Horrid business. But I don’t understand why you should come here’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‘there’s every excuse for what your mother and I did’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‘Now look at the pair of them- the famous younger generation who know it all. And they can’t even take a joke-’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6"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4949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7275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3123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7538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910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96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‘girls of that class’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‘she only had herself to blame’</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‘Go and look for the father of the child. It’s his responsibility’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‘She was giving herself ridiculous airs … simply absurd’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‘As if a girl of that sort would ever refuse money!’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‘he ought to be dealt with very severely- …make sure that he’s compelled to confess in public his responsibility’</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93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accept no blame at all’</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‘he certainly didn’t make me confess – I had done no more than my duty’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‘I’ve done nothing wrong – and you know it.’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Mrs Sybil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36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‘Yes, go on, Mummy’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‘But these girls aren’t cheap labour – </a:t>
            </a:r>
            <a:r>
              <a:rPr lang="en-GB" sz="2400" i="1" dirty="0" smtClean="0">
                <a:latin typeface="Open Sans" panose="020B0606030504020204" pitchFamily="34" charset="0"/>
                <a:ea typeface="Open Sans" panose="020B0606030504020204" pitchFamily="34" charset="0"/>
                <a:cs typeface="Open Sans" panose="020B0606030504020204" pitchFamily="34" charset="0"/>
              </a:rPr>
              <a:t>they’re people.</a:t>
            </a:r>
            <a:r>
              <a:rPr lang="en-GB" sz="2400" dirty="0" smtClean="0">
                <a:latin typeface="Open Sans" panose="020B0606030504020204" pitchFamily="34" charset="0"/>
                <a:ea typeface="Open Sans" panose="020B0606030504020204" pitchFamily="34" charset="0"/>
                <a:cs typeface="Open Sans" panose="020B0606030504020204" pitchFamily="34" charset="0"/>
              </a:rPr>
              <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a:t>
            </a:r>
            <a:r>
              <a:rPr lang="en-GB" sz="2100" i="1" dirty="0" smtClean="0">
                <a:latin typeface="Open Sans" panose="020B0606030504020204" pitchFamily="34" charset="0"/>
                <a:ea typeface="Open Sans" panose="020B0606030504020204" pitchFamily="34" charset="0"/>
                <a:cs typeface="Open Sans" panose="020B0606030504020204" pitchFamily="34" charset="0"/>
              </a:rPr>
              <a:t>(rather distressed) </a:t>
            </a:r>
            <a:r>
              <a:rPr lang="en-GB" sz="2100" dirty="0" smtClean="0">
                <a:latin typeface="Open Sans" panose="020B0606030504020204" pitchFamily="34" charset="0"/>
                <a:ea typeface="Open Sans" panose="020B0606030504020204" pitchFamily="34" charset="0"/>
                <a:cs typeface="Open Sans" panose="020B0606030504020204" pitchFamily="34" charset="0"/>
              </a:rPr>
              <a:t>I can’t help thinking about this girl- destroying herself so horribly - and I’ve been so happy tonight. Oh I wish you hadn’t told me’</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went to the manager and told him this girl had been very impertinent – and – and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‘And if I could help her now, I would-’</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‘I’ll never, never do it again to anybody’</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40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‘Why – you fool – he knows’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 hate to think how much he knows that we don’t know yet. You’ll see. You’ll see</a:t>
            </a:r>
            <a:r>
              <a:rPr lang="en-GB" sz="2400" i="1" dirty="0" smtClean="0">
                <a:latin typeface="Open Sans" panose="020B0606030504020204" pitchFamily="34" charset="0"/>
                <a:ea typeface="Open Sans" panose="020B0606030504020204" pitchFamily="34" charset="0"/>
                <a:cs typeface="Open Sans" panose="020B0606030504020204" pitchFamily="34" charset="0"/>
              </a:rPr>
              <a:t>.</a:t>
            </a:r>
            <a:r>
              <a:rPr lang="en-GB" sz="2400" dirty="0" smtClean="0">
                <a:latin typeface="Open Sans" panose="020B0606030504020204" pitchFamily="34" charset="0"/>
                <a:ea typeface="Open Sans" panose="020B0606030504020204" pitchFamily="34" charset="0"/>
                <a:cs typeface="Open Sans" panose="020B0606030504020204" pitchFamily="34" charset="0"/>
              </a:rPr>
              <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‘You mustn’t try to build up a kind of wall between us and that girl. If you do the Inspector will just break it down.’</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‘he’s giving us the rope- so that we’ll hang ourselves’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‘He inspected us all right’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‘It frightens me the way you talk’</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Sheila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76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a:t>
            </a:r>
            <a:r>
              <a:rPr lang="en-GB" sz="2400" i="1" dirty="0" smtClean="0">
                <a:latin typeface="Open Sans" panose="020B0606030504020204" pitchFamily="34" charset="0"/>
                <a:ea typeface="Open Sans" panose="020B0606030504020204" pitchFamily="34" charset="0"/>
                <a:cs typeface="Open Sans" panose="020B0606030504020204" pitchFamily="34" charset="0"/>
              </a:rPr>
              <a:t>(not quite at ease, half shy, half assertive)</a:t>
            </a:r>
            <a:r>
              <a:rPr lang="en-GB" sz="2400" dirty="0" smtClean="0">
                <a:latin typeface="Open Sans" panose="020B0606030504020204" pitchFamily="34" charset="0"/>
                <a:ea typeface="Open Sans" panose="020B0606030504020204" pitchFamily="34" charset="0"/>
                <a:cs typeface="Open Sans" panose="020B0606030504020204" pitchFamily="34" charset="0"/>
              </a:rPr>
              <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‘Why shouldn’t they try for higher wages? We try for the highest possible prices’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‘He could have kept her on instead of throwing her out.’</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‘I’d have let her stay’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‘Well I was in that state when a chap easily turns nasty- and I threatened to make a row’</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200" dirty="0" smtClean="0">
                <a:latin typeface="Open Sans" panose="020B0606030504020204" pitchFamily="34" charset="0"/>
                <a:ea typeface="Open Sans" panose="020B0606030504020204" pitchFamily="34" charset="0"/>
                <a:cs typeface="Open Sans" panose="020B0606030504020204" pitchFamily="34" charset="0"/>
              </a:rPr>
              <a:t>‘I wasn’t in love with her or anything- but I liked her- she was pretty and a good sport’</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6830445"/>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24563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1291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874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118515"/>
          </a:xfrm>
          <a:ln w="57150">
            <a:solidFill>
              <a:schemeClr val="tx1"/>
            </a:solidFill>
            <a:prstDash val="lgDash"/>
          </a:ln>
        </p:spPr>
        <p:txBody>
          <a:bodyPr>
            <a:normAutofit/>
          </a:body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‘she didn’t want me to marry her. Said I didn’t love her- and all that’</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471488" y="191932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‘In a way, she treated me- as if I were a kid. Though I was nearly as old as she was’</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p:cNvSpPr txBox="1">
            <a:spLocks/>
          </p:cNvSpPr>
          <p:nvPr/>
        </p:nvSpPr>
        <p:spPr>
          <a:xfrm>
            <a:off x="471488" y="3351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100" dirty="0" smtClean="0">
                <a:latin typeface="Open Sans" panose="020B0606030504020204" pitchFamily="34" charset="0"/>
                <a:ea typeface="Open Sans" panose="020B0606030504020204" pitchFamily="34" charset="0"/>
                <a:cs typeface="Open Sans" panose="020B0606030504020204" pitchFamily="34" charset="0"/>
              </a:rPr>
              <a:t>‘you’re not the kind of father a chap could go to when he’s in trouble- that’s why’</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itle 1"/>
          <p:cNvSpPr txBox="1">
            <a:spLocks/>
          </p:cNvSpPr>
          <p:nvPr/>
        </p:nvSpPr>
        <p:spPr>
          <a:xfrm>
            <a:off x="471488" y="4804765"/>
            <a:ext cx="5915025" cy="1118515"/>
          </a:xfrm>
          <a:prstGeom prst="rect">
            <a:avLst/>
          </a:prstGeom>
          <a:ln w="57150">
            <a:solidFill>
              <a:schemeClr val="tx1"/>
            </a:solidFill>
            <a:prstDash val="lgDash"/>
          </a:ln>
        </p:spPr>
        <p:txBody>
          <a:bodyPr vert="horz" lIns="91440" tIns="45720" rIns="91440" bIns="45720" rtlCol="0" anchor="ctr">
            <a:normAutofit fontScale="925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‘Then- you killed her. She came to you to protect me- and you turned her away’</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1"/>
          <p:cNvSpPr txBox="1">
            <a:spLocks/>
          </p:cNvSpPr>
          <p:nvPr/>
        </p:nvSpPr>
        <p:spPr>
          <a:xfrm>
            <a:off x="471488" y="6237325"/>
            <a:ext cx="5915025" cy="1118515"/>
          </a:xfrm>
          <a:prstGeom prst="rect">
            <a:avLst/>
          </a:prstGeom>
          <a:ln w="57150">
            <a:solidFill>
              <a:schemeClr val="tx1"/>
            </a:solidFill>
            <a:prstDash val="lgDash"/>
          </a:ln>
        </p:spPr>
        <p:txBody>
          <a:bodyPr vert="horz" lIns="91440" tIns="45720" rIns="91440" bIns="45720" rtlCol="0" anchor="ctr">
            <a:normAutofit fontScale="92500" lnSpcReduction="10000"/>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400" dirty="0" smtClean="0">
                <a:latin typeface="Open Sans" panose="020B0606030504020204" pitchFamily="34" charset="0"/>
                <a:ea typeface="Open Sans" panose="020B0606030504020204" pitchFamily="34" charset="0"/>
                <a:cs typeface="Open Sans" panose="020B0606030504020204" pitchFamily="34" charset="0"/>
              </a:rPr>
              <a:t>‘you killed her- and the child she’d have had too- my child- your own grandchild- you killed them both- dam you, damn you-’</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p:cNvSpPr txBox="1">
            <a:spLocks/>
          </p:cNvSpPr>
          <p:nvPr/>
        </p:nvSpPr>
        <p:spPr>
          <a:xfrm>
            <a:off x="471488" y="7669885"/>
            <a:ext cx="5915025" cy="1118515"/>
          </a:xfrm>
          <a:prstGeom prst="rect">
            <a:avLst/>
          </a:prstGeom>
          <a:ln w="57150">
            <a:solidFill>
              <a:schemeClr val="tx1"/>
            </a:solidFill>
            <a:prstDash val="lgDash"/>
          </a:ln>
        </p:spPr>
        <p:txBody>
          <a:bodyPr vert="horz" lIns="91440" tIns="45720" rIns="91440" bIns="45720" rtlCol="0" anchor="ctr">
            <a:normAutofit/>
          </a:bodyPr>
          <a:lst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a:lstStyle>
          <a:p>
            <a:pPr algn="ctr"/>
            <a:r>
              <a:rPr lang="en-GB" sz="2000" dirty="0" smtClean="0">
                <a:latin typeface="Open Sans" panose="020B0606030504020204" pitchFamily="34" charset="0"/>
                <a:ea typeface="Open Sans" panose="020B0606030504020204" pitchFamily="34" charset="0"/>
                <a:cs typeface="Open Sans" panose="020B0606030504020204" pitchFamily="34" charset="0"/>
              </a:rPr>
              <a:t>‘</a:t>
            </a:r>
            <a:r>
              <a:rPr lang="en-GB" sz="2000" i="1" dirty="0" smtClean="0">
                <a:latin typeface="Open Sans" panose="020B0606030504020204" pitchFamily="34" charset="0"/>
                <a:ea typeface="Open Sans" panose="020B0606030504020204" pitchFamily="34" charset="0"/>
                <a:cs typeface="Open Sans" panose="020B0606030504020204" pitchFamily="34" charset="0"/>
              </a:rPr>
              <a:t>(shouting) </a:t>
            </a:r>
            <a:r>
              <a:rPr lang="en-GB" sz="2000" dirty="0" smtClean="0">
                <a:latin typeface="Open Sans" panose="020B0606030504020204" pitchFamily="34" charset="0"/>
                <a:ea typeface="Open Sans" panose="020B0606030504020204" pitchFamily="34" charset="0"/>
                <a:cs typeface="Open Sans" panose="020B0606030504020204" pitchFamily="34" charset="0"/>
              </a:rPr>
              <a:t>And I say the girl’s dead and we all helped to kill her- and that’s what matters’</a:t>
            </a:r>
            <a:r>
              <a:rPr lang="en-GB" sz="2400" dirty="0" smtClean="0">
                <a:latin typeface="Open Sans" panose="020B0606030504020204" pitchFamily="34" charset="0"/>
                <a:ea typeface="Open Sans" panose="020B0606030504020204" pitchFamily="34" charset="0"/>
                <a:cs typeface="Open Sans" panose="020B0606030504020204" pitchFamily="34" charset="0"/>
              </a:rPr>
              <a:t/>
            </a:r>
            <a:br>
              <a:rPr lang="en-GB" sz="2400" dirty="0" smtClean="0">
                <a:latin typeface="Open Sans" panose="020B0606030504020204" pitchFamily="34" charset="0"/>
                <a:ea typeface="Open Sans" panose="020B0606030504020204" pitchFamily="34" charset="0"/>
                <a:cs typeface="Open Sans" panose="020B0606030504020204" pitchFamily="34" charset="0"/>
              </a:rPr>
            </a:br>
            <a:r>
              <a:rPr lang="en-GB" sz="1800" i="1" dirty="0" smtClean="0">
                <a:latin typeface="Open Sans" panose="020B0606030504020204" pitchFamily="34" charset="0"/>
                <a:ea typeface="Open Sans" panose="020B0606030504020204" pitchFamily="34" charset="0"/>
                <a:cs typeface="Open Sans" panose="020B0606030504020204" pitchFamily="34" charset="0"/>
              </a:rPr>
              <a:t>Eric Birling</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8271961"/>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5353704"/>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408" y="3912188"/>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1284" y="2494433"/>
            <a:ext cx="454945" cy="4549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ead, mind, question mark, thinking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2234" y="1014817"/>
            <a:ext cx="454945" cy="45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846477"/>
      </p:ext>
    </p:extLst>
  </p:cSld>
  <p:clrMapOvr>
    <a:masterClrMapping/>
  </p:clrMapOvr>
</p:sld>
</file>

<file path=ppt/theme/theme1.xml><?xml version="1.0" encoding="utf-8"?>
<a:theme xmlns:a="http://schemas.openxmlformats.org/drawingml/2006/main" name="FourByThre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urByThree" id="{0C9F7359-FFAF-4FFF-83B8-C3B3025528DE}" vid="{8950ACA4-95DD-4A07-925A-AFC9B55DEE4E}"/>
    </a:ext>
  </a:extLst>
</a:theme>
</file>

<file path=docProps/app.xml><?xml version="1.0" encoding="utf-8"?>
<Properties xmlns="http://schemas.openxmlformats.org/officeDocument/2006/extended-properties" xmlns:vt="http://schemas.openxmlformats.org/officeDocument/2006/docPropsVTypes">
  <Template>Default Theme</Template>
  <TotalTime>84</TotalTime>
  <Words>1180</Words>
  <Application>Microsoft Office PowerPoint</Application>
  <PresentationFormat>A4 Paper (210x297 mm)</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FourByThree</vt:lpstr>
      <vt:lpstr> Take it in turns to pick up all the cards and ask your partner who said each of them. If they guess correctly within two guesses, they keep the card; if not, you do.  For each card, ask your partner:  1. Who said this? Or, if stage directions, who is it about?  2. What is the context surrounding it?  (Who do they say it to? Why do they say it? When do they say it?)       </vt:lpstr>
      <vt:lpstr>‘I gather there’s a very good chance of a knighthood’ Mr Birling</vt:lpstr>
      <vt:lpstr>‘you’d think everybody has to look after everybody else, as if we were all mixed up like bees in a hive – community and all that nonsense’ Mr Birling</vt:lpstr>
      <vt:lpstr>‘girls of that class’ Mrs Sybil Birling</vt:lpstr>
      <vt:lpstr>‘I accept no blame at all’ Mrs Sybil Birling</vt:lpstr>
      <vt:lpstr>‘Yes, go on, Mummy’ Sheila Birling</vt:lpstr>
      <vt:lpstr>‘Why – you fool – he knows’ Sheila Birling</vt:lpstr>
      <vt:lpstr>‘(not quite at ease, half shy, half assertive)’ Eric Birling</vt:lpstr>
      <vt:lpstr>‘she didn’t want me to marry her. Said I didn’t love her- and all that’ Eric Birling</vt:lpstr>
      <vt:lpstr>‘(very much the easy well-bred young man-about-town)’ Gerald Croft</vt:lpstr>
      <vt:lpstr>‘She was young and pretty and warm-hearted- and intensely grateful’ Gerald Croft</vt:lpstr>
      <vt:lpstr>‘(…he creates at once an impression of massiveness, solidity and purposefulness)’ Inspector Goole</vt:lpstr>
      <vt:lpstr>‘A girl died tonight. A pretty, lively sort of girl, who never did anybody any harm. But she died in misery and agony- hating life-’ Inspector Goole</vt:lpstr>
      <vt:lpstr>‘I don’t need to know any more. Neither do you. This girl killed herself- and died a horrible death.’ Inspector Goole</vt:lpstr>
      <vt:lpstr>‘Yes Ma’am.’ Edna (the parlour-maid)</vt:lpstr>
    </vt:vector>
  </TitlesOfParts>
  <Company>Ringwood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gather there’s a very good chance of a knighthood’ Mr Birling</dc:title>
  <dc:creator>Amelia Frost</dc:creator>
  <cp:lastModifiedBy>Amelia Frost</cp:lastModifiedBy>
  <cp:revision>18</cp:revision>
  <cp:lastPrinted>2017-02-20T09:57:40Z</cp:lastPrinted>
  <dcterms:created xsi:type="dcterms:W3CDTF">2017-02-20T08:26:46Z</dcterms:created>
  <dcterms:modified xsi:type="dcterms:W3CDTF">2017-02-20T09:58:10Z</dcterms:modified>
</cp:coreProperties>
</file>