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269" r:id="rId28"/>
    <p:sldId id="268" r:id="rId29"/>
    <p:sldId id="263" r:id="rId30"/>
    <p:sldId id="266" r:id="rId31"/>
    <p:sldId id="267" r:id="rId32"/>
    <p:sldId id="259" r:id="rId33"/>
    <p:sldId id="262" r:id="rId34"/>
    <p:sldId id="271" r:id="rId35"/>
    <p:sldId id="270" r:id="rId36"/>
    <p:sldId id="274" r:id="rId37"/>
    <p:sldId id="275" r:id="rId38"/>
    <p:sldId id="272" r:id="rId39"/>
    <p:sldId id="273" r:id="rId40"/>
    <p:sldId id="279" r:id="rId41"/>
    <p:sldId id="280" r:id="rId42"/>
    <p:sldId id="281" r:id="rId43"/>
    <p:sldId id="282" r:id="rId44"/>
    <p:sldId id="283" r:id="rId45"/>
    <p:sldId id="284" r:id="rId46"/>
    <p:sldId id="285" r:id="rId47"/>
    <p:sldId id="286" r:id="rId48"/>
    <p:sldId id="278" r:id="rId49"/>
    <p:sldId id="277" r:id="rId50"/>
    <p:sldId id="27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44" y="-3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B2BB39-7AA6-459A-AE2B-4D8CB8C7248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DE8B712F-7B90-49B5-9B6B-3C4805738061}">
      <dgm:prSet phldrT="[Text]"/>
      <dgm:spPr/>
      <dgm:t>
        <a:bodyPr/>
        <a:lstStyle/>
        <a:p>
          <a:r>
            <a:rPr lang="en-GB" dirty="0" smtClean="0"/>
            <a:t>Read the text</a:t>
          </a:r>
          <a:endParaRPr lang="en-GB" dirty="0"/>
        </a:p>
      </dgm:t>
    </dgm:pt>
    <dgm:pt modelId="{ED12FA56-3C68-4CDB-9249-05C784C0FE00}" type="parTrans" cxnId="{F1DF5073-75AC-47BA-8C98-A1C2DB7A90E0}">
      <dgm:prSet/>
      <dgm:spPr/>
      <dgm:t>
        <a:bodyPr/>
        <a:lstStyle/>
        <a:p>
          <a:endParaRPr lang="en-GB"/>
        </a:p>
      </dgm:t>
    </dgm:pt>
    <dgm:pt modelId="{60757E09-C939-4F19-8859-A22EF96B2B89}" type="sibTrans" cxnId="{F1DF5073-75AC-47BA-8C98-A1C2DB7A90E0}">
      <dgm:prSet/>
      <dgm:spPr/>
      <dgm:t>
        <a:bodyPr/>
        <a:lstStyle/>
        <a:p>
          <a:endParaRPr lang="en-GB"/>
        </a:p>
      </dgm:t>
    </dgm:pt>
    <dgm:pt modelId="{CD62BA9A-5911-420C-AC6B-3EBB3326367A}">
      <dgm:prSet phldrT="[Text]"/>
      <dgm:spPr>
        <a:solidFill>
          <a:schemeClr val="accent2"/>
        </a:solidFill>
      </dgm:spPr>
      <dgm:t>
        <a:bodyPr/>
        <a:lstStyle/>
        <a:p>
          <a:r>
            <a:rPr lang="en-GB" dirty="0" smtClean="0"/>
            <a:t>Q1</a:t>
          </a:r>
          <a:endParaRPr lang="en-GB" dirty="0"/>
        </a:p>
      </dgm:t>
    </dgm:pt>
    <dgm:pt modelId="{2E5423CD-E97E-4A19-9255-FF5B7D42D064}" type="parTrans" cxnId="{886F522C-844A-481C-BB8C-986CA0DB4030}">
      <dgm:prSet/>
      <dgm:spPr/>
      <dgm:t>
        <a:bodyPr/>
        <a:lstStyle/>
        <a:p>
          <a:endParaRPr lang="en-GB"/>
        </a:p>
      </dgm:t>
    </dgm:pt>
    <dgm:pt modelId="{A6AE2642-A5B2-4F8C-9CAA-DAAC8B7FDE99}" type="sibTrans" cxnId="{886F522C-844A-481C-BB8C-986CA0DB4030}">
      <dgm:prSet/>
      <dgm:spPr/>
      <dgm:t>
        <a:bodyPr/>
        <a:lstStyle/>
        <a:p>
          <a:endParaRPr lang="en-GB"/>
        </a:p>
      </dgm:t>
    </dgm:pt>
    <dgm:pt modelId="{FFEAA7E7-32E7-4C7F-9832-80E61F569188}">
      <dgm:prSet phldrT="[Text]"/>
      <dgm:spPr>
        <a:solidFill>
          <a:srgbClr val="FFC000"/>
        </a:solidFill>
      </dgm:spPr>
      <dgm:t>
        <a:bodyPr/>
        <a:lstStyle/>
        <a:p>
          <a:r>
            <a:rPr lang="en-GB" dirty="0" smtClean="0"/>
            <a:t>Q2</a:t>
          </a:r>
          <a:endParaRPr lang="en-GB" dirty="0"/>
        </a:p>
      </dgm:t>
    </dgm:pt>
    <dgm:pt modelId="{AED22D9F-EA49-4CC0-8413-6EECDA3EFFA6}" type="parTrans" cxnId="{1BACDFEF-6E58-4412-B926-A85AE1D7C867}">
      <dgm:prSet/>
      <dgm:spPr/>
      <dgm:t>
        <a:bodyPr/>
        <a:lstStyle/>
        <a:p>
          <a:endParaRPr lang="en-GB"/>
        </a:p>
      </dgm:t>
    </dgm:pt>
    <dgm:pt modelId="{1849544B-B3E8-4CAF-8DFF-00D39A14A86E}" type="sibTrans" cxnId="{1BACDFEF-6E58-4412-B926-A85AE1D7C867}">
      <dgm:prSet/>
      <dgm:spPr/>
      <dgm:t>
        <a:bodyPr/>
        <a:lstStyle/>
        <a:p>
          <a:endParaRPr lang="en-GB"/>
        </a:p>
      </dgm:t>
    </dgm:pt>
    <dgm:pt modelId="{16BAEED0-8F8A-49BC-852D-894AABA684CC}">
      <dgm:prSet phldrT="[Text]"/>
      <dgm:spPr>
        <a:solidFill>
          <a:srgbClr val="00B050"/>
        </a:solidFill>
      </dgm:spPr>
      <dgm:t>
        <a:bodyPr/>
        <a:lstStyle/>
        <a:p>
          <a:r>
            <a:rPr lang="en-GB" dirty="0" smtClean="0"/>
            <a:t>Q3</a:t>
          </a:r>
          <a:endParaRPr lang="en-GB" dirty="0"/>
        </a:p>
      </dgm:t>
    </dgm:pt>
    <dgm:pt modelId="{03C54F6A-8FBC-4E6D-AA4F-4C6DA35DFDB9}" type="parTrans" cxnId="{F963DEF6-C2FD-448B-9896-696DB8B2AB2D}">
      <dgm:prSet/>
      <dgm:spPr/>
      <dgm:t>
        <a:bodyPr/>
        <a:lstStyle/>
        <a:p>
          <a:endParaRPr lang="en-GB"/>
        </a:p>
      </dgm:t>
    </dgm:pt>
    <dgm:pt modelId="{90F8D338-8CAF-4722-96CD-3F96464B54DC}" type="sibTrans" cxnId="{F963DEF6-C2FD-448B-9896-696DB8B2AB2D}">
      <dgm:prSet/>
      <dgm:spPr/>
      <dgm:t>
        <a:bodyPr/>
        <a:lstStyle/>
        <a:p>
          <a:endParaRPr lang="en-GB"/>
        </a:p>
      </dgm:t>
    </dgm:pt>
    <dgm:pt modelId="{45A8D25E-2DD5-42E1-8DED-FDCCFB3CCE6C}">
      <dgm:prSet phldrT="[Text]"/>
      <dgm:spPr>
        <a:solidFill>
          <a:srgbClr val="7030A0"/>
        </a:solidFill>
      </dgm:spPr>
      <dgm:t>
        <a:bodyPr/>
        <a:lstStyle/>
        <a:p>
          <a:r>
            <a:rPr lang="en-GB" dirty="0" smtClean="0"/>
            <a:t>Q4</a:t>
          </a:r>
          <a:endParaRPr lang="en-GB" dirty="0"/>
        </a:p>
      </dgm:t>
    </dgm:pt>
    <dgm:pt modelId="{470177E0-B82D-4BCA-95F4-60DC6E01615F}" type="parTrans" cxnId="{47D6D631-2014-400F-B39A-9FCFCF0E8916}">
      <dgm:prSet/>
      <dgm:spPr/>
      <dgm:t>
        <a:bodyPr/>
        <a:lstStyle/>
        <a:p>
          <a:endParaRPr lang="en-GB"/>
        </a:p>
      </dgm:t>
    </dgm:pt>
    <dgm:pt modelId="{34844100-A6F6-4599-BA49-780F28896AF3}" type="sibTrans" cxnId="{47D6D631-2014-400F-B39A-9FCFCF0E8916}">
      <dgm:prSet/>
      <dgm:spPr/>
      <dgm:t>
        <a:bodyPr/>
        <a:lstStyle/>
        <a:p>
          <a:endParaRPr lang="en-GB"/>
        </a:p>
      </dgm:t>
    </dgm:pt>
    <dgm:pt modelId="{1C028C66-641F-41C3-B33D-254FCF1357F6}" type="pres">
      <dgm:prSet presAssocID="{A2B2BB39-7AA6-459A-AE2B-4D8CB8C72485}" presName="Name0" presStyleCnt="0">
        <dgm:presLayoutVars>
          <dgm:chMax val="1"/>
          <dgm:dir/>
          <dgm:animLvl val="ctr"/>
          <dgm:resizeHandles val="exact"/>
        </dgm:presLayoutVars>
      </dgm:prSet>
      <dgm:spPr/>
      <dgm:t>
        <a:bodyPr/>
        <a:lstStyle/>
        <a:p>
          <a:endParaRPr lang="en-GB"/>
        </a:p>
      </dgm:t>
    </dgm:pt>
    <dgm:pt modelId="{0878D345-B666-478F-AC4C-ECEB9569C9E9}" type="pres">
      <dgm:prSet presAssocID="{DE8B712F-7B90-49B5-9B6B-3C4805738061}" presName="centerShape" presStyleLbl="node0" presStyleIdx="0" presStyleCnt="1"/>
      <dgm:spPr/>
      <dgm:t>
        <a:bodyPr/>
        <a:lstStyle/>
        <a:p>
          <a:endParaRPr lang="en-GB"/>
        </a:p>
      </dgm:t>
    </dgm:pt>
    <dgm:pt modelId="{1C2E7AF9-BAD1-4928-85FD-4CA17B687896}" type="pres">
      <dgm:prSet presAssocID="{CD62BA9A-5911-420C-AC6B-3EBB3326367A}" presName="node" presStyleLbl="node1" presStyleIdx="0" presStyleCnt="4">
        <dgm:presLayoutVars>
          <dgm:bulletEnabled val="1"/>
        </dgm:presLayoutVars>
      </dgm:prSet>
      <dgm:spPr/>
      <dgm:t>
        <a:bodyPr/>
        <a:lstStyle/>
        <a:p>
          <a:endParaRPr lang="en-GB"/>
        </a:p>
      </dgm:t>
    </dgm:pt>
    <dgm:pt modelId="{7A0C74F6-0B88-4BDF-AF42-650AA6A3EBAA}" type="pres">
      <dgm:prSet presAssocID="{CD62BA9A-5911-420C-AC6B-3EBB3326367A}" presName="dummy" presStyleCnt="0"/>
      <dgm:spPr/>
    </dgm:pt>
    <dgm:pt modelId="{9DAA6A12-6291-4697-98C1-0683A48D7403}" type="pres">
      <dgm:prSet presAssocID="{A6AE2642-A5B2-4F8C-9CAA-DAAC8B7FDE99}" presName="sibTrans" presStyleLbl="sibTrans2D1" presStyleIdx="0" presStyleCnt="4"/>
      <dgm:spPr/>
      <dgm:t>
        <a:bodyPr/>
        <a:lstStyle/>
        <a:p>
          <a:endParaRPr lang="en-GB"/>
        </a:p>
      </dgm:t>
    </dgm:pt>
    <dgm:pt modelId="{A9E90471-9550-4911-A577-2EE7694B9700}" type="pres">
      <dgm:prSet presAssocID="{FFEAA7E7-32E7-4C7F-9832-80E61F569188}" presName="node" presStyleLbl="node1" presStyleIdx="1" presStyleCnt="4">
        <dgm:presLayoutVars>
          <dgm:bulletEnabled val="1"/>
        </dgm:presLayoutVars>
      </dgm:prSet>
      <dgm:spPr/>
      <dgm:t>
        <a:bodyPr/>
        <a:lstStyle/>
        <a:p>
          <a:endParaRPr lang="en-GB"/>
        </a:p>
      </dgm:t>
    </dgm:pt>
    <dgm:pt modelId="{28570FF1-9081-4102-9CC3-25F73AAC607A}" type="pres">
      <dgm:prSet presAssocID="{FFEAA7E7-32E7-4C7F-9832-80E61F569188}" presName="dummy" presStyleCnt="0"/>
      <dgm:spPr/>
    </dgm:pt>
    <dgm:pt modelId="{AA54509E-0081-4CD1-BB01-FA5276A4F447}" type="pres">
      <dgm:prSet presAssocID="{1849544B-B3E8-4CAF-8DFF-00D39A14A86E}" presName="sibTrans" presStyleLbl="sibTrans2D1" presStyleIdx="1" presStyleCnt="4"/>
      <dgm:spPr/>
      <dgm:t>
        <a:bodyPr/>
        <a:lstStyle/>
        <a:p>
          <a:endParaRPr lang="en-GB"/>
        </a:p>
      </dgm:t>
    </dgm:pt>
    <dgm:pt modelId="{826B14C1-C07D-438A-970A-CEFE03D15998}" type="pres">
      <dgm:prSet presAssocID="{16BAEED0-8F8A-49BC-852D-894AABA684CC}" presName="node" presStyleLbl="node1" presStyleIdx="2" presStyleCnt="4">
        <dgm:presLayoutVars>
          <dgm:bulletEnabled val="1"/>
        </dgm:presLayoutVars>
      </dgm:prSet>
      <dgm:spPr/>
      <dgm:t>
        <a:bodyPr/>
        <a:lstStyle/>
        <a:p>
          <a:endParaRPr lang="en-GB"/>
        </a:p>
      </dgm:t>
    </dgm:pt>
    <dgm:pt modelId="{48B02E7F-BA20-4214-AD69-386F245C02A1}" type="pres">
      <dgm:prSet presAssocID="{16BAEED0-8F8A-49BC-852D-894AABA684CC}" presName="dummy" presStyleCnt="0"/>
      <dgm:spPr/>
    </dgm:pt>
    <dgm:pt modelId="{C3B0FF90-C998-435B-9F26-00F39F3F4B58}" type="pres">
      <dgm:prSet presAssocID="{90F8D338-8CAF-4722-96CD-3F96464B54DC}" presName="sibTrans" presStyleLbl="sibTrans2D1" presStyleIdx="2" presStyleCnt="4"/>
      <dgm:spPr/>
      <dgm:t>
        <a:bodyPr/>
        <a:lstStyle/>
        <a:p>
          <a:endParaRPr lang="en-GB"/>
        </a:p>
      </dgm:t>
    </dgm:pt>
    <dgm:pt modelId="{4913E591-A0BA-41AC-AA7B-5C3C958917E5}" type="pres">
      <dgm:prSet presAssocID="{45A8D25E-2DD5-42E1-8DED-FDCCFB3CCE6C}" presName="node" presStyleLbl="node1" presStyleIdx="3" presStyleCnt="4">
        <dgm:presLayoutVars>
          <dgm:bulletEnabled val="1"/>
        </dgm:presLayoutVars>
      </dgm:prSet>
      <dgm:spPr/>
      <dgm:t>
        <a:bodyPr/>
        <a:lstStyle/>
        <a:p>
          <a:endParaRPr lang="en-GB"/>
        </a:p>
      </dgm:t>
    </dgm:pt>
    <dgm:pt modelId="{0715E494-3ADB-4DE5-8E37-E1DF8BC09FB2}" type="pres">
      <dgm:prSet presAssocID="{45A8D25E-2DD5-42E1-8DED-FDCCFB3CCE6C}" presName="dummy" presStyleCnt="0"/>
      <dgm:spPr/>
    </dgm:pt>
    <dgm:pt modelId="{2264679C-5888-409B-A4BF-D5D52F9940D5}" type="pres">
      <dgm:prSet presAssocID="{34844100-A6F6-4599-BA49-780F28896AF3}" presName="sibTrans" presStyleLbl="sibTrans2D1" presStyleIdx="3" presStyleCnt="4"/>
      <dgm:spPr/>
      <dgm:t>
        <a:bodyPr/>
        <a:lstStyle/>
        <a:p>
          <a:endParaRPr lang="en-GB"/>
        </a:p>
      </dgm:t>
    </dgm:pt>
  </dgm:ptLst>
  <dgm:cxnLst>
    <dgm:cxn modelId="{C505BCD4-B19B-4BE5-8528-CD0D34A8135B}" type="presOf" srcId="{A6AE2642-A5B2-4F8C-9CAA-DAAC8B7FDE99}" destId="{9DAA6A12-6291-4697-98C1-0683A48D7403}" srcOrd="0" destOrd="0" presId="urn:microsoft.com/office/officeart/2005/8/layout/radial6"/>
    <dgm:cxn modelId="{E18A073D-7A2C-43E5-A4B2-305C63874548}" type="presOf" srcId="{1849544B-B3E8-4CAF-8DFF-00D39A14A86E}" destId="{AA54509E-0081-4CD1-BB01-FA5276A4F447}" srcOrd="0" destOrd="0" presId="urn:microsoft.com/office/officeart/2005/8/layout/radial6"/>
    <dgm:cxn modelId="{E4E392B7-F8F4-46F4-91B1-0D83532719DC}" type="presOf" srcId="{34844100-A6F6-4599-BA49-780F28896AF3}" destId="{2264679C-5888-409B-A4BF-D5D52F9940D5}" srcOrd="0" destOrd="0" presId="urn:microsoft.com/office/officeart/2005/8/layout/radial6"/>
    <dgm:cxn modelId="{1BACDFEF-6E58-4412-B926-A85AE1D7C867}" srcId="{DE8B712F-7B90-49B5-9B6B-3C4805738061}" destId="{FFEAA7E7-32E7-4C7F-9832-80E61F569188}" srcOrd="1" destOrd="0" parTransId="{AED22D9F-EA49-4CC0-8413-6EECDA3EFFA6}" sibTransId="{1849544B-B3E8-4CAF-8DFF-00D39A14A86E}"/>
    <dgm:cxn modelId="{A4BA7F90-0F3C-47A1-8496-6F89406F62F1}" type="presOf" srcId="{90F8D338-8CAF-4722-96CD-3F96464B54DC}" destId="{C3B0FF90-C998-435B-9F26-00F39F3F4B58}" srcOrd="0" destOrd="0" presId="urn:microsoft.com/office/officeart/2005/8/layout/radial6"/>
    <dgm:cxn modelId="{886F522C-844A-481C-BB8C-986CA0DB4030}" srcId="{DE8B712F-7B90-49B5-9B6B-3C4805738061}" destId="{CD62BA9A-5911-420C-AC6B-3EBB3326367A}" srcOrd="0" destOrd="0" parTransId="{2E5423CD-E97E-4A19-9255-FF5B7D42D064}" sibTransId="{A6AE2642-A5B2-4F8C-9CAA-DAAC8B7FDE99}"/>
    <dgm:cxn modelId="{F963DEF6-C2FD-448B-9896-696DB8B2AB2D}" srcId="{DE8B712F-7B90-49B5-9B6B-3C4805738061}" destId="{16BAEED0-8F8A-49BC-852D-894AABA684CC}" srcOrd="2" destOrd="0" parTransId="{03C54F6A-8FBC-4E6D-AA4F-4C6DA35DFDB9}" sibTransId="{90F8D338-8CAF-4722-96CD-3F96464B54DC}"/>
    <dgm:cxn modelId="{E8450A1E-8908-49D5-81BE-EC3A19920538}" type="presOf" srcId="{16BAEED0-8F8A-49BC-852D-894AABA684CC}" destId="{826B14C1-C07D-438A-970A-CEFE03D15998}" srcOrd="0" destOrd="0" presId="urn:microsoft.com/office/officeart/2005/8/layout/radial6"/>
    <dgm:cxn modelId="{9ADAF089-597F-4BBE-9CA5-6EFD9F9D921C}" type="presOf" srcId="{DE8B712F-7B90-49B5-9B6B-3C4805738061}" destId="{0878D345-B666-478F-AC4C-ECEB9569C9E9}" srcOrd="0" destOrd="0" presId="urn:microsoft.com/office/officeart/2005/8/layout/radial6"/>
    <dgm:cxn modelId="{53764238-F613-49ED-A410-8D90AA8A735A}" type="presOf" srcId="{CD62BA9A-5911-420C-AC6B-3EBB3326367A}" destId="{1C2E7AF9-BAD1-4928-85FD-4CA17B687896}" srcOrd="0" destOrd="0" presId="urn:microsoft.com/office/officeart/2005/8/layout/radial6"/>
    <dgm:cxn modelId="{F1DF5073-75AC-47BA-8C98-A1C2DB7A90E0}" srcId="{A2B2BB39-7AA6-459A-AE2B-4D8CB8C72485}" destId="{DE8B712F-7B90-49B5-9B6B-3C4805738061}" srcOrd="0" destOrd="0" parTransId="{ED12FA56-3C68-4CDB-9249-05C784C0FE00}" sibTransId="{60757E09-C939-4F19-8859-A22EF96B2B89}"/>
    <dgm:cxn modelId="{47D6D631-2014-400F-B39A-9FCFCF0E8916}" srcId="{DE8B712F-7B90-49B5-9B6B-3C4805738061}" destId="{45A8D25E-2DD5-42E1-8DED-FDCCFB3CCE6C}" srcOrd="3" destOrd="0" parTransId="{470177E0-B82D-4BCA-95F4-60DC6E01615F}" sibTransId="{34844100-A6F6-4599-BA49-780F28896AF3}"/>
    <dgm:cxn modelId="{FB9E93A2-E8E8-436B-82D7-0E79B318EF68}" type="presOf" srcId="{45A8D25E-2DD5-42E1-8DED-FDCCFB3CCE6C}" destId="{4913E591-A0BA-41AC-AA7B-5C3C958917E5}" srcOrd="0" destOrd="0" presId="urn:microsoft.com/office/officeart/2005/8/layout/radial6"/>
    <dgm:cxn modelId="{CC83A694-E14C-4DD5-BCBE-417FCCAD2AD1}" type="presOf" srcId="{A2B2BB39-7AA6-459A-AE2B-4D8CB8C72485}" destId="{1C028C66-641F-41C3-B33D-254FCF1357F6}" srcOrd="0" destOrd="0" presId="urn:microsoft.com/office/officeart/2005/8/layout/radial6"/>
    <dgm:cxn modelId="{8DFEE968-7E0A-46EF-ACC5-024640722074}" type="presOf" srcId="{FFEAA7E7-32E7-4C7F-9832-80E61F569188}" destId="{A9E90471-9550-4911-A577-2EE7694B9700}" srcOrd="0" destOrd="0" presId="urn:microsoft.com/office/officeart/2005/8/layout/radial6"/>
    <dgm:cxn modelId="{580B8284-4343-4BC9-B051-CF2C4F34AF99}" type="presParOf" srcId="{1C028C66-641F-41C3-B33D-254FCF1357F6}" destId="{0878D345-B666-478F-AC4C-ECEB9569C9E9}" srcOrd="0" destOrd="0" presId="urn:microsoft.com/office/officeart/2005/8/layout/radial6"/>
    <dgm:cxn modelId="{ECA23F9F-F4D6-40E2-A433-B515CA55D9E5}" type="presParOf" srcId="{1C028C66-641F-41C3-B33D-254FCF1357F6}" destId="{1C2E7AF9-BAD1-4928-85FD-4CA17B687896}" srcOrd="1" destOrd="0" presId="urn:microsoft.com/office/officeart/2005/8/layout/radial6"/>
    <dgm:cxn modelId="{5E073DA6-AFE0-4995-8596-5902737AF28F}" type="presParOf" srcId="{1C028C66-641F-41C3-B33D-254FCF1357F6}" destId="{7A0C74F6-0B88-4BDF-AF42-650AA6A3EBAA}" srcOrd="2" destOrd="0" presId="urn:microsoft.com/office/officeart/2005/8/layout/radial6"/>
    <dgm:cxn modelId="{6641ECA7-C877-4500-9751-10CB0AD4081F}" type="presParOf" srcId="{1C028C66-641F-41C3-B33D-254FCF1357F6}" destId="{9DAA6A12-6291-4697-98C1-0683A48D7403}" srcOrd="3" destOrd="0" presId="urn:microsoft.com/office/officeart/2005/8/layout/radial6"/>
    <dgm:cxn modelId="{4F5060F5-7097-4D1C-B53B-F95318FBEFFA}" type="presParOf" srcId="{1C028C66-641F-41C3-B33D-254FCF1357F6}" destId="{A9E90471-9550-4911-A577-2EE7694B9700}" srcOrd="4" destOrd="0" presId="urn:microsoft.com/office/officeart/2005/8/layout/radial6"/>
    <dgm:cxn modelId="{D073DDCF-89BF-4779-A988-7AC019FD5C6D}" type="presParOf" srcId="{1C028C66-641F-41C3-B33D-254FCF1357F6}" destId="{28570FF1-9081-4102-9CC3-25F73AAC607A}" srcOrd="5" destOrd="0" presId="urn:microsoft.com/office/officeart/2005/8/layout/radial6"/>
    <dgm:cxn modelId="{E3094A8B-6376-419E-BC15-3D7C46511CFB}" type="presParOf" srcId="{1C028C66-641F-41C3-B33D-254FCF1357F6}" destId="{AA54509E-0081-4CD1-BB01-FA5276A4F447}" srcOrd="6" destOrd="0" presId="urn:microsoft.com/office/officeart/2005/8/layout/radial6"/>
    <dgm:cxn modelId="{04C2ECD6-0760-4B0A-8DD1-B22FD2001CA9}" type="presParOf" srcId="{1C028C66-641F-41C3-B33D-254FCF1357F6}" destId="{826B14C1-C07D-438A-970A-CEFE03D15998}" srcOrd="7" destOrd="0" presId="urn:microsoft.com/office/officeart/2005/8/layout/radial6"/>
    <dgm:cxn modelId="{ED0E05DB-4FBF-47E2-9901-32083B857E86}" type="presParOf" srcId="{1C028C66-641F-41C3-B33D-254FCF1357F6}" destId="{48B02E7F-BA20-4214-AD69-386F245C02A1}" srcOrd="8" destOrd="0" presId="urn:microsoft.com/office/officeart/2005/8/layout/radial6"/>
    <dgm:cxn modelId="{96C8783D-B794-4307-BB42-83D7DB198492}" type="presParOf" srcId="{1C028C66-641F-41C3-B33D-254FCF1357F6}" destId="{C3B0FF90-C998-435B-9F26-00F39F3F4B58}" srcOrd="9" destOrd="0" presId="urn:microsoft.com/office/officeart/2005/8/layout/radial6"/>
    <dgm:cxn modelId="{587F8ED6-5382-4894-BCBA-9C33FEAB7078}" type="presParOf" srcId="{1C028C66-641F-41C3-B33D-254FCF1357F6}" destId="{4913E591-A0BA-41AC-AA7B-5C3C958917E5}" srcOrd="10" destOrd="0" presId="urn:microsoft.com/office/officeart/2005/8/layout/radial6"/>
    <dgm:cxn modelId="{5C08EA88-F362-4F52-B7F2-53A47C8953F3}" type="presParOf" srcId="{1C028C66-641F-41C3-B33D-254FCF1357F6}" destId="{0715E494-3ADB-4DE5-8E37-E1DF8BC09FB2}" srcOrd="11" destOrd="0" presId="urn:microsoft.com/office/officeart/2005/8/layout/radial6"/>
    <dgm:cxn modelId="{5DEFBE92-CF32-4970-97E5-C345CA9375BC}" type="presParOf" srcId="{1C028C66-641F-41C3-B33D-254FCF1357F6}" destId="{2264679C-5888-409B-A4BF-D5D52F9940D5}"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4679C-5888-409B-A4BF-D5D52F9940D5}">
      <dsp:nvSpPr>
        <dsp:cNvPr id="0" name=""/>
        <dsp:cNvSpPr/>
      </dsp:nvSpPr>
      <dsp:spPr>
        <a:xfrm>
          <a:off x="1621383" y="721283"/>
          <a:ext cx="4822128" cy="4822128"/>
        </a:xfrm>
        <a:prstGeom prst="blockArc">
          <a:avLst>
            <a:gd name="adj1" fmla="val 10800000"/>
            <a:gd name="adj2" fmla="val 1620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B0FF90-C998-435B-9F26-00F39F3F4B58}">
      <dsp:nvSpPr>
        <dsp:cNvPr id="0" name=""/>
        <dsp:cNvSpPr/>
      </dsp:nvSpPr>
      <dsp:spPr>
        <a:xfrm>
          <a:off x="1621383" y="721283"/>
          <a:ext cx="4822128" cy="4822128"/>
        </a:xfrm>
        <a:prstGeom prst="blockArc">
          <a:avLst>
            <a:gd name="adj1" fmla="val 5400000"/>
            <a:gd name="adj2" fmla="val 1080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54509E-0081-4CD1-BB01-FA5276A4F447}">
      <dsp:nvSpPr>
        <dsp:cNvPr id="0" name=""/>
        <dsp:cNvSpPr/>
      </dsp:nvSpPr>
      <dsp:spPr>
        <a:xfrm>
          <a:off x="1621383" y="721283"/>
          <a:ext cx="4822128" cy="4822128"/>
        </a:xfrm>
        <a:prstGeom prst="blockArc">
          <a:avLst>
            <a:gd name="adj1" fmla="val 0"/>
            <a:gd name="adj2" fmla="val 540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AA6A12-6291-4697-98C1-0683A48D7403}">
      <dsp:nvSpPr>
        <dsp:cNvPr id="0" name=""/>
        <dsp:cNvSpPr/>
      </dsp:nvSpPr>
      <dsp:spPr>
        <a:xfrm>
          <a:off x="1621383" y="721283"/>
          <a:ext cx="4822128" cy="4822128"/>
        </a:xfrm>
        <a:prstGeom prst="blockArc">
          <a:avLst>
            <a:gd name="adj1" fmla="val 16200000"/>
            <a:gd name="adj2" fmla="val 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78D345-B666-478F-AC4C-ECEB9569C9E9}">
      <dsp:nvSpPr>
        <dsp:cNvPr id="0" name=""/>
        <dsp:cNvSpPr/>
      </dsp:nvSpPr>
      <dsp:spPr>
        <a:xfrm>
          <a:off x="2923918" y="2023818"/>
          <a:ext cx="2217058" cy="22170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GB" sz="3600" kern="1200" dirty="0" smtClean="0"/>
            <a:t>Read the text</a:t>
          </a:r>
          <a:endParaRPr lang="en-GB" sz="3600" kern="1200" dirty="0"/>
        </a:p>
      </dsp:txBody>
      <dsp:txXfrm>
        <a:off x="3248599" y="2348499"/>
        <a:ext cx="1567696" cy="1567696"/>
      </dsp:txXfrm>
    </dsp:sp>
    <dsp:sp modelId="{1C2E7AF9-BAD1-4928-85FD-4CA17B687896}">
      <dsp:nvSpPr>
        <dsp:cNvPr id="0" name=""/>
        <dsp:cNvSpPr/>
      </dsp:nvSpPr>
      <dsp:spPr>
        <a:xfrm>
          <a:off x="3256477" y="1182"/>
          <a:ext cx="1551941" cy="1551941"/>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GB" sz="3400" kern="1200" dirty="0" smtClean="0"/>
            <a:t>Q1</a:t>
          </a:r>
          <a:endParaRPr lang="en-GB" sz="3400" kern="1200" dirty="0"/>
        </a:p>
      </dsp:txBody>
      <dsp:txXfrm>
        <a:off x="3483753" y="228458"/>
        <a:ext cx="1097389" cy="1097389"/>
      </dsp:txXfrm>
    </dsp:sp>
    <dsp:sp modelId="{A9E90471-9550-4911-A577-2EE7694B9700}">
      <dsp:nvSpPr>
        <dsp:cNvPr id="0" name=""/>
        <dsp:cNvSpPr/>
      </dsp:nvSpPr>
      <dsp:spPr>
        <a:xfrm>
          <a:off x="5611671" y="2356377"/>
          <a:ext cx="1551941" cy="1551941"/>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GB" sz="3400" kern="1200" dirty="0" smtClean="0"/>
            <a:t>Q2</a:t>
          </a:r>
          <a:endParaRPr lang="en-GB" sz="3400" kern="1200" dirty="0"/>
        </a:p>
      </dsp:txBody>
      <dsp:txXfrm>
        <a:off x="5838947" y="2583653"/>
        <a:ext cx="1097389" cy="1097389"/>
      </dsp:txXfrm>
    </dsp:sp>
    <dsp:sp modelId="{826B14C1-C07D-438A-970A-CEFE03D15998}">
      <dsp:nvSpPr>
        <dsp:cNvPr id="0" name=""/>
        <dsp:cNvSpPr/>
      </dsp:nvSpPr>
      <dsp:spPr>
        <a:xfrm>
          <a:off x="3256477" y="4711571"/>
          <a:ext cx="1551941" cy="1551941"/>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GB" sz="3400" kern="1200" dirty="0" smtClean="0"/>
            <a:t>Q3</a:t>
          </a:r>
          <a:endParaRPr lang="en-GB" sz="3400" kern="1200" dirty="0"/>
        </a:p>
      </dsp:txBody>
      <dsp:txXfrm>
        <a:off x="3483753" y="4938847"/>
        <a:ext cx="1097389" cy="1097389"/>
      </dsp:txXfrm>
    </dsp:sp>
    <dsp:sp modelId="{4913E591-A0BA-41AC-AA7B-5C3C958917E5}">
      <dsp:nvSpPr>
        <dsp:cNvPr id="0" name=""/>
        <dsp:cNvSpPr/>
      </dsp:nvSpPr>
      <dsp:spPr>
        <a:xfrm>
          <a:off x="901282" y="2356377"/>
          <a:ext cx="1551941" cy="1551941"/>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GB" sz="3400" kern="1200" dirty="0" smtClean="0"/>
            <a:t>Q4</a:t>
          </a:r>
          <a:endParaRPr lang="en-GB" sz="3400" kern="1200" dirty="0"/>
        </a:p>
      </dsp:txBody>
      <dsp:txXfrm>
        <a:off x="1128558" y="2583653"/>
        <a:ext cx="1097389" cy="109738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1173A1-4703-4E03-8330-563D34E8B0A9}" type="datetimeFigureOut">
              <a:rPr lang="en-GB" smtClean="0"/>
              <a:t>10/02/2016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0BC152-2823-45A8-BA67-C0DF6384FA1C}" type="slidenum">
              <a:rPr lang="en-GB" smtClean="0"/>
              <a:t>‹#›</a:t>
            </a:fld>
            <a:endParaRPr lang="en-GB"/>
          </a:p>
        </p:txBody>
      </p:sp>
    </p:spTree>
    <p:extLst>
      <p:ext uri="{BB962C8B-B14F-4D97-AF65-F5344CB8AC3E}">
        <p14:creationId xmlns:p14="http://schemas.microsoft.com/office/powerpoint/2010/main" val="2695642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D8A8BAF-F9AE-4E9E-8621-DB5362EA4927}" type="datetimeFigureOut">
              <a:rPr lang="en-GB" smtClean="0"/>
              <a:t>10/02/2016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73A76B-00E6-41DE-868F-021F0E393704}" type="slidenum">
              <a:rPr lang="en-GB" smtClean="0"/>
              <a:t>‹#›</a:t>
            </a:fld>
            <a:endParaRPr lang="en-GB"/>
          </a:p>
        </p:txBody>
      </p:sp>
    </p:spTree>
    <p:extLst>
      <p:ext uri="{BB962C8B-B14F-4D97-AF65-F5344CB8AC3E}">
        <p14:creationId xmlns:p14="http://schemas.microsoft.com/office/powerpoint/2010/main" val="1606896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8A8BAF-F9AE-4E9E-8621-DB5362EA4927}" type="datetimeFigureOut">
              <a:rPr lang="en-GB" smtClean="0"/>
              <a:t>10/02/2016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73A76B-00E6-41DE-868F-021F0E393704}" type="slidenum">
              <a:rPr lang="en-GB" smtClean="0"/>
              <a:t>‹#›</a:t>
            </a:fld>
            <a:endParaRPr lang="en-GB"/>
          </a:p>
        </p:txBody>
      </p:sp>
    </p:spTree>
    <p:extLst>
      <p:ext uri="{BB962C8B-B14F-4D97-AF65-F5344CB8AC3E}">
        <p14:creationId xmlns:p14="http://schemas.microsoft.com/office/powerpoint/2010/main" val="3708515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8A8BAF-F9AE-4E9E-8621-DB5362EA4927}" type="datetimeFigureOut">
              <a:rPr lang="en-GB" smtClean="0"/>
              <a:t>10/02/2016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73A76B-00E6-41DE-868F-021F0E393704}" type="slidenum">
              <a:rPr lang="en-GB" smtClean="0"/>
              <a:t>‹#›</a:t>
            </a:fld>
            <a:endParaRPr lang="en-GB"/>
          </a:p>
        </p:txBody>
      </p:sp>
    </p:spTree>
    <p:extLst>
      <p:ext uri="{BB962C8B-B14F-4D97-AF65-F5344CB8AC3E}">
        <p14:creationId xmlns:p14="http://schemas.microsoft.com/office/powerpoint/2010/main" val="376500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8A8BAF-F9AE-4E9E-8621-DB5362EA4927}" type="datetimeFigureOut">
              <a:rPr lang="en-GB" smtClean="0"/>
              <a:t>10/02/2016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73A76B-00E6-41DE-868F-021F0E393704}" type="slidenum">
              <a:rPr lang="en-GB" smtClean="0"/>
              <a:t>‹#›</a:t>
            </a:fld>
            <a:endParaRPr lang="en-GB"/>
          </a:p>
        </p:txBody>
      </p:sp>
    </p:spTree>
    <p:extLst>
      <p:ext uri="{BB962C8B-B14F-4D97-AF65-F5344CB8AC3E}">
        <p14:creationId xmlns:p14="http://schemas.microsoft.com/office/powerpoint/2010/main" val="1710605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8A8BAF-F9AE-4E9E-8621-DB5362EA4927}" type="datetimeFigureOut">
              <a:rPr lang="en-GB" smtClean="0"/>
              <a:t>10/02/2016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73A76B-00E6-41DE-868F-021F0E393704}" type="slidenum">
              <a:rPr lang="en-GB" smtClean="0"/>
              <a:t>‹#›</a:t>
            </a:fld>
            <a:endParaRPr lang="en-GB"/>
          </a:p>
        </p:txBody>
      </p:sp>
    </p:spTree>
    <p:extLst>
      <p:ext uri="{BB962C8B-B14F-4D97-AF65-F5344CB8AC3E}">
        <p14:creationId xmlns:p14="http://schemas.microsoft.com/office/powerpoint/2010/main" val="1466584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D8A8BAF-F9AE-4E9E-8621-DB5362EA4927}" type="datetimeFigureOut">
              <a:rPr lang="en-GB" smtClean="0"/>
              <a:t>10/02/2016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73A76B-00E6-41DE-868F-021F0E393704}" type="slidenum">
              <a:rPr lang="en-GB" smtClean="0"/>
              <a:t>‹#›</a:t>
            </a:fld>
            <a:endParaRPr lang="en-GB"/>
          </a:p>
        </p:txBody>
      </p:sp>
    </p:spTree>
    <p:extLst>
      <p:ext uri="{BB962C8B-B14F-4D97-AF65-F5344CB8AC3E}">
        <p14:creationId xmlns:p14="http://schemas.microsoft.com/office/powerpoint/2010/main" val="889863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D8A8BAF-F9AE-4E9E-8621-DB5362EA4927}" type="datetimeFigureOut">
              <a:rPr lang="en-GB" smtClean="0"/>
              <a:t>10/02/2016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73A76B-00E6-41DE-868F-021F0E393704}" type="slidenum">
              <a:rPr lang="en-GB" smtClean="0"/>
              <a:t>‹#›</a:t>
            </a:fld>
            <a:endParaRPr lang="en-GB"/>
          </a:p>
        </p:txBody>
      </p:sp>
    </p:spTree>
    <p:extLst>
      <p:ext uri="{BB962C8B-B14F-4D97-AF65-F5344CB8AC3E}">
        <p14:creationId xmlns:p14="http://schemas.microsoft.com/office/powerpoint/2010/main" val="1281286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D8A8BAF-F9AE-4E9E-8621-DB5362EA4927}" type="datetimeFigureOut">
              <a:rPr lang="en-GB" smtClean="0"/>
              <a:t>10/02/2016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73A76B-00E6-41DE-868F-021F0E393704}" type="slidenum">
              <a:rPr lang="en-GB" smtClean="0"/>
              <a:t>‹#›</a:t>
            </a:fld>
            <a:endParaRPr lang="en-GB"/>
          </a:p>
        </p:txBody>
      </p:sp>
    </p:spTree>
    <p:extLst>
      <p:ext uri="{BB962C8B-B14F-4D97-AF65-F5344CB8AC3E}">
        <p14:creationId xmlns:p14="http://schemas.microsoft.com/office/powerpoint/2010/main" val="3382378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A8BAF-F9AE-4E9E-8621-DB5362EA4927}" type="datetimeFigureOut">
              <a:rPr lang="en-GB" smtClean="0"/>
              <a:t>10/02/2016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73A76B-00E6-41DE-868F-021F0E393704}" type="slidenum">
              <a:rPr lang="en-GB" smtClean="0"/>
              <a:t>‹#›</a:t>
            </a:fld>
            <a:endParaRPr lang="en-GB"/>
          </a:p>
        </p:txBody>
      </p:sp>
    </p:spTree>
    <p:extLst>
      <p:ext uri="{BB962C8B-B14F-4D97-AF65-F5344CB8AC3E}">
        <p14:creationId xmlns:p14="http://schemas.microsoft.com/office/powerpoint/2010/main" val="223349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8A8BAF-F9AE-4E9E-8621-DB5362EA4927}" type="datetimeFigureOut">
              <a:rPr lang="en-GB" smtClean="0"/>
              <a:t>10/02/2016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73A76B-00E6-41DE-868F-021F0E393704}" type="slidenum">
              <a:rPr lang="en-GB" smtClean="0"/>
              <a:t>‹#›</a:t>
            </a:fld>
            <a:endParaRPr lang="en-GB"/>
          </a:p>
        </p:txBody>
      </p:sp>
    </p:spTree>
    <p:extLst>
      <p:ext uri="{BB962C8B-B14F-4D97-AF65-F5344CB8AC3E}">
        <p14:creationId xmlns:p14="http://schemas.microsoft.com/office/powerpoint/2010/main" val="1815617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8A8BAF-F9AE-4E9E-8621-DB5362EA4927}" type="datetimeFigureOut">
              <a:rPr lang="en-GB" smtClean="0"/>
              <a:t>10/02/2016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73A76B-00E6-41DE-868F-021F0E393704}" type="slidenum">
              <a:rPr lang="en-GB" smtClean="0"/>
              <a:t>‹#›</a:t>
            </a:fld>
            <a:endParaRPr lang="en-GB"/>
          </a:p>
        </p:txBody>
      </p:sp>
    </p:spTree>
    <p:extLst>
      <p:ext uri="{BB962C8B-B14F-4D97-AF65-F5344CB8AC3E}">
        <p14:creationId xmlns:p14="http://schemas.microsoft.com/office/powerpoint/2010/main" val="340633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A8BAF-F9AE-4E9E-8621-DB5362EA4927}" type="datetimeFigureOut">
              <a:rPr lang="en-GB" smtClean="0"/>
              <a:t>10/02/2016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73A76B-00E6-41DE-868F-021F0E393704}" type="slidenum">
              <a:rPr lang="en-GB" smtClean="0"/>
              <a:t>‹#›</a:t>
            </a:fld>
            <a:endParaRPr lang="en-GB"/>
          </a:p>
        </p:txBody>
      </p:sp>
    </p:spTree>
    <p:extLst>
      <p:ext uri="{BB962C8B-B14F-4D97-AF65-F5344CB8AC3E}">
        <p14:creationId xmlns:p14="http://schemas.microsoft.com/office/powerpoint/2010/main" val="1882117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uk/url?sa=i&amp;rct=j&amp;q=&amp;esrc=s&amp;source=images&amp;cd=&amp;cad=rja&amp;uact=8&amp;ved=0ahUKEwjWx4buleDKAhWCyRoKHRD_A3UQjRwIBw&amp;url=https://bensonian.wordpress.com/2015/05/11/g-k-chesterton-on-great-expectations/&amp;psig=AFQjCNE-Fefdn8k0hUcYM-PKA2jOkUH8xQ&amp;ust=1454746145453016"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youtube.com/watch?v=eXyo68s-f1E"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url?sa=i&amp;rct=j&amp;q=&amp;esrc=s&amp;source=images&amp;cd=&amp;cad=rja&amp;uact=8&amp;ved=0ahUKEwjWhfySmeDKAhUB7RQKHbFfAZAQjRwIBw&amp;url=http://bhsgillis.weebly.com/great-expectations.html&amp;psig=AFQjCNE-Fefdn8k0hUcYM-PKA2jOkUH8xQ&amp;ust=1454746145453016"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5151" y="5589240"/>
            <a:ext cx="5558849" cy="1231032"/>
          </a:xfrm>
          <a:noFill/>
        </p:spPr>
        <p:txBody>
          <a:bodyPr/>
          <a:lstStyle/>
          <a:p>
            <a:r>
              <a:rPr lang="en-GB" b="1" dirty="0" smtClean="0"/>
              <a:t>‘Great Expectations’</a:t>
            </a:r>
            <a:endParaRPr lang="en-GB" b="1" dirty="0"/>
          </a:p>
        </p:txBody>
      </p:sp>
      <p:pic>
        <p:nvPicPr>
          <p:cNvPr id="1028" name="Picture 4" descr="https://bensonian.files.wordpress.com/2013/05/great-expectation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84667"/>
            <a:ext cx="8951537" cy="5601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487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0" y="-1"/>
            <a:ext cx="9144000" cy="9045253"/>
          </a:xfrm>
          <a:prstGeom prst="rect">
            <a:avLst/>
          </a:prstGeom>
          <a:noFill/>
          <a:ln w="9525">
            <a:noFill/>
            <a:miter lim="800000"/>
            <a:headEnd/>
            <a:tailEnd/>
          </a:ln>
        </p:spPr>
      </p:pic>
      <p:sp>
        <p:nvSpPr>
          <p:cNvPr id="5" name="TextBox 4"/>
          <p:cNvSpPr txBox="1"/>
          <p:nvPr/>
        </p:nvSpPr>
        <p:spPr>
          <a:xfrm>
            <a:off x="611560" y="4437112"/>
            <a:ext cx="7715304" cy="584775"/>
          </a:xfrm>
          <a:prstGeom prst="rect">
            <a:avLst/>
          </a:prstGeom>
          <a:solidFill>
            <a:schemeClr val="bg1"/>
          </a:solidFill>
          <a:ln>
            <a:solidFill>
              <a:schemeClr val="bg1"/>
            </a:solidFill>
          </a:ln>
        </p:spPr>
        <p:txBody>
          <a:bodyPr wrap="square" rtlCol="0">
            <a:spAutoFit/>
          </a:bodyPr>
          <a:lstStyle/>
          <a:p>
            <a:pPr algn="ctr"/>
            <a:r>
              <a:rPr lang="en-GB" sz="3200" dirty="0"/>
              <a:t>“the churchyard”</a:t>
            </a:r>
          </a:p>
        </p:txBody>
      </p:sp>
      <p:sp>
        <p:nvSpPr>
          <p:cNvPr id="6" name="TextBox 5"/>
          <p:cNvSpPr txBox="1"/>
          <p:nvPr/>
        </p:nvSpPr>
        <p:spPr>
          <a:xfrm>
            <a:off x="357158" y="428604"/>
            <a:ext cx="3206730" cy="369332"/>
          </a:xfrm>
          <a:prstGeom prst="rect">
            <a:avLst/>
          </a:prstGeom>
          <a:solidFill>
            <a:schemeClr val="bg1"/>
          </a:solidFill>
        </p:spPr>
        <p:txBody>
          <a:bodyPr wrap="square" rtlCol="0">
            <a:spAutoFit/>
          </a:bodyPr>
          <a:lstStyle/>
          <a:p>
            <a:pPr algn="just"/>
            <a:r>
              <a:rPr lang="en-GB" i="1" dirty="0" smtClean="0"/>
              <a:t>Language analysis of Chapter 1</a:t>
            </a:r>
            <a:endParaRPr lang="en-US" i="1" dirty="0"/>
          </a:p>
        </p:txBody>
      </p:sp>
    </p:spTree>
    <p:extLst>
      <p:ext uri="{BB962C8B-B14F-4D97-AF65-F5344CB8AC3E}">
        <p14:creationId xmlns:p14="http://schemas.microsoft.com/office/powerpoint/2010/main" val="839251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0" y="-1"/>
            <a:ext cx="9144000" cy="9045253"/>
          </a:xfrm>
          <a:prstGeom prst="rect">
            <a:avLst/>
          </a:prstGeom>
          <a:noFill/>
          <a:ln w="9525">
            <a:noFill/>
            <a:miter lim="800000"/>
            <a:headEnd/>
            <a:tailEnd/>
          </a:ln>
        </p:spPr>
      </p:pic>
      <p:sp>
        <p:nvSpPr>
          <p:cNvPr id="5" name="TextBox 4"/>
          <p:cNvSpPr txBox="1"/>
          <p:nvPr/>
        </p:nvSpPr>
        <p:spPr>
          <a:xfrm>
            <a:off x="611560" y="4437112"/>
            <a:ext cx="7715304" cy="584775"/>
          </a:xfrm>
          <a:prstGeom prst="rect">
            <a:avLst/>
          </a:prstGeom>
          <a:solidFill>
            <a:schemeClr val="bg1"/>
          </a:solidFill>
          <a:ln>
            <a:solidFill>
              <a:schemeClr val="bg1"/>
            </a:solidFill>
          </a:ln>
        </p:spPr>
        <p:txBody>
          <a:bodyPr wrap="square" rtlCol="0">
            <a:spAutoFit/>
          </a:bodyPr>
          <a:lstStyle/>
          <a:p>
            <a:pPr algn="ctr"/>
            <a:r>
              <a:rPr lang="en-GB" sz="3200" dirty="0"/>
              <a:t>“dark, flat wilderness”</a:t>
            </a:r>
          </a:p>
        </p:txBody>
      </p:sp>
      <p:sp>
        <p:nvSpPr>
          <p:cNvPr id="6" name="TextBox 5"/>
          <p:cNvSpPr txBox="1"/>
          <p:nvPr/>
        </p:nvSpPr>
        <p:spPr>
          <a:xfrm>
            <a:off x="357158" y="428604"/>
            <a:ext cx="3206730" cy="369332"/>
          </a:xfrm>
          <a:prstGeom prst="rect">
            <a:avLst/>
          </a:prstGeom>
          <a:solidFill>
            <a:schemeClr val="bg1"/>
          </a:solidFill>
        </p:spPr>
        <p:txBody>
          <a:bodyPr wrap="square" rtlCol="0">
            <a:spAutoFit/>
          </a:bodyPr>
          <a:lstStyle/>
          <a:p>
            <a:pPr algn="just"/>
            <a:r>
              <a:rPr lang="en-GB" i="1" dirty="0" smtClean="0"/>
              <a:t>Language analysis of Chapter 1</a:t>
            </a:r>
            <a:endParaRPr lang="en-US" i="1" dirty="0"/>
          </a:p>
        </p:txBody>
      </p:sp>
    </p:spTree>
    <p:extLst>
      <p:ext uri="{BB962C8B-B14F-4D97-AF65-F5344CB8AC3E}">
        <p14:creationId xmlns:p14="http://schemas.microsoft.com/office/powerpoint/2010/main" val="3156987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0" y="-1"/>
            <a:ext cx="9144000" cy="9045253"/>
          </a:xfrm>
          <a:prstGeom prst="rect">
            <a:avLst/>
          </a:prstGeom>
          <a:noFill/>
          <a:ln w="9525">
            <a:noFill/>
            <a:miter lim="800000"/>
            <a:headEnd/>
            <a:tailEnd/>
          </a:ln>
        </p:spPr>
      </p:pic>
      <p:sp>
        <p:nvSpPr>
          <p:cNvPr id="5" name="TextBox 4"/>
          <p:cNvSpPr txBox="1"/>
          <p:nvPr/>
        </p:nvSpPr>
        <p:spPr>
          <a:xfrm>
            <a:off x="611560" y="4437112"/>
            <a:ext cx="7715304" cy="1077218"/>
          </a:xfrm>
          <a:prstGeom prst="rect">
            <a:avLst/>
          </a:prstGeom>
          <a:solidFill>
            <a:schemeClr val="bg1"/>
          </a:solidFill>
          <a:ln>
            <a:solidFill>
              <a:schemeClr val="bg1"/>
            </a:solidFill>
          </a:ln>
        </p:spPr>
        <p:txBody>
          <a:bodyPr wrap="square" rtlCol="0">
            <a:spAutoFit/>
          </a:bodyPr>
          <a:lstStyle/>
          <a:p>
            <a:pPr algn="ctr"/>
            <a:r>
              <a:rPr lang="en-GB" sz="3200" dirty="0"/>
              <a:t>“distant </a:t>
            </a:r>
            <a:r>
              <a:rPr lang="en-GB" sz="3200" u="sng" dirty="0"/>
              <a:t>savage lair</a:t>
            </a:r>
            <a:r>
              <a:rPr lang="en-GB" sz="3200" dirty="0"/>
              <a:t> from which the wind was rushing”</a:t>
            </a:r>
          </a:p>
        </p:txBody>
      </p:sp>
      <p:sp>
        <p:nvSpPr>
          <p:cNvPr id="6" name="TextBox 5"/>
          <p:cNvSpPr txBox="1"/>
          <p:nvPr/>
        </p:nvSpPr>
        <p:spPr>
          <a:xfrm>
            <a:off x="357158" y="428604"/>
            <a:ext cx="3206730" cy="369332"/>
          </a:xfrm>
          <a:prstGeom prst="rect">
            <a:avLst/>
          </a:prstGeom>
          <a:solidFill>
            <a:schemeClr val="bg1"/>
          </a:solidFill>
        </p:spPr>
        <p:txBody>
          <a:bodyPr wrap="square" rtlCol="0">
            <a:spAutoFit/>
          </a:bodyPr>
          <a:lstStyle/>
          <a:p>
            <a:pPr algn="just"/>
            <a:r>
              <a:rPr lang="en-GB" i="1" dirty="0" smtClean="0"/>
              <a:t>Language analysis of Chapter 1</a:t>
            </a:r>
            <a:endParaRPr lang="en-US" i="1" dirty="0"/>
          </a:p>
        </p:txBody>
      </p:sp>
    </p:spTree>
    <p:extLst>
      <p:ext uri="{BB962C8B-B14F-4D97-AF65-F5344CB8AC3E}">
        <p14:creationId xmlns:p14="http://schemas.microsoft.com/office/powerpoint/2010/main" val="3441061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0" y="-1"/>
            <a:ext cx="9144000" cy="9045253"/>
          </a:xfrm>
          <a:prstGeom prst="rect">
            <a:avLst/>
          </a:prstGeom>
          <a:noFill/>
          <a:ln w="9525">
            <a:noFill/>
            <a:miter lim="800000"/>
            <a:headEnd/>
            <a:tailEnd/>
          </a:ln>
        </p:spPr>
      </p:pic>
      <p:sp>
        <p:nvSpPr>
          <p:cNvPr id="5" name="TextBox 4"/>
          <p:cNvSpPr txBox="1"/>
          <p:nvPr/>
        </p:nvSpPr>
        <p:spPr>
          <a:xfrm>
            <a:off x="611560" y="4437112"/>
            <a:ext cx="7715304" cy="1077218"/>
          </a:xfrm>
          <a:prstGeom prst="rect">
            <a:avLst/>
          </a:prstGeom>
          <a:solidFill>
            <a:schemeClr val="bg1"/>
          </a:solidFill>
          <a:ln>
            <a:solidFill>
              <a:schemeClr val="bg1"/>
            </a:solidFill>
          </a:ln>
        </p:spPr>
        <p:txBody>
          <a:bodyPr wrap="square" rtlCol="0">
            <a:spAutoFit/>
          </a:bodyPr>
          <a:lstStyle/>
          <a:p>
            <a:pPr algn="ctr"/>
            <a:r>
              <a:rPr lang="en-GB" sz="3200" dirty="0"/>
              <a:t>“the small bundle of shivers growing afraid of it all and beginning to cry, was Pip.”</a:t>
            </a:r>
          </a:p>
        </p:txBody>
      </p:sp>
      <p:sp>
        <p:nvSpPr>
          <p:cNvPr id="6" name="TextBox 5"/>
          <p:cNvSpPr txBox="1"/>
          <p:nvPr/>
        </p:nvSpPr>
        <p:spPr>
          <a:xfrm>
            <a:off x="357158" y="428604"/>
            <a:ext cx="3206730" cy="369332"/>
          </a:xfrm>
          <a:prstGeom prst="rect">
            <a:avLst/>
          </a:prstGeom>
          <a:solidFill>
            <a:schemeClr val="bg1"/>
          </a:solidFill>
        </p:spPr>
        <p:txBody>
          <a:bodyPr wrap="square" rtlCol="0">
            <a:spAutoFit/>
          </a:bodyPr>
          <a:lstStyle/>
          <a:p>
            <a:pPr algn="just"/>
            <a:r>
              <a:rPr lang="en-GB" i="1" dirty="0" smtClean="0"/>
              <a:t>Language analysis of Chapter 1</a:t>
            </a:r>
            <a:endParaRPr lang="en-US" i="1" dirty="0"/>
          </a:p>
        </p:txBody>
      </p:sp>
    </p:spTree>
    <p:extLst>
      <p:ext uri="{BB962C8B-B14F-4D97-AF65-F5344CB8AC3E}">
        <p14:creationId xmlns:p14="http://schemas.microsoft.com/office/powerpoint/2010/main" val="2372490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0" y="-1"/>
            <a:ext cx="9144000" cy="9045253"/>
          </a:xfrm>
          <a:prstGeom prst="rect">
            <a:avLst/>
          </a:prstGeom>
          <a:noFill/>
          <a:ln w="9525">
            <a:noFill/>
            <a:miter lim="800000"/>
            <a:headEnd/>
            <a:tailEnd/>
          </a:ln>
        </p:spPr>
      </p:pic>
      <p:sp>
        <p:nvSpPr>
          <p:cNvPr id="5" name="TextBox 4"/>
          <p:cNvSpPr txBox="1"/>
          <p:nvPr/>
        </p:nvSpPr>
        <p:spPr>
          <a:xfrm>
            <a:off x="683568" y="3789040"/>
            <a:ext cx="7715304" cy="2554545"/>
          </a:xfrm>
          <a:prstGeom prst="rect">
            <a:avLst/>
          </a:prstGeom>
          <a:solidFill>
            <a:schemeClr val="bg1"/>
          </a:solidFill>
          <a:ln>
            <a:solidFill>
              <a:schemeClr val="bg1"/>
            </a:solidFill>
          </a:ln>
        </p:spPr>
        <p:txBody>
          <a:bodyPr wrap="square" rtlCol="0">
            <a:spAutoFit/>
          </a:bodyPr>
          <a:lstStyle/>
          <a:p>
            <a:pPr algn="ctr"/>
            <a:r>
              <a:rPr lang="en-GB" sz="3200" dirty="0"/>
              <a:t>The character of </a:t>
            </a:r>
            <a:r>
              <a:rPr lang="en-GB" sz="3200" dirty="0" err="1"/>
              <a:t>Magwitch</a:t>
            </a:r>
            <a:r>
              <a:rPr lang="en-GB" sz="3200" dirty="0"/>
              <a:t> is very powerful. From what you know about how ‘Great Expectations’ was published, why does Dickens create such strong character descriptions?</a:t>
            </a:r>
          </a:p>
        </p:txBody>
      </p:sp>
      <p:sp>
        <p:nvSpPr>
          <p:cNvPr id="6" name="TextBox 5"/>
          <p:cNvSpPr txBox="1"/>
          <p:nvPr/>
        </p:nvSpPr>
        <p:spPr>
          <a:xfrm>
            <a:off x="357158" y="428604"/>
            <a:ext cx="3206730" cy="369332"/>
          </a:xfrm>
          <a:prstGeom prst="rect">
            <a:avLst/>
          </a:prstGeom>
          <a:solidFill>
            <a:schemeClr val="bg1"/>
          </a:solidFill>
        </p:spPr>
        <p:txBody>
          <a:bodyPr wrap="square" rtlCol="0">
            <a:spAutoFit/>
          </a:bodyPr>
          <a:lstStyle/>
          <a:p>
            <a:pPr algn="just"/>
            <a:r>
              <a:rPr lang="en-GB" i="1" dirty="0" smtClean="0"/>
              <a:t>Language analysis of Chapter 1</a:t>
            </a:r>
            <a:endParaRPr lang="en-US" i="1" dirty="0"/>
          </a:p>
        </p:txBody>
      </p:sp>
    </p:spTree>
    <p:extLst>
      <p:ext uri="{BB962C8B-B14F-4D97-AF65-F5344CB8AC3E}">
        <p14:creationId xmlns:p14="http://schemas.microsoft.com/office/powerpoint/2010/main" val="312094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cstate="print"/>
          <a:srcRect b="24182"/>
          <a:stretch>
            <a:fillRect/>
          </a:stretch>
        </p:blipFill>
        <p:spPr bwMode="auto">
          <a:xfrm>
            <a:off x="0" y="-1"/>
            <a:ext cx="9144000" cy="6858001"/>
          </a:xfrm>
          <a:prstGeom prst="rect">
            <a:avLst/>
          </a:prstGeom>
          <a:noFill/>
          <a:ln w="9525">
            <a:noFill/>
            <a:miter lim="800000"/>
            <a:headEnd/>
            <a:tailEnd/>
          </a:ln>
        </p:spPr>
      </p:pic>
      <p:sp>
        <p:nvSpPr>
          <p:cNvPr id="5" name="TextBox 4"/>
          <p:cNvSpPr txBox="1"/>
          <p:nvPr/>
        </p:nvSpPr>
        <p:spPr>
          <a:xfrm>
            <a:off x="611560" y="5085184"/>
            <a:ext cx="7715304" cy="1077218"/>
          </a:xfrm>
          <a:prstGeom prst="rect">
            <a:avLst/>
          </a:prstGeom>
          <a:solidFill>
            <a:schemeClr val="bg1"/>
          </a:solidFill>
          <a:ln>
            <a:solidFill>
              <a:schemeClr val="bg1"/>
            </a:solidFill>
          </a:ln>
        </p:spPr>
        <p:txBody>
          <a:bodyPr wrap="square" rtlCol="0">
            <a:spAutoFit/>
          </a:bodyPr>
          <a:lstStyle/>
          <a:p>
            <a:r>
              <a:rPr lang="en-GB" sz="3200" dirty="0" err="1"/>
              <a:t>Magwitch</a:t>
            </a:r>
            <a:r>
              <a:rPr lang="en-GB" sz="3200" dirty="0"/>
              <a:t> does not wear a hat. What does this tell both Pip and the reader?</a:t>
            </a:r>
          </a:p>
        </p:txBody>
      </p:sp>
      <p:sp>
        <p:nvSpPr>
          <p:cNvPr id="6" name="TextBox 5"/>
          <p:cNvSpPr txBox="1"/>
          <p:nvPr/>
        </p:nvSpPr>
        <p:spPr>
          <a:xfrm>
            <a:off x="357158" y="428604"/>
            <a:ext cx="3206730" cy="369332"/>
          </a:xfrm>
          <a:prstGeom prst="rect">
            <a:avLst/>
          </a:prstGeom>
          <a:solidFill>
            <a:schemeClr val="bg1"/>
          </a:solidFill>
        </p:spPr>
        <p:txBody>
          <a:bodyPr wrap="square" rtlCol="0">
            <a:spAutoFit/>
          </a:bodyPr>
          <a:lstStyle/>
          <a:p>
            <a:pPr algn="just"/>
            <a:r>
              <a:rPr lang="en-GB" i="1" dirty="0" smtClean="0"/>
              <a:t>Language analysis of Chapter 1</a:t>
            </a:r>
            <a:endParaRPr lang="en-US" i="1" dirty="0"/>
          </a:p>
        </p:txBody>
      </p:sp>
    </p:spTree>
    <p:extLst>
      <p:ext uri="{BB962C8B-B14F-4D97-AF65-F5344CB8AC3E}">
        <p14:creationId xmlns:p14="http://schemas.microsoft.com/office/powerpoint/2010/main" val="3222775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cstate="print"/>
          <a:srcRect b="24182"/>
          <a:stretch>
            <a:fillRect/>
          </a:stretch>
        </p:blipFill>
        <p:spPr bwMode="auto">
          <a:xfrm>
            <a:off x="0" y="-1"/>
            <a:ext cx="9144000" cy="6858001"/>
          </a:xfrm>
          <a:prstGeom prst="rect">
            <a:avLst/>
          </a:prstGeom>
          <a:noFill/>
          <a:ln w="9525">
            <a:noFill/>
            <a:miter lim="800000"/>
            <a:headEnd/>
            <a:tailEnd/>
          </a:ln>
        </p:spPr>
      </p:pic>
      <p:sp>
        <p:nvSpPr>
          <p:cNvPr id="5" name="TextBox 4"/>
          <p:cNvSpPr txBox="1"/>
          <p:nvPr/>
        </p:nvSpPr>
        <p:spPr>
          <a:xfrm>
            <a:off x="611560" y="1196752"/>
            <a:ext cx="7715304" cy="5016758"/>
          </a:xfrm>
          <a:prstGeom prst="rect">
            <a:avLst/>
          </a:prstGeom>
          <a:solidFill>
            <a:schemeClr val="bg1"/>
          </a:solidFill>
          <a:ln>
            <a:solidFill>
              <a:schemeClr val="bg1"/>
            </a:solidFill>
          </a:ln>
        </p:spPr>
        <p:txBody>
          <a:bodyPr wrap="square" rtlCol="0">
            <a:spAutoFit/>
          </a:bodyPr>
          <a:lstStyle/>
          <a:p>
            <a:r>
              <a:rPr lang="en-GB" sz="3200" dirty="0" smtClean="0"/>
              <a:t>“A </a:t>
            </a:r>
            <a:r>
              <a:rPr lang="en-GB" sz="3200" dirty="0"/>
              <a:t>fearful man, all in coarse grey, with a great iron on his leg. A man with no hat, and with broken shoes, and with an old rag tied round his head. A man who had been soaked in water, and smothered in mud, and lamed by stones, and cut by flints, and stung by nettles, and torn by briars; who limped, and shivered, and glared and growled; and whose teeth chattered in his head as he seized me by the chin</a:t>
            </a:r>
            <a:r>
              <a:rPr lang="en-GB" sz="3200" dirty="0" smtClean="0"/>
              <a:t>.” </a:t>
            </a:r>
            <a:endParaRPr lang="en-GB" sz="3200" dirty="0"/>
          </a:p>
        </p:txBody>
      </p:sp>
      <p:sp>
        <p:nvSpPr>
          <p:cNvPr id="6" name="TextBox 5"/>
          <p:cNvSpPr txBox="1"/>
          <p:nvPr/>
        </p:nvSpPr>
        <p:spPr>
          <a:xfrm>
            <a:off x="357158" y="428604"/>
            <a:ext cx="3206730" cy="369332"/>
          </a:xfrm>
          <a:prstGeom prst="rect">
            <a:avLst/>
          </a:prstGeom>
          <a:solidFill>
            <a:schemeClr val="bg1"/>
          </a:solidFill>
        </p:spPr>
        <p:txBody>
          <a:bodyPr wrap="square" rtlCol="0">
            <a:spAutoFit/>
          </a:bodyPr>
          <a:lstStyle/>
          <a:p>
            <a:pPr algn="just"/>
            <a:r>
              <a:rPr lang="en-GB" i="1" dirty="0" smtClean="0"/>
              <a:t>Language analysis of Chapter 1</a:t>
            </a:r>
            <a:endParaRPr lang="en-US" i="1" dirty="0"/>
          </a:p>
        </p:txBody>
      </p:sp>
      <p:sp>
        <p:nvSpPr>
          <p:cNvPr id="8" name="TextBox 7"/>
          <p:cNvSpPr txBox="1"/>
          <p:nvPr/>
        </p:nvSpPr>
        <p:spPr>
          <a:xfrm>
            <a:off x="4427984" y="188640"/>
            <a:ext cx="2736304" cy="400110"/>
          </a:xfrm>
          <a:prstGeom prst="rect">
            <a:avLst/>
          </a:prstGeom>
          <a:solidFill>
            <a:schemeClr val="bg1"/>
          </a:solidFill>
        </p:spPr>
        <p:txBody>
          <a:bodyPr wrap="square" rtlCol="0">
            <a:spAutoFit/>
          </a:bodyPr>
          <a:lstStyle/>
          <a:p>
            <a:pPr algn="just"/>
            <a:r>
              <a:rPr lang="en-GB" sz="2000" b="1" dirty="0" smtClean="0"/>
              <a:t>Violent/ negative verbs</a:t>
            </a:r>
            <a:endParaRPr lang="en-US" sz="2000" b="1" dirty="0"/>
          </a:p>
        </p:txBody>
      </p:sp>
    </p:spTree>
    <p:extLst>
      <p:ext uri="{BB962C8B-B14F-4D97-AF65-F5344CB8AC3E}">
        <p14:creationId xmlns:p14="http://schemas.microsoft.com/office/powerpoint/2010/main" val="1484676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cstate="print"/>
          <a:srcRect b="24182"/>
          <a:stretch>
            <a:fillRect/>
          </a:stretch>
        </p:blipFill>
        <p:spPr bwMode="auto">
          <a:xfrm>
            <a:off x="0" y="-1"/>
            <a:ext cx="9144000" cy="6858001"/>
          </a:xfrm>
          <a:prstGeom prst="rect">
            <a:avLst/>
          </a:prstGeom>
          <a:noFill/>
          <a:ln w="9525">
            <a:noFill/>
            <a:miter lim="800000"/>
            <a:headEnd/>
            <a:tailEnd/>
          </a:ln>
        </p:spPr>
      </p:pic>
      <p:sp>
        <p:nvSpPr>
          <p:cNvPr id="5" name="TextBox 4"/>
          <p:cNvSpPr txBox="1"/>
          <p:nvPr/>
        </p:nvSpPr>
        <p:spPr>
          <a:xfrm>
            <a:off x="611560" y="1196752"/>
            <a:ext cx="7715304" cy="5016758"/>
          </a:xfrm>
          <a:prstGeom prst="rect">
            <a:avLst/>
          </a:prstGeom>
          <a:solidFill>
            <a:schemeClr val="bg1"/>
          </a:solidFill>
          <a:ln>
            <a:solidFill>
              <a:schemeClr val="bg1"/>
            </a:solidFill>
          </a:ln>
        </p:spPr>
        <p:txBody>
          <a:bodyPr wrap="square" rtlCol="0">
            <a:spAutoFit/>
          </a:bodyPr>
          <a:lstStyle/>
          <a:p>
            <a:r>
              <a:rPr lang="en-GB" sz="3200" dirty="0" smtClean="0"/>
              <a:t>“A </a:t>
            </a:r>
            <a:r>
              <a:rPr lang="en-GB" sz="3200" dirty="0"/>
              <a:t>fearful man, all in coarse grey, with a great iron on his leg. A man with no hat, and with broken shoes, and with an old rag tied round his head. A man who had been soaked in water, and smothered in mud, and lamed by stones, and cut by flints, and stung by nettles, and torn by briars; who limped, and shivered, and glared and growled; and whose teeth chattered in his head as he seized me by the chin</a:t>
            </a:r>
            <a:r>
              <a:rPr lang="en-GB" sz="3200" dirty="0" smtClean="0"/>
              <a:t>.” </a:t>
            </a:r>
            <a:endParaRPr lang="en-GB" sz="3200" dirty="0"/>
          </a:p>
        </p:txBody>
      </p:sp>
      <p:sp>
        <p:nvSpPr>
          <p:cNvPr id="6" name="TextBox 5"/>
          <p:cNvSpPr txBox="1"/>
          <p:nvPr/>
        </p:nvSpPr>
        <p:spPr>
          <a:xfrm>
            <a:off x="357158" y="428604"/>
            <a:ext cx="3206730" cy="369332"/>
          </a:xfrm>
          <a:prstGeom prst="rect">
            <a:avLst/>
          </a:prstGeom>
          <a:solidFill>
            <a:schemeClr val="bg1"/>
          </a:solidFill>
        </p:spPr>
        <p:txBody>
          <a:bodyPr wrap="square" rtlCol="0">
            <a:spAutoFit/>
          </a:bodyPr>
          <a:lstStyle/>
          <a:p>
            <a:pPr algn="just"/>
            <a:r>
              <a:rPr lang="en-GB" i="1" dirty="0" smtClean="0"/>
              <a:t>Language analysis of Chapter 1</a:t>
            </a:r>
            <a:endParaRPr lang="en-US" i="1" dirty="0"/>
          </a:p>
        </p:txBody>
      </p:sp>
      <p:sp>
        <p:nvSpPr>
          <p:cNvPr id="8" name="TextBox 7"/>
          <p:cNvSpPr txBox="1"/>
          <p:nvPr/>
        </p:nvSpPr>
        <p:spPr>
          <a:xfrm>
            <a:off x="4427984" y="188640"/>
            <a:ext cx="3816424" cy="707886"/>
          </a:xfrm>
          <a:prstGeom prst="rect">
            <a:avLst/>
          </a:prstGeom>
          <a:solidFill>
            <a:schemeClr val="bg1"/>
          </a:solidFill>
        </p:spPr>
        <p:txBody>
          <a:bodyPr wrap="square" rtlCol="0">
            <a:spAutoFit/>
          </a:bodyPr>
          <a:lstStyle/>
          <a:p>
            <a:r>
              <a:rPr lang="en-GB" sz="2000" b="1" dirty="0"/>
              <a:t>Words which link </a:t>
            </a:r>
            <a:r>
              <a:rPr lang="en-GB" sz="2000" b="1" dirty="0" err="1"/>
              <a:t>Magwitch</a:t>
            </a:r>
            <a:r>
              <a:rPr lang="en-GB" sz="2000" b="1" dirty="0"/>
              <a:t> to the environment</a:t>
            </a:r>
            <a:endParaRPr lang="en-US" sz="2000" b="1" dirty="0"/>
          </a:p>
        </p:txBody>
      </p:sp>
    </p:spTree>
    <p:extLst>
      <p:ext uri="{BB962C8B-B14F-4D97-AF65-F5344CB8AC3E}">
        <p14:creationId xmlns:p14="http://schemas.microsoft.com/office/powerpoint/2010/main" val="2115628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cstate="print"/>
          <a:srcRect b="24182"/>
          <a:stretch>
            <a:fillRect/>
          </a:stretch>
        </p:blipFill>
        <p:spPr bwMode="auto">
          <a:xfrm>
            <a:off x="0" y="-1"/>
            <a:ext cx="9144000" cy="6858001"/>
          </a:xfrm>
          <a:prstGeom prst="rect">
            <a:avLst/>
          </a:prstGeom>
          <a:noFill/>
          <a:ln w="9525">
            <a:noFill/>
            <a:miter lim="800000"/>
            <a:headEnd/>
            <a:tailEnd/>
          </a:ln>
        </p:spPr>
      </p:pic>
      <p:sp>
        <p:nvSpPr>
          <p:cNvPr id="5" name="TextBox 4"/>
          <p:cNvSpPr txBox="1"/>
          <p:nvPr/>
        </p:nvSpPr>
        <p:spPr>
          <a:xfrm>
            <a:off x="611560" y="1196752"/>
            <a:ext cx="7715304" cy="5016758"/>
          </a:xfrm>
          <a:prstGeom prst="rect">
            <a:avLst/>
          </a:prstGeom>
          <a:solidFill>
            <a:schemeClr val="bg1"/>
          </a:solidFill>
          <a:ln>
            <a:solidFill>
              <a:schemeClr val="bg1"/>
            </a:solidFill>
          </a:ln>
        </p:spPr>
        <p:txBody>
          <a:bodyPr wrap="square" rtlCol="0">
            <a:spAutoFit/>
          </a:bodyPr>
          <a:lstStyle/>
          <a:p>
            <a:r>
              <a:rPr lang="en-GB" sz="3200" dirty="0" smtClean="0"/>
              <a:t>“A </a:t>
            </a:r>
            <a:r>
              <a:rPr lang="en-GB" sz="3200" dirty="0"/>
              <a:t>fearful man, all in coarse grey, with a great iron on his leg. A man with no hat, and with broken shoes, and with an old rag tied round his head. A man who had been soaked in water, and smothered in mud, and lamed by stones, and cut by flints, and stung by nettles, and torn by briars; who limped, and shivered, and glared and growled; and whose teeth chattered in his head as he seized me by the chin</a:t>
            </a:r>
            <a:r>
              <a:rPr lang="en-GB" sz="3200" dirty="0" smtClean="0"/>
              <a:t>.” </a:t>
            </a:r>
            <a:endParaRPr lang="en-GB" sz="3200" dirty="0"/>
          </a:p>
        </p:txBody>
      </p:sp>
      <p:sp>
        <p:nvSpPr>
          <p:cNvPr id="6" name="TextBox 5"/>
          <p:cNvSpPr txBox="1"/>
          <p:nvPr/>
        </p:nvSpPr>
        <p:spPr>
          <a:xfrm>
            <a:off x="357158" y="428604"/>
            <a:ext cx="3206730" cy="369332"/>
          </a:xfrm>
          <a:prstGeom prst="rect">
            <a:avLst/>
          </a:prstGeom>
          <a:solidFill>
            <a:schemeClr val="bg1"/>
          </a:solidFill>
        </p:spPr>
        <p:txBody>
          <a:bodyPr wrap="square" rtlCol="0">
            <a:spAutoFit/>
          </a:bodyPr>
          <a:lstStyle/>
          <a:p>
            <a:pPr algn="just"/>
            <a:r>
              <a:rPr lang="en-GB" i="1" dirty="0" smtClean="0"/>
              <a:t>Language analysis of Chapter 1</a:t>
            </a:r>
            <a:endParaRPr lang="en-US" i="1" dirty="0"/>
          </a:p>
        </p:txBody>
      </p:sp>
      <p:sp>
        <p:nvSpPr>
          <p:cNvPr id="8" name="TextBox 7"/>
          <p:cNvSpPr txBox="1"/>
          <p:nvPr/>
        </p:nvSpPr>
        <p:spPr>
          <a:xfrm>
            <a:off x="4427984" y="188640"/>
            <a:ext cx="3816424" cy="400110"/>
          </a:xfrm>
          <a:prstGeom prst="rect">
            <a:avLst/>
          </a:prstGeom>
          <a:solidFill>
            <a:schemeClr val="bg1"/>
          </a:solidFill>
        </p:spPr>
        <p:txBody>
          <a:bodyPr wrap="square" rtlCol="0">
            <a:spAutoFit/>
          </a:bodyPr>
          <a:lstStyle/>
          <a:p>
            <a:r>
              <a:rPr lang="en-GB" sz="2000" b="1" dirty="0"/>
              <a:t>Alliteration of hard sounds</a:t>
            </a:r>
            <a:endParaRPr lang="en-US" sz="2000" b="1" dirty="0"/>
          </a:p>
        </p:txBody>
      </p:sp>
    </p:spTree>
    <p:extLst>
      <p:ext uri="{BB962C8B-B14F-4D97-AF65-F5344CB8AC3E}">
        <p14:creationId xmlns:p14="http://schemas.microsoft.com/office/powerpoint/2010/main" val="2095940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cstate="print"/>
          <a:srcRect b="24182"/>
          <a:stretch>
            <a:fillRect/>
          </a:stretch>
        </p:blipFill>
        <p:spPr bwMode="auto">
          <a:xfrm>
            <a:off x="0" y="-1"/>
            <a:ext cx="9144000" cy="6858001"/>
          </a:xfrm>
          <a:prstGeom prst="rect">
            <a:avLst/>
          </a:prstGeom>
          <a:noFill/>
          <a:ln w="9525">
            <a:noFill/>
            <a:miter lim="800000"/>
            <a:headEnd/>
            <a:tailEnd/>
          </a:ln>
        </p:spPr>
      </p:pic>
      <p:sp>
        <p:nvSpPr>
          <p:cNvPr id="5" name="TextBox 4"/>
          <p:cNvSpPr txBox="1"/>
          <p:nvPr/>
        </p:nvSpPr>
        <p:spPr>
          <a:xfrm>
            <a:off x="611560" y="1196752"/>
            <a:ext cx="7715304" cy="5016758"/>
          </a:xfrm>
          <a:prstGeom prst="rect">
            <a:avLst/>
          </a:prstGeom>
          <a:solidFill>
            <a:schemeClr val="bg1"/>
          </a:solidFill>
          <a:ln>
            <a:solidFill>
              <a:schemeClr val="bg1"/>
            </a:solidFill>
          </a:ln>
        </p:spPr>
        <p:txBody>
          <a:bodyPr wrap="square" rtlCol="0">
            <a:spAutoFit/>
          </a:bodyPr>
          <a:lstStyle/>
          <a:p>
            <a:r>
              <a:rPr lang="en-GB" sz="3200" dirty="0" smtClean="0"/>
              <a:t>“A </a:t>
            </a:r>
            <a:r>
              <a:rPr lang="en-GB" sz="3200" dirty="0"/>
              <a:t>fearful man, all in coarse grey, with a great iron on his leg. A man with no hat, and with broken shoes, and with an old rag tied round his head. A man who had been soaked in water, and smothered in mud, and lamed by stones, and cut by flints, and stung by nettles, and torn by briars; who limped, and shivered, and glared and growled; and whose teeth chattered in his head as he seized me by the chin</a:t>
            </a:r>
            <a:r>
              <a:rPr lang="en-GB" sz="3200" dirty="0" smtClean="0"/>
              <a:t>.” </a:t>
            </a:r>
            <a:endParaRPr lang="en-GB" sz="3200" dirty="0"/>
          </a:p>
        </p:txBody>
      </p:sp>
      <p:sp>
        <p:nvSpPr>
          <p:cNvPr id="6" name="TextBox 5"/>
          <p:cNvSpPr txBox="1"/>
          <p:nvPr/>
        </p:nvSpPr>
        <p:spPr>
          <a:xfrm>
            <a:off x="357158" y="428604"/>
            <a:ext cx="3206730" cy="369332"/>
          </a:xfrm>
          <a:prstGeom prst="rect">
            <a:avLst/>
          </a:prstGeom>
          <a:solidFill>
            <a:schemeClr val="bg1"/>
          </a:solidFill>
        </p:spPr>
        <p:txBody>
          <a:bodyPr wrap="square" rtlCol="0">
            <a:spAutoFit/>
          </a:bodyPr>
          <a:lstStyle/>
          <a:p>
            <a:pPr algn="just"/>
            <a:r>
              <a:rPr lang="en-GB" i="1" dirty="0" smtClean="0"/>
              <a:t>Language analysis of Chapter 1</a:t>
            </a:r>
            <a:endParaRPr lang="en-US" i="1" dirty="0"/>
          </a:p>
        </p:txBody>
      </p:sp>
      <p:sp>
        <p:nvSpPr>
          <p:cNvPr id="8" name="TextBox 7"/>
          <p:cNvSpPr txBox="1"/>
          <p:nvPr/>
        </p:nvSpPr>
        <p:spPr>
          <a:xfrm>
            <a:off x="4427984" y="188640"/>
            <a:ext cx="4392488" cy="707886"/>
          </a:xfrm>
          <a:prstGeom prst="rect">
            <a:avLst/>
          </a:prstGeom>
          <a:solidFill>
            <a:schemeClr val="bg1"/>
          </a:solidFill>
        </p:spPr>
        <p:txBody>
          <a:bodyPr wrap="square" rtlCol="0">
            <a:spAutoFit/>
          </a:bodyPr>
          <a:lstStyle/>
          <a:p>
            <a:r>
              <a:rPr lang="en-GB" sz="2000" b="1" dirty="0"/>
              <a:t>‘and’ as well as commas and semi colons to show how Dickens structures</a:t>
            </a:r>
            <a:endParaRPr lang="en-US" sz="2000" b="1" dirty="0"/>
          </a:p>
        </p:txBody>
      </p:sp>
    </p:spTree>
    <p:extLst>
      <p:ext uri="{BB962C8B-B14F-4D97-AF65-F5344CB8AC3E}">
        <p14:creationId xmlns:p14="http://schemas.microsoft.com/office/powerpoint/2010/main" val="3321044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read and understand Chapter 1 of Great Expectations</a:t>
            </a:r>
            <a:endParaRPr lang="en-GB" dirty="0"/>
          </a:p>
        </p:txBody>
      </p:sp>
      <p:sp>
        <p:nvSpPr>
          <p:cNvPr id="3" name="TextBox 2"/>
          <p:cNvSpPr txBox="1"/>
          <p:nvPr/>
        </p:nvSpPr>
        <p:spPr>
          <a:xfrm>
            <a:off x="179512" y="620688"/>
            <a:ext cx="8712968" cy="2954655"/>
          </a:xfrm>
          <a:prstGeom prst="rect">
            <a:avLst/>
          </a:prstGeom>
          <a:noFill/>
        </p:spPr>
        <p:txBody>
          <a:bodyPr wrap="square" rtlCol="0">
            <a:spAutoFit/>
          </a:bodyPr>
          <a:lstStyle/>
          <a:p>
            <a:r>
              <a:rPr lang="en-GB" sz="2400" dirty="0" smtClean="0"/>
              <a:t>Re-watch the opening of Great Expectations. As you watch, make notes on what sort of atmosphere is created. Write about:</a:t>
            </a:r>
          </a:p>
          <a:p>
            <a:endParaRPr lang="en-GB" sz="2400" dirty="0"/>
          </a:p>
          <a:p>
            <a:pPr>
              <a:buFont typeface="Arial" pitchFamily="34" charset="0"/>
              <a:buChar char="•"/>
            </a:pPr>
            <a:r>
              <a:rPr lang="en-GB" sz="2400" dirty="0" smtClean="0"/>
              <a:t> images</a:t>
            </a:r>
          </a:p>
          <a:p>
            <a:pPr>
              <a:buFont typeface="Arial" pitchFamily="34" charset="0"/>
              <a:buChar char="•"/>
            </a:pPr>
            <a:r>
              <a:rPr lang="en-GB" sz="2400" dirty="0"/>
              <a:t> </a:t>
            </a:r>
            <a:r>
              <a:rPr lang="en-GB" sz="2400" dirty="0" smtClean="0"/>
              <a:t>sounds</a:t>
            </a:r>
          </a:p>
          <a:p>
            <a:pPr>
              <a:buFont typeface="Arial" pitchFamily="34" charset="0"/>
              <a:buChar char="•"/>
            </a:pPr>
            <a:r>
              <a:rPr lang="en-GB" sz="2400" dirty="0"/>
              <a:t> </a:t>
            </a:r>
            <a:r>
              <a:rPr lang="en-GB" sz="2400" dirty="0" smtClean="0"/>
              <a:t>language</a:t>
            </a:r>
          </a:p>
          <a:p>
            <a:pPr>
              <a:buFont typeface="Arial" pitchFamily="34" charset="0"/>
              <a:buChar char="•"/>
            </a:pPr>
            <a:r>
              <a:rPr lang="en-GB" sz="2400" dirty="0"/>
              <a:t> </a:t>
            </a:r>
            <a:r>
              <a:rPr lang="en-GB" sz="2400" dirty="0" smtClean="0"/>
              <a:t>events</a:t>
            </a:r>
          </a:p>
          <a:p>
            <a:endParaRPr lang="en-GB" dirty="0"/>
          </a:p>
        </p:txBody>
      </p:sp>
      <p:sp>
        <p:nvSpPr>
          <p:cNvPr id="4" name="Action Button: Movie 3">
            <a:hlinkClick r:id="rId2" highlightClick="1"/>
          </p:cNvPr>
          <p:cNvSpPr/>
          <p:nvPr/>
        </p:nvSpPr>
        <p:spPr>
          <a:xfrm>
            <a:off x="467544" y="4149080"/>
            <a:ext cx="2592288" cy="2376264"/>
          </a:xfrm>
          <a:prstGeom prst="actionButtonMovi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635896" y="4221088"/>
            <a:ext cx="5184576" cy="1692771"/>
          </a:xfrm>
          <a:prstGeom prst="rect">
            <a:avLst/>
          </a:prstGeom>
          <a:noFill/>
        </p:spPr>
        <p:txBody>
          <a:bodyPr wrap="square" rtlCol="0">
            <a:spAutoFit/>
          </a:bodyPr>
          <a:lstStyle/>
          <a:p>
            <a:r>
              <a:rPr lang="en-GB" sz="2400" dirty="0" smtClean="0"/>
              <a:t>What </a:t>
            </a:r>
            <a:r>
              <a:rPr lang="en-GB" sz="2800" b="1" dirty="0" smtClean="0">
                <a:solidFill>
                  <a:srgbClr val="FF0000"/>
                </a:solidFill>
              </a:rPr>
              <a:t>emotions</a:t>
            </a:r>
            <a:r>
              <a:rPr lang="en-GB" sz="2400" dirty="0" smtClean="0"/>
              <a:t> is Pip experiencing?</a:t>
            </a:r>
          </a:p>
          <a:p>
            <a:r>
              <a:rPr lang="en-GB" sz="2400" dirty="0" smtClean="0"/>
              <a:t> </a:t>
            </a:r>
          </a:p>
          <a:p>
            <a:r>
              <a:rPr lang="en-GB" sz="2400" dirty="0" smtClean="0"/>
              <a:t>What </a:t>
            </a:r>
            <a:r>
              <a:rPr lang="en-GB" sz="2800" b="1" dirty="0" smtClean="0">
                <a:solidFill>
                  <a:srgbClr val="FF0000"/>
                </a:solidFill>
              </a:rPr>
              <a:t>emotions</a:t>
            </a:r>
            <a:r>
              <a:rPr lang="en-GB" sz="2400" dirty="0" smtClean="0"/>
              <a:t> is Magwitch experiencing?</a:t>
            </a:r>
            <a:endParaRPr lang="en-GB" sz="2400" dirty="0"/>
          </a:p>
        </p:txBody>
      </p:sp>
    </p:spTree>
    <p:extLst>
      <p:ext uri="{BB962C8B-B14F-4D97-AF65-F5344CB8AC3E}">
        <p14:creationId xmlns:p14="http://schemas.microsoft.com/office/powerpoint/2010/main" val="1284300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cstate="print"/>
          <a:srcRect b="24182"/>
          <a:stretch>
            <a:fillRect/>
          </a:stretch>
        </p:blipFill>
        <p:spPr bwMode="auto">
          <a:xfrm>
            <a:off x="0" y="-1"/>
            <a:ext cx="9144000" cy="6858001"/>
          </a:xfrm>
          <a:prstGeom prst="rect">
            <a:avLst/>
          </a:prstGeom>
          <a:noFill/>
          <a:ln w="9525">
            <a:noFill/>
            <a:miter lim="800000"/>
            <a:headEnd/>
            <a:tailEnd/>
          </a:ln>
        </p:spPr>
      </p:pic>
      <p:sp>
        <p:nvSpPr>
          <p:cNvPr id="5" name="TextBox 4"/>
          <p:cNvSpPr txBox="1"/>
          <p:nvPr/>
        </p:nvSpPr>
        <p:spPr>
          <a:xfrm>
            <a:off x="179512" y="620688"/>
            <a:ext cx="8712968" cy="6203240"/>
          </a:xfrm>
          <a:prstGeom prst="rect">
            <a:avLst/>
          </a:prstGeom>
          <a:solidFill>
            <a:schemeClr val="bg1"/>
          </a:solidFill>
          <a:ln>
            <a:solidFill>
              <a:schemeClr val="bg1"/>
            </a:solidFill>
          </a:ln>
        </p:spPr>
        <p:txBody>
          <a:bodyPr wrap="square" rtlCol="0">
            <a:spAutoFit/>
          </a:bodyPr>
          <a:lstStyle/>
          <a:p>
            <a:r>
              <a:rPr lang="en-GB" sz="1000" dirty="0"/>
              <a:t>"O! Don't cut my throat, sir," I pleaded in terror. "Pray don't do it, sir." </a:t>
            </a:r>
            <a:br>
              <a:rPr lang="en-GB" sz="1000" dirty="0"/>
            </a:br>
            <a:r>
              <a:rPr lang="en-GB" sz="1000" dirty="0"/>
              <a:t>"Tell us your name!" said the man. "Quick!"</a:t>
            </a:r>
          </a:p>
          <a:p>
            <a:r>
              <a:rPr lang="en-GB" sz="1000" dirty="0"/>
              <a:t>"Pip, sir." </a:t>
            </a:r>
          </a:p>
          <a:p>
            <a:r>
              <a:rPr lang="en-GB" sz="1000" dirty="0"/>
              <a:t>"Once more," said the man, staring at me. "Give it mouth!" </a:t>
            </a:r>
          </a:p>
          <a:p>
            <a:r>
              <a:rPr lang="en-GB" sz="1000" dirty="0"/>
              <a:t>"Pip. Pip, sir." </a:t>
            </a:r>
          </a:p>
          <a:p>
            <a:r>
              <a:rPr lang="en-GB" sz="1000" dirty="0"/>
              <a:t>"Show us where you live," said the man. "Pint out the place!" </a:t>
            </a:r>
          </a:p>
          <a:p>
            <a:r>
              <a:rPr lang="en-GB" sz="1000" dirty="0"/>
              <a:t>[...]</a:t>
            </a:r>
          </a:p>
          <a:p>
            <a:r>
              <a:rPr lang="en-GB" sz="1000" dirty="0"/>
              <a:t>"You young dog," said the man, licking his lips, "what fat cheeks you ha' got." </a:t>
            </a:r>
            <a:br>
              <a:rPr lang="en-GB" sz="1000" dirty="0"/>
            </a:br>
            <a:r>
              <a:rPr lang="en-GB" sz="1000" dirty="0"/>
              <a:t>[...]</a:t>
            </a:r>
          </a:p>
          <a:p>
            <a:r>
              <a:rPr lang="en-GB" sz="1000" dirty="0"/>
              <a:t>"Darn me if I couldn't eat </a:t>
            </a:r>
            <a:r>
              <a:rPr lang="en-GB" sz="1000" dirty="0" err="1"/>
              <a:t>em</a:t>
            </a:r>
            <a:r>
              <a:rPr lang="en-GB" sz="1000" dirty="0"/>
              <a:t>," said the man, with a threatening shake of his head, "and if I </a:t>
            </a:r>
            <a:r>
              <a:rPr lang="en-GB" sz="1000" dirty="0" err="1"/>
              <a:t>han't</a:t>
            </a:r>
            <a:r>
              <a:rPr lang="en-GB" sz="1000" dirty="0"/>
              <a:t> half a mind </a:t>
            </a:r>
            <a:r>
              <a:rPr lang="en-GB" sz="1000" dirty="0" err="1"/>
              <a:t>to't</a:t>
            </a:r>
            <a:r>
              <a:rPr lang="en-GB" sz="1000" dirty="0"/>
              <a:t>!" </a:t>
            </a:r>
          </a:p>
          <a:p>
            <a:r>
              <a:rPr lang="en-GB" sz="1000" dirty="0"/>
              <a:t>[...]</a:t>
            </a:r>
          </a:p>
          <a:p>
            <a:r>
              <a:rPr lang="en-GB" sz="1000" dirty="0"/>
              <a:t>"Now </a:t>
            </a:r>
            <a:r>
              <a:rPr lang="en-GB" sz="1000" dirty="0" err="1"/>
              <a:t>lookee</a:t>
            </a:r>
            <a:r>
              <a:rPr lang="en-GB" sz="1000" dirty="0"/>
              <a:t> here!" said the man. "Where's your mother?" </a:t>
            </a:r>
          </a:p>
          <a:p>
            <a:r>
              <a:rPr lang="en-GB" sz="1000" dirty="0"/>
              <a:t>"There, sir!" said I. </a:t>
            </a:r>
          </a:p>
          <a:p>
            <a:r>
              <a:rPr lang="en-GB" sz="1000" dirty="0"/>
              <a:t>[...]</a:t>
            </a:r>
          </a:p>
          <a:p>
            <a:r>
              <a:rPr lang="en-GB" sz="1000" dirty="0"/>
              <a:t>"There, sir!" I timidly explained. "Also Georgiana. That's my mother." </a:t>
            </a:r>
          </a:p>
          <a:p>
            <a:r>
              <a:rPr lang="en-GB" sz="1000" dirty="0"/>
              <a:t>"Oh!" said he, coming back. "And is that your father </a:t>
            </a:r>
            <a:r>
              <a:rPr lang="en-GB" sz="1000" dirty="0" err="1"/>
              <a:t>alonger</a:t>
            </a:r>
            <a:r>
              <a:rPr lang="en-GB" sz="1000" dirty="0"/>
              <a:t> your mother?" </a:t>
            </a:r>
            <a:br>
              <a:rPr lang="en-GB" sz="1000" dirty="0"/>
            </a:br>
            <a:r>
              <a:rPr lang="en-GB" sz="1000" dirty="0"/>
              <a:t>"Yes, sir," said I; "him too; late of this parish." </a:t>
            </a:r>
          </a:p>
          <a:p>
            <a:r>
              <a:rPr lang="en-GB" sz="1000" dirty="0"/>
              <a:t>"Ha!" he muttered then, considering. "Who </a:t>
            </a:r>
            <a:r>
              <a:rPr lang="en-GB" sz="1000" dirty="0" err="1"/>
              <a:t>d'ye</a:t>
            </a:r>
            <a:r>
              <a:rPr lang="en-GB" sz="1000" dirty="0"/>
              <a:t> live with - </a:t>
            </a:r>
            <a:r>
              <a:rPr lang="en-GB" sz="1000" dirty="0" err="1"/>
              <a:t>supposin</a:t>
            </a:r>
            <a:r>
              <a:rPr lang="en-GB" sz="1000" dirty="0"/>
              <a:t>' you're kindly let to live, which I </a:t>
            </a:r>
            <a:r>
              <a:rPr lang="en-GB" sz="1000" dirty="0" err="1"/>
              <a:t>han't</a:t>
            </a:r>
            <a:r>
              <a:rPr lang="en-GB" sz="1000" dirty="0"/>
              <a:t> made up my mind about?" </a:t>
            </a:r>
            <a:br>
              <a:rPr lang="en-GB" sz="1000" dirty="0"/>
            </a:br>
            <a:r>
              <a:rPr lang="en-GB" sz="1000" dirty="0"/>
              <a:t>"My sister, sir - Mrs. Joe </a:t>
            </a:r>
            <a:r>
              <a:rPr lang="en-GB" sz="1000" dirty="0" err="1"/>
              <a:t>Gargery</a:t>
            </a:r>
            <a:r>
              <a:rPr lang="en-GB" sz="1000" dirty="0"/>
              <a:t> - wife of Joe </a:t>
            </a:r>
            <a:r>
              <a:rPr lang="en-GB" sz="1000" dirty="0" err="1"/>
              <a:t>Gargery</a:t>
            </a:r>
            <a:r>
              <a:rPr lang="en-GB" sz="1000" dirty="0"/>
              <a:t>, the blacksmith, sir." </a:t>
            </a:r>
            <a:br>
              <a:rPr lang="en-GB" sz="1000" dirty="0"/>
            </a:br>
            <a:r>
              <a:rPr lang="en-GB" sz="1000" dirty="0"/>
              <a:t>"Blacksmith, eh?" said he. And looked down at his leg. </a:t>
            </a:r>
          </a:p>
          <a:p>
            <a:r>
              <a:rPr lang="en-GB" sz="1000" dirty="0"/>
              <a:t>[...]</a:t>
            </a:r>
          </a:p>
          <a:p>
            <a:r>
              <a:rPr lang="en-GB" sz="1000" dirty="0"/>
              <a:t>"Now </a:t>
            </a:r>
            <a:r>
              <a:rPr lang="en-GB" sz="1000" dirty="0" err="1"/>
              <a:t>lookee</a:t>
            </a:r>
            <a:r>
              <a:rPr lang="en-GB" sz="1000" dirty="0"/>
              <a:t> here," he said, "the question being whether you're to be let to live. You know what a file is?" </a:t>
            </a:r>
          </a:p>
          <a:p>
            <a:r>
              <a:rPr lang="en-GB" sz="1000" dirty="0"/>
              <a:t>"Yes, sir." </a:t>
            </a:r>
          </a:p>
          <a:p>
            <a:r>
              <a:rPr lang="en-GB" sz="1000" dirty="0"/>
              <a:t>"And you know what </a:t>
            </a:r>
            <a:r>
              <a:rPr lang="en-GB" sz="1000" dirty="0" err="1"/>
              <a:t>wittles</a:t>
            </a:r>
            <a:r>
              <a:rPr lang="en-GB" sz="1000" dirty="0"/>
              <a:t> is?" </a:t>
            </a:r>
          </a:p>
          <a:p>
            <a:r>
              <a:rPr lang="en-GB" sz="1000" dirty="0"/>
              <a:t>"Yes, sir." </a:t>
            </a:r>
          </a:p>
          <a:p>
            <a:r>
              <a:rPr lang="en-GB" sz="1000" dirty="0"/>
              <a:t>[...]</a:t>
            </a:r>
          </a:p>
          <a:p>
            <a:r>
              <a:rPr lang="en-GB" sz="1000" dirty="0"/>
              <a:t>"You bring me, to-morrow morning early, that file and them </a:t>
            </a:r>
            <a:r>
              <a:rPr lang="en-GB" sz="1000" dirty="0" err="1"/>
              <a:t>wittles</a:t>
            </a:r>
            <a:r>
              <a:rPr lang="en-GB" sz="1000" dirty="0"/>
              <a:t>. You bring the lot to me, at that old Battery over yonder. You do it, and you never dare to say a word or dare to make a sign concerning your having seen such a person as me, or any person </a:t>
            </a:r>
            <a:r>
              <a:rPr lang="en-GB" sz="1000" dirty="0" err="1"/>
              <a:t>sumever</a:t>
            </a:r>
            <a:r>
              <a:rPr lang="en-GB" sz="1000" dirty="0"/>
              <a:t>, and you shall be let to live. You fail, or you go from my words in any </a:t>
            </a:r>
            <a:r>
              <a:rPr lang="en-GB" sz="1000" dirty="0" err="1"/>
              <a:t>partickler</a:t>
            </a:r>
            <a:r>
              <a:rPr lang="en-GB" sz="1000" dirty="0"/>
              <a:t>, no matter how small it is, and your heart and your liver shall be tore out, roasted and ate. Now, I </a:t>
            </a:r>
            <a:r>
              <a:rPr lang="en-GB" sz="1000" dirty="0" err="1"/>
              <a:t>ain't</a:t>
            </a:r>
            <a:r>
              <a:rPr lang="en-GB" sz="1000" dirty="0"/>
              <a:t> alone, as you may think I am. There's a young man hid with me, in comparison with which young man I am a Angel. That young man hears the words I speak. That young man has a secret way </a:t>
            </a:r>
            <a:r>
              <a:rPr lang="en-GB" sz="1000" dirty="0" err="1"/>
              <a:t>pecooliar</a:t>
            </a:r>
            <a:r>
              <a:rPr lang="en-GB" sz="1000" dirty="0"/>
              <a:t> to himself, of getting at a boy, and at his heart, and at his liver. It is in </a:t>
            </a:r>
            <a:r>
              <a:rPr lang="en-GB" sz="1000" dirty="0" err="1"/>
              <a:t>wain</a:t>
            </a:r>
            <a:r>
              <a:rPr lang="en-GB" sz="1000" dirty="0"/>
              <a:t> for a boy to attempt to hide himself from that young man. A boy may lock his door, may be warm in bed, may tuck himself up, may draw the clothes over his head, may think himself comfortable and safe, but that young man will softly creep and creep his way to him and tear him open. I am a-keeping that young man from harming of you at the present moment, with great difficulty. I find it </a:t>
            </a:r>
            <a:r>
              <a:rPr lang="en-GB" sz="1000" dirty="0" err="1"/>
              <a:t>wery</a:t>
            </a:r>
            <a:r>
              <a:rPr lang="en-GB" sz="1000" dirty="0"/>
              <a:t> hard to hold that young man off of your inside. Now, what do you say?" </a:t>
            </a:r>
          </a:p>
          <a:p>
            <a:r>
              <a:rPr lang="en-GB" sz="1000" dirty="0"/>
              <a:t>[...]</a:t>
            </a:r>
          </a:p>
          <a:p>
            <a:r>
              <a:rPr lang="en-GB" sz="1000" dirty="0"/>
              <a:t>"Say Lord strike you dead if you don't!" said the man. </a:t>
            </a:r>
          </a:p>
          <a:p>
            <a:r>
              <a:rPr lang="en-GB" sz="1000" dirty="0"/>
              <a:t>I said so, and he took me down. </a:t>
            </a:r>
          </a:p>
          <a:p>
            <a:r>
              <a:rPr lang="en-GB" sz="1000" dirty="0"/>
              <a:t>"Now," he pursued, "you remember what you've undertook, and you remember that young man, and you get home!" </a:t>
            </a:r>
          </a:p>
          <a:p>
            <a:r>
              <a:rPr lang="en-GB" sz="1000" dirty="0"/>
              <a:t>"Goo-good night, sir," I faltered. </a:t>
            </a:r>
          </a:p>
          <a:p>
            <a:r>
              <a:rPr lang="en-GB" sz="1000" dirty="0"/>
              <a:t>"Much of that!" said he, glancing about him over the cold wet flat. "I wish I was a frog. Or a eel</a:t>
            </a:r>
            <a:r>
              <a:rPr lang="en-GB" sz="1000" dirty="0" smtClean="0"/>
              <a:t>!“ </a:t>
            </a:r>
            <a:endParaRPr lang="en-GB" sz="1000" dirty="0"/>
          </a:p>
        </p:txBody>
      </p:sp>
      <p:sp>
        <p:nvSpPr>
          <p:cNvPr id="6" name="TextBox 5"/>
          <p:cNvSpPr txBox="1"/>
          <p:nvPr/>
        </p:nvSpPr>
        <p:spPr>
          <a:xfrm>
            <a:off x="395536" y="188640"/>
            <a:ext cx="3206730" cy="369332"/>
          </a:xfrm>
          <a:prstGeom prst="rect">
            <a:avLst/>
          </a:prstGeom>
          <a:solidFill>
            <a:schemeClr val="bg1"/>
          </a:solidFill>
        </p:spPr>
        <p:txBody>
          <a:bodyPr wrap="square" rtlCol="0">
            <a:spAutoFit/>
          </a:bodyPr>
          <a:lstStyle/>
          <a:p>
            <a:pPr algn="just"/>
            <a:r>
              <a:rPr lang="en-GB" i="1" dirty="0" smtClean="0"/>
              <a:t>Language analysis of Chapter 1</a:t>
            </a:r>
            <a:endParaRPr lang="en-US" i="1" dirty="0"/>
          </a:p>
        </p:txBody>
      </p:sp>
      <p:sp>
        <p:nvSpPr>
          <p:cNvPr id="8" name="TextBox 7"/>
          <p:cNvSpPr txBox="1"/>
          <p:nvPr/>
        </p:nvSpPr>
        <p:spPr>
          <a:xfrm>
            <a:off x="4427984" y="116632"/>
            <a:ext cx="3240360" cy="400110"/>
          </a:xfrm>
          <a:prstGeom prst="rect">
            <a:avLst/>
          </a:prstGeom>
          <a:solidFill>
            <a:schemeClr val="bg1"/>
          </a:solidFill>
        </p:spPr>
        <p:txBody>
          <a:bodyPr wrap="square" rtlCol="0">
            <a:spAutoFit/>
          </a:bodyPr>
          <a:lstStyle/>
          <a:p>
            <a:r>
              <a:rPr lang="en-GB" sz="2000" b="1" dirty="0"/>
              <a:t>Imperatives/ commands</a:t>
            </a:r>
            <a:endParaRPr lang="en-US" sz="2000" b="1" dirty="0"/>
          </a:p>
        </p:txBody>
      </p:sp>
    </p:spTree>
    <p:extLst>
      <p:ext uri="{BB962C8B-B14F-4D97-AF65-F5344CB8AC3E}">
        <p14:creationId xmlns:p14="http://schemas.microsoft.com/office/powerpoint/2010/main" val="3353650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cstate="print"/>
          <a:srcRect b="24182"/>
          <a:stretch>
            <a:fillRect/>
          </a:stretch>
        </p:blipFill>
        <p:spPr bwMode="auto">
          <a:xfrm>
            <a:off x="0" y="-1"/>
            <a:ext cx="9144000" cy="6858001"/>
          </a:xfrm>
          <a:prstGeom prst="rect">
            <a:avLst/>
          </a:prstGeom>
          <a:noFill/>
          <a:ln w="9525">
            <a:noFill/>
            <a:miter lim="800000"/>
            <a:headEnd/>
            <a:tailEnd/>
          </a:ln>
        </p:spPr>
      </p:pic>
      <p:sp>
        <p:nvSpPr>
          <p:cNvPr id="5" name="TextBox 4"/>
          <p:cNvSpPr txBox="1"/>
          <p:nvPr/>
        </p:nvSpPr>
        <p:spPr>
          <a:xfrm>
            <a:off x="179512" y="620688"/>
            <a:ext cx="8712968" cy="6203240"/>
          </a:xfrm>
          <a:prstGeom prst="rect">
            <a:avLst/>
          </a:prstGeom>
          <a:solidFill>
            <a:schemeClr val="bg1"/>
          </a:solidFill>
          <a:ln>
            <a:solidFill>
              <a:schemeClr val="bg1"/>
            </a:solidFill>
          </a:ln>
        </p:spPr>
        <p:txBody>
          <a:bodyPr wrap="square" rtlCol="0">
            <a:spAutoFit/>
          </a:bodyPr>
          <a:lstStyle/>
          <a:p>
            <a:r>
              <a:rPr lang="en-GB" sz="1000" dirty="0"/>
              <a:t>"O! Don't cut my throat, sir," I pleaded in terror. "Pray don't do it, sir." </a:t>
            </a:r>
            <a:br>
              <a:rPr lang="en-GB" sz="1000" dirty="0"/>
            </a:br>
            <a:r>
              <a:rPr lang="en-GB" sz="1000" dirty="0"/>
              <a:t>"Tell us your name!" said the man. "Quick!"</a:t>
            </a:r>
          </a:p>
          <a:p>
            <a:r>
              <a:rPr lang="en-GB" sz="1000" dirty="0"/>
              <a:t>"Pip, sir." </a:t>
            </a:r>
          </a:p>
          <a:p>
            <a:r>
              <a:rPr lang="en-GB" sz="1000" dirty="0"/>
              <a:t>"Once more," said the man, staring at me. "Give it mouth!" </a:t>
            </a:r>
          </a:p>
          <a:p>
            <a:r>
              <a:rPr lang="en-GB" sz="1000" dirty="0"/>
              <a:t>"Pip. Pip, sir." </a:t>
            </a:r>
          </a:p>
          <a:p>
            <a:r>
              <a:rPr lang="en-GB" sz="1000" dirty="0"/>
              <a:t>"Show us where you live," said the man. "Pint out the place!" </a:t>
            </a:r>
          </a:p>
          <a:p>
            <a:r>
              <a:rPr lang="en-GB" sz="1000" dirty="0"/>
              <a:t>[...]</a:t>
            </a:r>
          </a:p>
          <a:p>
            <a:r>
              <a:rPr lang="en-GB" sz="1000" dirty="0"/>
              <a:t>"You young dog," said the man, licking his lips, "what fat cheeks you ha' got." </a:t>
            </a:r>
            <a:br>
              <a:rPr lang="en-GB" sz="1000" dirty="0"/>
            </a:br>
            <a:r>
              <a:rPr lang="en-GB" sz="1000" dirty="0"/>
              <a:t>[...]</a:t>
            </a:r>
          </a:p>
          <a:p>
            <a:r>
              <a:rPr lang="en-GB" sz="1000" dirty="0"/>
              <a:t>"Darn me if I couldn't eat </a:t>
            </a:r>
            <a:r>
              <a:rPr lang="en-GB" sz="1000" dirty="0" err="1"/>
              <a:t>em</a:t>
            </a:r>
            <a:r>
              <a:rPr lang="en-GB" sz="1000" dirty="0"/>
              <a:t>," said the man, with a threatening shake of his head, "and if I </a:t>
            </a:r>
            <a:r>
              <a:rPr lang="en-GB" sz="1000" dirty="0" err="1"/>
              <a:t>han't</a:t>
            </a:r>
            <a:r>
              <a:rPr lang="en-GB" sz="1000" dirty="0"/>
              <a:t> half a mind </a:t>
            </a:r>
            <a:r>
              <a:rPr lang="en-GB" sz="1000" dirty="0" err="1"/>
              <a:t>to't</a:t>
            </a:r>
            <a:r>
              <a:rPr lang="en-GB" sz="1000" dirty="0"/>
              <a:t>!" </a:t>
            </a:r>
          </a:p>
          <a:p>
            <a:r>
              <a:rPr lang="en-GB" sz="1000" dirty="0"/>
              <a:t>[...]</a:t>
            </a:r>
          </a:p>
          <a:p>
            <a:r>
              <a:rPr lang="en-GB" sz="1000" dirty="0"/>
              <a:t>"Now </a:t>
            </a:r>
            <a:r>
              <a:rPr lang="en-GB" sz="1000" dirty="0" err="1"/>
              <a:t>lookee</a:t>
            </a:r>
            <a:r>
              <a:rPr lang="en-GB" sz="1000" dirty="0"/>
              <a:t> here!" said the man. "Where's your mother?" </a:t>
            </a:r>
          </a:p>
          <a:p>
            <a:r>
              <a:rPr lang="en-GB" sz="1000" dirty="0"/>
              <a:t>"There, sir!" said I. </a:t>
            </a:r>
          </a:p>
          <a:p>
            <a:r>
              <a:rPr lang="en-GB" sz="1000" dirty="0"/>
              <a:t>[...]</a:t>
            </a:r>
          </a:p>
          <a:p>
            <a:r>
              <a:rPr lang="en-GB" sz="1000" dirty="0"/>
              <a:t>"There, sir!" I timidly explained. "Also Georgiana. That's my mother." </a:t>
            </a:r>
          </a:p>
          <a:p>
            <a:r>
              <a:rPr lang="en-GB" sz="1000" dirty="0"/>
              <a:t>"Oh!" said he, coming back. "And is that your father </a:t>
            </a:r>
            <a:r>
              <a:rPr lang="en-GB" sz="1000" dirty="0" err="1"/>
              <a:t>alonger</a:t>
            </a:r>
            <a:r>
              <a:rPr lang="en-GB" sz="1000" dirty="0"/>
              <a:t> your mother?" </a:t>
            </a:r>
            <a:br>
              <a:rPr lang="en-GB" sz="1000" dirty="0"/>
            </a:br>
            <a:r>
              <a:rPr lang="en-GB" sz="1000" dirty="0"/>
              <a:t>"Yes, sir," said I; "him too; late of this parish." </a:t>
            </a:r>
          </a:p>
          <a:p>
            <a:r>
              <a:rPr lang="en-GB" sz="1000" dirty="0"/>
              <a:t>"Ha!" he muttered then, considering. "Who </a:t>
            </a:r>
            <a:r>
              <a:rPr lang="en-GB" sz="1000" dirty="0" err="1"/>
              <a:t>d'ye</a:t>
            </a:r>
            <a:r>
              <a:rPr lang="en-GB" sz="1000" dirty="0"/>
              <a:t> live with - </a:t>
            </a:r>
            <a:r>
              <a:rPr lang="en-GB" sz="1000" dirty="0" err="1"/>
              <a:t>supposin</a:t>
            </a:r>
            <a:r>
              <a:rPr lang="en-GB" sz="1000" dirty="0"/>
              <a:t>' you're kindly let to live, which I </a:t>
            </a:r>
            <a:r>
              <a:rPr lang="en-GB" sz="1000" dirty="0" err="1"/>
              <a:t>han't</a:t>
            </a:r>
            <a:r>
              <a:rPr lang="en-GB" sz="1000" dirty="0"/>
              <a:t> made up my mind about?" </a:t>
            </a:r>
            <a:br>
              <a:rPr lang="en-GB" sz="1000" dirty="0"/>
            </a:br>
            <a:r>
              <a:rPr lang="en-GB" sz="1000" dirty="0"/>
              <a:t>"My sister, sir - Mrs. Joe </a:t>
            </a:r>
            <a:r>
              <a:rPr lang="en-GB" sz="1000" dirty="0" err="1"/>
              <a:t>Gargery</a:t>
            </a:r>
            <a:r>
              <a:rPr lang="en-GB" sz="1000" dirty="0"/>
              <a:t> - wife of Joe </a:t>
            </a:r>
            <a:r>
              <a:rPr lang="en-GB" sz="1000" dirty="0" err="1"/>
              <a:t>Gargery</a:t>
            </a:r>
            <a:r>
              <a:rPr lang="en-GB" sz="1000" dirty="0"/>
              <a:t>, the blacksmith, sir." </a:t>
            </a:r>
            <a:br>
              <a:rPr lang="en-GB" sz="1000" dirty="0"/>
            </a:br>
            <a:r>
              <a:rPr lang="en-GB" sz="1000" dirty="0"/>
              <a:t>"Blacksmith, eh?" said he. And looked down at his leg. </a:t>
            </a:r>
          </a:p>
          <a:p>
            <a:r>
              <a:rPr lang="en-GB" sz="1000" dirty="0"/>
              <a:t>[...]</a:t>
            </a:r>
          </a:p>
          <a:p>
            <a:r>
              <a:rPr lang="en-GB" sz="1000" dirty="0"/>
              <a:t>"Now </a:t>
            </a:r>
            <a:r>
              <a:rPr lang="en-GB" sz="1000" dirty="0" err="1"/>
              <a:t>lookee</a:t>
            </a:r>
            <a:r>
              <a:rPr lang="en-GB" sz="1000" dirty="0"/>
              <a:t> here," he said, "the question being whether you're to be let to live. You know what a file is?" </a:t>
            </a:r>
          </a:p>
          <a:p>
            <a:r>
              <a:rPr lang="en-GB" sz="1000" dirty="0"/>
              <a:t>"Yes, sir." </a:t>
            </a:r>
          </a:p>
          <a:p>
            <a:r>
              <a:rPr lang="en-GB" sz="1000" dirty="0"/>
              <a:t>"And you know what </a:t>
            </a:r>
            <a:r>
              <a:rPr lang="en-GB" sz="1000" dirty="0" err="1"/>
              <a:t>wittles</a:t>
            </a:r>
            <a:r>
              <a:rPr lang="en-GB" sz="1000" dirty="0"/>
              <a:t> is?" </a:t>
            </a:r>
          </a:p>
          <a:p>
            <a:r>
              <a:rPr lang="en-GB" sz="1000" dirty="0"/>
              <a:t>"Yes, sir." </a:t>
            </a:r>
          </a:p>
          <a:p>
            <a:r>
              <a:rPr lang="en-GB" sz="1000" dirty="0"/>
              <a:t>[...]</a:t>
            </a:r>
          </a:p>
          <a:p>
            <a:r>
              <a:rPr lang="en-GB" sz="1000" dirty="0"/>
              <a:t>"You bring me, to-morrow morning early, that file and them </a:t>
            </a:r>
            <a:r>
              <a:rPr lang="en-GB" sz="1000" dirty="0" err="1"/>
              <a:t>wittles</a:t>
            </a:r>
            <a:r>
              <a:rPr lang="en-GB" sz="1000" dirty="0"/>
              <a:t>. You bring the lot to me, at that old Battery over yonder. You do it, and you never dare to say a word or dare to make a sign concerning your having seen such a person as me, or any person </a:t>
            </a:r>
            <a:r>
              <a:rPr lang="en-GB" sz="1000" dirty="0" err="1"/>
              <a:t>sumever</a:t>
            </a:r>
            <a:r>
              <a:rPr lang="en-GB" sz="1000" dirty="0"/>
              <a:t>, and you shall be let to live. You fail, or you go from my words in any </a:t>
            </a:r>
            <a:r>
              <a:rPr lang="en-GB" sz="1000" dirty="0" err="1"/>
              <a:t>partickler</a:t>
            </a:r>
            <a:r>
              <a:rPr lang="en-GB" sz="1000" dirty="0"/>
              <a:t>, no matter how small it is, and your heart and your liver shall be tore out, roasted and ate. Now, I </a:t>
            </a:r>
            <a:r>
              <a:rPr lang="en-GB" sz="1000" dirty="0" err="1"/>
              <a:t>ain't</a:t>
            </a:r>
            <a:r>
              <a:rPr lang="en-GB" sz="1000" dirty="0"/>
              <a:t> alone, as you may think I am. There's a young man hid with me, in comparison with which young man I am a Angel. That young man hears the words I speak. That young man has a secret way </a:t>
            </a:r>
            <a:r>
              <a:rPr lang="en-GB" sz="1000" dirty="0" err="1"/>
              <a:t>pecooliar</a:t>
            </a:r>
            <a:r>
              <a:rPr lang="en-GB" sz="1000" dirty="0"/>
              <a:t> to himself, of getting at a boy, and at his heart, and at his liver. It is in </a:t>
            </a:r>
            <a:r>
              <a:rPr lang="en-GB" sz="1000" dirty="0" err="1"/>
              <a:t>wain</a:t>
            </a:r>
            <a:r>
              <a:rPr lang="en-GB" sz="1000" dirty="0"/>
              <a:t> for a boy to attempt to hide himself from that young man. A boy may lock his door, may be warm in bed, may tuck himself up, may draw the clothes over his head, may think himself comfortable and safe, but that young man will softly creep and creep his way to him and tear him open. I am a-keeping that young man from harming of you at the present moment, with great difficulty. I find it </a:t>
            </a:r>
            <a:r>
              <a:rPr lang="en-GB" sz="1000" dirty="0" err="1"/>
              <a:t>wery</a:t>
            </a:r>
            <a:r>
              <a:rPr lang="en-GB" sz="1000" dirty="0"/>
              <a:t> hard to hold that young man off of your inside. Now, what do you say?" </a:t>
            </a:r>
          </a:p>
          <a:p>
            <a:r>
              <a:rPr lang="en-GB" sz="1000" dirty="0"/>
              <a:t>[...]</a:t>
            </a:r>
          </a:p>
          <a:p>
            <a:r>
              <a:rPr lang="en-GB" sz="1000" dirty="0"/>
              <a:t>"Say Lord strike you dead if you don't!" said the man. </a:t>
            </a:r>
          </a:p>
          <a:p>
            <a:r>
              <a:rPr lang="en-GB" sz="1000" dirty="0"/>
              <a:t>I said so, and he took me down. </a:t>
            </a:r>
          </a:p>
          <a:p>
            <a:r>
              <a:rPr lang="en-GB" sz="1000" dirty="0"/>
              <a:t>"Now," he pursued, "you remember what you've undertook, and you remember that young man, and you get home!" </a:t>
            </a:r>
          </a:p>
          <a:p>
            <a:r>
              <a:rPr lang="en-GB" sz="1000" dirty="0"/>
              <a:t>"Goo-good night, sir," I faltered. </a:t>
            </a:r>
          </a:p>
          <a:p>
            <a:r>
              <a:rPr lang="en-GB" sz="1000" dirty="0"/>
              <a:t>"Much of that!" said he, glancing about him over the cold wet flat. "I wish I was a frog. Or a eel</a:t>
            </a:r>
            <a:r>
              <a:rPr lang="en-GB" sz="1000" dirty="0" smtClean="0"/>
              <a:t>!“ </a:t>
            </a:r>
            <a:endParaRPr lang="en-GB" sz="1000" dirty="0"/>
          </a:p>
        </p:txBody>
      </p:sp>
      <p:sp>
        <p:nvSpPr>
          <p:cNvPr id="6" name="TextBox 5"/>
          <p:cNvSpPr txBox="1"/>
          <p:nvPr/>
        </p:nvSpPr>
        <p:spPr>
          <a:xfrm>
            <a:off x="395536" y="188640"/>
            <a:ext cx="3206730" cy="369332"/>
          </a:xfrm>
          <a:prstGeom prst="rect">
            <a:avLst/>
          </a:prstGeom>
          <a:solidFill>
            <a:schemeClr val="bg1"/>
          </a:solidFill>
        </p:spPr>
        <p:txBody>
          <a:bodyPr wrap="square" rtlCol="0">
            <a:spAutoFit/>
          </a:bodyPr>
          <a:lstStyle/>
          <a:p>
            <a:pPr algn="just"/>
            <a:r>
              <a:rPr lang="en-GB" i="1" dirty="0" smtClean="0"/>
              <a:t>Language analysis of Chapter 1</a:t>
            </a:r>
            <a:endParaRPr lang="en-US" i="1" dirty="0"/>
          </a:p>
        </p:txBody>
      </p:sp>
      <p:sp>
        <p:nvSpPr>
          <p:cNvPr id="8" name="TextBox 7"/>
          <p:cNvSpPr txBox="1"/>
          <p:nvPr/>
        </p:nvSpPr>
        <p:spPr>
          <a:xfrm>
            <a:off x="4427984" y="116632"/>
            <a:ext cx="2232248" cy="400110"/>
          </a:xfrm>
          <a:prstGeom prst="rect">
            <a:avLst/>
          </a:prstGeom>
          <a:solidFill>
            <a:schemeClr val="bg1"/>
          </a:solidFill>
        </p:spPr>
        <p:txBody>
          <a:bodyPr wrap="square" rtlCol="0">
            <a:spAutoFit/>
          </a:bodyPr>
          <a:lstStyle/>
          <a:p>
            <a:r>
              <a:rPr lang="en-GB" sz="2000" b="1" dirty="0"/>
              <a:t>Exclamation marks</a:t>
            </a:r>
            <a:endParaRPr lang="en-US" sz="2000" b="1" dirty="0"/>
          </a:p>
        </p:txBody>
      </p:sp>
    </p:spTree>
    <p:extLst>
      <p:ext uri="{BB962C8B-B14F-4D97-AF65-F5344CB8AC3E}">
        <p14:creationId xmlns:p14="http://schemas.microsoft.com/office/powerpoint/2010/main" val="75966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cstate="print"/>
          <a:srcRect b="24182"/>
          <a:stretch>
            <a:fillRect/>
          </a:stretch>
        </p:blipFill>
        <p:spPr bwMode="auto">
          <a:xfrm>
            <a:off x="0" y="-1"/>
            <a:ext cx="9144000" cy="6858001"/>
          </a:xfrm>
          <a:prstGeom prst="rect">
            <a:avLst/>
          </a:prstGeom>
          <a:noFill/>
          <a:ln w="9525">
            <a:noFill/>
            <a:miter lim="800000"/>
            <a:headEnd/>
            <a:tailEnd/>
          </a:ln>
        </p:spPr>
      </p:pic>
      <p:sp>
        <p:nvSpPr>
          <p:cNvPr id="5" name="TextBox 4"/>
          <p:cNvSpPr txBox="1"/>
          <p:nvPr/>
        </p:nvSpPr>
        <p:spPr>
          <a:xfrm>
            <a:off x="179512" y="620688"/>
            <a:ext cx="8712968" cy="6203240"/>
          </a:xfrm>
          <a:prstGeom prst="rect">
            <a:avLst/>
          </a:prstGeom>
          <a:solidFill>
            <a:schemeClr val="bg1"/>
          </a:solidFill>
          <a:ln>
            <a:solidFill>
              <a:schemeClr val="bg1"/>
            </a:solidFill>
          </a:ln>
        </p:spPr>
        <p:txBody>
          <a:bodyPr wrap="square" rtlCol="0">
            <a:spAutoFit/>
          </a:bodyPr>
          <a:lstStyle/>
          <a:p>
            <a:r>
              <a:rPr lang="en-GB" sz="1000" dirty="0"/>
              <a:t>"O! Don't cut my throat, sir," I pleaded in terror. "Pray don't do it, sir." </a:t>
            </a:r>
            <a:br>
              <a:rPr lang="en-GB" sz="1000" dirty="0"/>
            </a:br>
            <a:r>
              <a:rPr lang="en-GB" sz="1000" dirty="0"/>
              <a:t>"Tell us your name!" said the man. "Quick!"</a:t>
            </a:r>
          </a:p>
          <a:p>
            <a:r>
              <a:rPr lang="en-GB" sz="1000" dirty="0"/>
              <a:t>"Pip, sir." </a:t>
            </a:r>
          </a:p>
          <a:p>
            <a:r>
              <a:rPr lang="en-GB" sz="1000" dirty="0"/>
              <a:t>"Once more," said the man, staring at me. "Give it mouth!" </a:t>
            </a:r>
          </a:p>
          <a:p>
            <a:r>
              <a:rPr lang="en-GB" sz="1000" dirty="0"/>
              <a:t>"Pip. Pip, sir." </a:t>
            </a:r>
          </a:p>
          <a:p>
            <a:r>
              <a:rPr lang="en-GB" sz="1000" dirty="0"/>
              <a:t>"Show us where you live," said the man. "Pint out the place!" </a:t>
            </a:r>
          </a:p>
          <a:p>
            <a:r>
              <a:rPr lang="en-GB" sz="1000" dirty="0"/>
              <a:t>[...]</a:t>
            </a:r>
          </a:p>
          <a:p>
            <a:r>
              <a:rPr lang="en-GB" sz="1000" dirty="0"/>
              <a:t>"You young dog," said the man, licking his lips, "what fat cheeks you ha' got." </a:t>
            </a:r>
            <a:br>
              <a:rPr lang="en-GB" sz="1000" dirty="0"/>
            </a:br>
            <a:r>
              <a:rPr lang="en-GB" sz="1000" dirty="0"/>
              <a:t>[...]</a:t>
            </a:r>
          </a:p>
          <a:p>
            <a:r>
              <a:rPr lang="en-GB" sz="1000" dirty="0"/>
              <a:t>"Darn me if I couldn't eat </a:t>
            </a:r>
            <a:r>
              <a:rPr lang="en-GB" sz="1000" dirty="0" err="1"/>
              <a:t>em</a:t>
            </a:r>
            <a:r>
              <a:rPr lang="en-GB" sz="1000" dirty="0"/>
              <a:t>," said the man, with a threatening shake of his head, "and if I </a:t>
            </a:r>
            <a:r>
              <a:rPr lang="en-GB" sz="1000" dirty="0" err="1"/>
              <a:t>han't</a:t>
            </a:r>
            <a:r>
              <a:rPr lang="en-GB" sz="1000" dirty="0"/>
              <a:t> half a mind </a:t>
            </a:r>
            <a:r>
              <a:rPr lang="en-GB" sz="1000" dirty="0" err="1"/>
              <a:t>to't</a:t>
            </a:r>
            <a:r>
              <a:rPr lang="en-GB" sz="1000" dirty="0"/>
              <a:t>!" </a:t>
            </a:r>
          </a:p>
          <a:p>
            <a:r>
              <a:rPr lang="en-GB" sz="1000" dirty="0"/>
              <a:t>[...]</a:t>
            </a:r>
          </a:p>
          <a:p>
            <a:r>
              <a:rPr lang="en-GB" sz="1000" dirty="0"/>
              <a:t>"Now </a:t>
            </a:r>
            <a:r>
              <a:rPr lang="en-GB" sz="1000" dirty="0" err="1"/>
              <a:t>lookee</a:t>
            </a:r>
            <a:r>
              <a:rPr lang="en-GB" sz="1000" dirty="0"/>
              <a:t> here!" said the man. "Where's your mother?" </a:t>
            </a:r>
          </a:p>
          <a:p>
            <a:r>
              <a:rPr lang="en-GB" sz="1000" dirty="0"/>
              <a:t>"There, sir!" said I. </a:t>
            </a:r>
          </a:p>
          <a:p>
            <a:r>
              <a:rPr lang="en-GB" sz="1000" dirty="0"/>
              <a:t>[...]</a:t>
            </a:r>
          </a:p>
          <a:p>
            <a:r>
              <a:rPr lang="en-GB" sz="1000" dirty="0"/>
              <a:t>"There, sir!" I timidly explained. "Also Georgiana. That's my mother." </a:t>
            </a:r>
          </a:p>
          <a:p>
            <a:r>
              <a:rPr lang="en-GB" sz="1000" dirty="0"/>
              <a:t>"Oh!" said he, coming back. "And is that your father </a:t>
            </a:r>
            <a:r>
              <a:rPr lang="en-GB" sz="1000" dirty="0" err="1"/>
              <a:t>alonger</a:t>
            </a:r>
            <a:r>
              <a:rPr lang="en-GB" sz="1000" dirty="0"/>
              <a:t> your mother?" </a:t>
            </a:r>
            <a:br>
              <a:rPr lang="en-GB" sz="1000" dirty="0"/>
            </a:br>
            <a:r>
              <a:rPr lang="en-GB" sz="1000" dirty="0"/>
              <a:t>"Yes, sir," said I; "him too; late of this parish." </a:t>
            </a:r>
          </a:p>
          <a:p>
            <a:r>
              <a:rPr lang="en-GB" sz="1000" dirty="0"/>
              <a:t>"Ha!" he muttered then, considering. "Who </a:t>
            </a:r>
            <a:r>
              <a:rPr lang="en-GB" sz="1000" dirty="0" err="1"/>
              <a:t>d'ye</a:t>
            </a:r>
            <a:r>
              <a:rPr lang="en-GB" sz="1000" dirty="0"/>
              <a:t> live with - </a:t>
            </a:r>
            <a:r>
              <a:rPr lang="en-GB" sz="1000" dirty="0" err="1"/>
              <a:t>supposin</a:t>
            </a:r>
            <a:r>
              <a:rPr lang="en-GB" sz="1000" dirty="0"/>
              <a:t>' you're kindly let to live, which I </a:t>
            </a:r>
            <a:r>
              <a:rPr lang="en-GB" sz="1000" dirty="0" err="1"/>
              <a:t>han't</a:t>
            </a:r>
            <a:r>
              <a:rPr lang="en-GB" sz="1000" dirty="0"/>
              <a:t> made up my mind about?" </a:t>
            </a:r>
            <a:br>
              <a:rPr lang="en-GB" sz="1000" dirty="0"/>
            </a:br>
            <a:r>
              <a:rPr lang="en-GB" sz="1000" dirty="0"/>
              <a:t>"My sister, sir - Mrs. Joe </a:t>
            </a:r>
            <a:r>
              <a:rPr lang="en-GB" sz="1000" dirty="0" err="1"/>
              <a:t>Gargery</a:t>
            </a:r>
            <a:r>
              <a:rPr lang="en-GB" sz="1000" dirty="0"/>
              <a:t> - wife of Joe </a:t>
            </a:r>
            <a:r>
              <a:rPr lang="en-GB" sz="1000" dirty="0" err="1"/>
              <a:t>Gargery</a:t>
            </a:r>
            <a:r>
              <a:rPr lang="en-GB" sz="1000" dirty="0"/>
              <a:t>, the blacksmith, sir." </a:t>
            </a:r>
            <a:br>
              <a:rPr lang="en-GB" sz="1000" dirty="0"/>
            </a:br>
            <a:r>
              <a:rPr lang="en-GB" sz="1000" dirty="0"/>
              <a:t>"Blacksmith, eh?" said he. And looked down at his leg. </a:t>
            </a:r>
          </a:p>
          <a:p>
            <a:r>
              <a:rPr lang="en-GB" sz="1000" dirty="0"/>
              <a:t>[...]</a:t>
            </a:r>
          </a:p>
          <a:p>
            <a:r>
              <a:rPr lang="en-GB" sz="1000" dirty="0"/>
              <a:t>"Now </a:t>
            </a:r>
            <a:r>
              <a:rPr lang="en-GB" sz="1000" dirty="0" err="1"/>
              <a:t>lookee</a:t>
            </a:r>
            <a:r>
              <a:rPr lang="en-GB" sz="1000" dirty="0"/>
              <a:t> here," he said, "the question being whether you're to be let to live. You know what a file is?" </a:t>
            </a:r>
          </a:p>
          <a:p>
            <a:r>
              <a:rPr lang="en-GB" sz="1000" dirty="0"/>
              <a:t>"Yes, sir." </a:t>
            </a:r>
          </a:p>
          <a:p>
            <a:r>
              <a:rPr lang="en-GB" sz="1000" dirty="0"/>
              <a:t>"And you know what </a:t>
            </a:r>
            <a:r>
              <a:rPr lang="en-GB" sz="1000" dirty="0" err="1"/>
              <a:t>wittles</a:t>
            </a:r>
            <a:r>
              <a:rPr lang="en-GB" sz="1000" dirty="0"/>
              <a:t> is?" </a:t>
            </a:r>
          </a:p>
          <a:p>
            <a:r>
              <a:rPr lang="en-GB" sz="1000" dirty="0"/>
              <a:t>"Yes, sir." </a:t>
            </a:r>
          </a:p>
          <a:p>
            <a:r>
              <a:rPr lang="en-GB" sz="1000" dirty="0"/>
              <a:t>[...]</a:t>
            </a:r>
          </a:p>
          <a:p>
            <a:r>
              <a:rPr lang="en-GB" sz="1000" dirty="0"/>
              <a:t>"You bring me, to-morrow morning early, that file and them </a:t>
            </a:r>
            <a:r>
              <a:rPr lang="en-GB" sz="1000" dirty="0" err="1"/>
              <a:t>wittles</a:t>
            </a:r>
            <a:r>
              <a:rPr lang="en-GB" sz="1000" dirty="0"/>
              <a:t>. You bring the lot to me, at that old Battery over yonder. You do it, and you never dare to say a word or dare to make a sign concerning your having seen such a person as me, or any person </a:t>
            </a:r>
            <a:r>
              <a:rPr lang="en-GB" sz="1000" dirty="0" err="1"/>
              <a:t>sumever</a:t>
            </a:r>
            <a:r>
              <a:rPr lang="en-GB" sz="1000" dirty="0"/>
              <a:t>, and you shall be let to live. You fail, or you go from my words in any </a:t>
            </a:r>
            <a:r>
              <a:rPr lang="en-GB" sz="1000" dirty="0" err="1"/>
              <a:t>partickler</a:t>
            </a:r>
            <a:r>
              <a:rPr lang="en-GB" sz="1000" dirty="0"/>
              <a:t>, no matter how small it is, and your heart and your liver shall be tore out, roasted and ate. Now, I </a:t>
            </a:r>
            <a:r>
              <a:rPr lang="en-GB" sz="1000" dirty="0" err="1"/>
              <a:t>ain't</a:t>
            </a:r>
            <a:r>
              <a:rPr lang="en-GB" sz="1000" dirty="0"/>
              <a:t> alone, as you may think I am. There's a young man hid with me, in comparison with which young man I am a Angel. That young man hears the words I speak. That young man has a secret way </a:t>
            </a:r>
            <a:r>
              <a:rPr lang="en-GB" sz="1000" dirty="0" err="1"/>
              <a:t>pecooliar</a:t>
            </a:r>
            <a:r>
              <a:rPr lang="en-GB" sz="1000" dirty="0"/>
              <a:t> to himself, of getting at a boy, and at his heart, and at his liver. It is in </a:t>
            </a:r>
            <a:r>
              <a:rPr lang="en-GB" sz="1000" dirty="0" err="1"/>
              <a:t>wain</a:t>
            </a:r>
            <a:r>
              <a:rPr lang="en-GB" sz="1000" dirty="0"/>
              <a:t> for a boy to attempt to hide himself from that young man. A boy may lock his door, may be warm in bed, may tuck himself up, may draw the clothes over his head, may think himself comfortable and safe, but that young man will softly creep and creep his way to him and tear him open. I am a-keeping that young man from harming of you at the present moment, with great difficulty. I find it </a:t>
            </a:r>
            <a:r>
              <a:rPr lang="en-GB" sz="1000" dirty="0" err="1"/>
              <a:t>wery</a:t>
            </a:r>
            <a:r>
              <a:rPr lang="en-GB" sz="1000" dirty="0"/>
              <a:t> hard to hold that young man off of your inside. Now, what do you say?" </a:t>
            </a:r>
          </a:p>
          <a:p>
            <a:r>
              <a:rPr lang="en-GB" sz="1000" dirty="0"/>
              <a:t>[...]</a:t>
            </a:r>
          </a:p>
          <a:p>
            <a:r>
              <a:rPr lang="en-GB" sz="1000" dirty="0"/>
              <a:t>"Say Lord strike you dead if you don't!" said the man. </a:t>
            </a:r>
          </a:p>
          <a:p>
            <a:r>
              <a:rPr lang="en-GB" sz="1000" dirty="0"/>
              <a:t>I said so, and he took me down. </a:t>
            </a:r>
          </a:p>
          <a:p>
            <a:r>
              <a:rPr lang="en-GB" sz="1000" dirty="0"/>
              <a:t>"Now," he pursued, "you remember what you've undertook, and you remember that young man, and you get home!" </a:t>
            </a:r>
          </a:p>
          <a:p>
            <a:r>
              <a:rPr lang="en-GB" sz="1000" dirty="0"/>
              <a:t>"Goo-good night, sir," I faltered. </a:t>
            </a:r>
          </a:p>
          <a:p>
            <a:r>
              <a:rPr lang="en-GB" sz="1000" dirty="0"/>
              <a:t>"Much of that!" said he, glancing about him over the cold wet flat. "I wish I was a frog. Or a eel</a:t>
            </a:r>
            <a:r>
              <a:rPr lang="en-GB" sz="1000" dirty="0" smtClean="0"/>
              <a:t>!“ </a:t>
            </a:r>
            <a:endParaRPr lang="en-GB" sz="1000" dirty="0"/>
          </a:p>
        </p:txBody>
      </p:sp>
      <p:sp>
        <p:nvSpPr>
          <p:cNvPr id="6" name="TextBox 5"/>
          <p:cNvSpPr txBox="1"/>
          <p:nvPr/>
        </p:nvSpPr>
        <p:spPr>
          <a:xfrm>
            <a:off x="395536" y="188640"/>
            <a:ext cx="3206730" cy="369332"/>
          </a:xfrm>
          <a:prstGeom prst="rect">
            <a:avLst/>
          </a:prstGeom>
          <a:solidFill>
            <a:schemeClr val="bg1"/>
          </a:solidFill>
        </p:spPr>
        <p:txBody>
          <a:bodyPr wrap="square" rtlCol="0">
            <a:spAutoFit/>
          </a:bodyPr>
          <a:lstStyle/>
          <a:p>
            <a:pPr algn="just"/>
            <a:r>
              <a:rPr lang="en-GB" i="1" dirty="0" smtClean="0"/>
              <a:t>Language analysis of Chapter 1</a:t>
            </a:r>
            <a:endParaRPr lang="en-US" i="1" dirty="0"/>
          </a:p>
        </p:txBody>
      </p:sp>
      <p:sp>
        <p:nvSpPr>
          <p:cNvPr id="8" name="TextBox 7"/>
          <p:cNvSpPr txBox="1"/>
          <p:nvPr/>
        </p:nvSpPr>
        <p:spPr>
          <a:xfrm>
            <a:off x="6660232" y="116632"/>
            <a:ext cx="1080120" cy="400110"/>
          </a:xfrm>
          <a:prstGeom prst="rect">
            <a:avLst/>
          </a:prstGeom>
          <a:solidFill>
            <a:schemeClr val="bg1"/>
          </a:solidFill>
        </p:spPr>
        <p:txBody>
          <a:bodyPr wrap="square" rtlCol="0">
            <a:spAutoFit/>
          </a:bodyPr>
          <a:lstStyle/>
          <a:p>
            <a:r>
              <a:rPr lang="en-GB" sz="2000" b="1" dirty="0"/>
              <a:t>Threats</a:t>
            </a:r>
            <a:endParaRPr lang="en-US" sz="2000" b="1" dirty="0"/>
          </a:p>
        </p:txBody>
      </p:sp>
    </p:spTree>
    <p:extLst>
      <p:ext uri="{BB962C8B-B14F-4D97-AF65-F5344CB8AC3E}">
        <p14:creationId xmlns:p14="http://schemas.microsoft.com/office/powerpoint/2010/main" val="3564426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cstate="print"/>
          <a:srcRect b="24182"/>
          <a:stretch>
            <a:fillRect/>
          </a:stretch>
        </p:blipFill>
        <p:spPr bwMode="auto">
          <a:xfrm>
            <a:off x="0" y="-1"/>
            <a:ext cx="9144000" cy="6858001"/>
          </a:xfrm>
          <a:prstGeom prst="rect">
            <a:avLst/>
          </a:prstGeom>
          <a:noFill/>
          <a:ln w="9525">
            <a:noFill/>
            <a:miter lim="800000"/>
            <a:headEnd/>
            <a:tailEnd/>
          </a:ln>
        </p:spPr>
      </p:pic>
      <p:sp>
        <p:nvSpPr>
          <p:cNvPr id="5" name="TextBox 4"/>
          <p:cNvSpPr txBox="1"/>
          <p:nvPr/>
        </p:nvSpPr>
        <p:spPr>
          <a:xfrm>
            <a:off x="179512" y="620688"/>
            <a:ext cx="8712968" cy="6203240"/>
          </a:xfrm>
          <a:prstGeom prst="rect">
            <a:avLst/>
          </a:prstGeom>
          <a:solidFill>
            <a:schemeClr val="bg1"/>
          </a:solidFill>
          <a:ln>
            <a:solidFill>
              <a:schemeClr val="bg1"/>
            </a:solidFill>
          </a:ln>
        </p:spPr>
        <p:txBody>
          <a:bodyPr wrap="square" rtlCol="0">
            <a:spAutoFit/>
          </a:bodyPr>
          <a:lstStyle/>
          <a:p>
            <a:r>
              <a:rPr lang="en-GB" sz="1000" dirty="0"/>
              <a:t>"O! Don't cut my throat, sir," I pleaded in terror. "Pray don't do it, sir." </a:t>
            </a:r>
            <a:br>
              <a:rPr lang="en-GB" sz="1000" dirty="0"/>
            </a:br>
            <a:r>
              <a:rPr lang="en-GB" sz="1000" dirty="0"/>
              <a:t>"Tell us your name!" said the man. "Quick!"</a:t>
            </a:r>
          </a:p>
          <a:p>
            <a:r>
              <a:rPr lang="en-GB" sz="1000" dirty="0"/>
              <a:t>"Pip, sir." </a:t>
            </a:r>
          </a:p>
          <a:p>
            <a:r>
              <a:rPr lang="en-GB" sz="1000" dirty="0"/>
              <a:t>"Once more," said the man, staring at me. "Give it mouth!" </a:t>
            </a:r>
          </a:p>
          <a:p>
            <a:r>
              <a:rPr lang="en-GB" sz="1000" dirty="0"/>
              <a:t>"Pip. Pip, sir." </a:t>
            </a:r>
          </a:p>
          <a:p>
            <a:r>
              <a:rPr lang="en-GB" sz="1000" dirty="0"/>
              <a:t>"Show us where you live," said the man. "Pint out the place!" </a:t>
            </a:r>
          </a:p>
          <a:p>
            <a:r>
              <a:rPr lang="en-GB" sz="1000" dirty="0"/>
              <a:t>[...]</a:t>
            </a:r>
          </a:p>
          <a:p>
            <a:r>
              <a:rPr lang="en-GB" sz="1000" dirty="0"/>
              <a:t>"You young dog," said the man, licking his lips, "what fat cheeks you ha' got." </a:t>
            </a:r>
            <a:br>
              <a:rPr lang="en-GB" sz="1000" dirty="0"/>
            </a:br>
            <a:r>
              <a:rPr lang="en-GB" sz="1000" dirty="0"/>
              <a:t>[...]</a:t>
            </a:r>
          </a:p>
          <a:p>
            <a:r>
              <a:rPr lang="en-GB" sz="1000" dirty="0"/>
              <a:t>"Darn me if I couldn't eat </a:t>
            </a:r>
            <a:r>
              <a:rPr lang="en-GB" sz="1000" dirty="0" err="1"/>
              <a:t>em</a:t>
            </a:r>
            <a:r>
              <a:rPr lang="en-GB" sz="1000" dirty="0"/>
              <a:t>," said the man, with a threatening shake of his head, "and if I </a:t>
            </a:r>
            <a:r>
              <a:rPr lang="en-GB" sz="1000" dirty="0" err="1"/>
              <a:t>han't</a:t>
            </a:r>
            <a:r>
              <a:rPr lang="en-GB" sz="1000" dirty="0"/>
              <a:t> half a mind </a:t>
            </a:r>
            <a:r>
              <a:rPr lang="en-GB" sz="1000" dirty="0" err="1"/>
              <a:t>to't</a:t>
            </a:r>
            <a:r>
              <a:rPr lang="en-GB" sz="1000" dirty="0"/>
              <a:t>!" </a:t>
            </a:r>
          </a:p>
          <a:p>
            <a:r>
              <a:rPr lang="en-GB" sz="1000" dirty="0"/>
              <a:t>[...]</a:t>
            </a:r>
          </a:p>
          <a:p>
            <a:r>
              <a:rPr lang="en-GB" sz="1000" dirty="0"/>
              <a:t>"Now </a:t>
            </a:r>
            <a:r>
              <a:rPr lang="en-GB" sz="1000" dirty="0" err="1"/>
              <a:t>lookee</a:t>
            </a:r>
            <a:r>
              <a:rPr lang="en-GB" sz="1000" dirty="0"/>
              <a:t> here!" said the man. "Where's your mother?" </a:t>
            </a:r>
          </a:p>
          <a:p>
            <a:r>
              <a:rPr lang="en-GB" sz="1000" dirty="0"/>
              <a:t>"There, sir!" said I. </a:t>
            </a:r>
          </a:p>
          <a:p>
            <a:r>
              <a:rPr lang="en-GB" sz="1000" dirty="0"/>
              <a:t>[...]</a:t>
            </a:r>
          </a:p>
          <a:p>
            <a:r>
              <a:rPr lang="en-GB" sz="1000" dirty="0"/>
              <a:t>"There, sir!" I timidly explained. "Also Georgiana. That's my mother." </a:t>
            </a:r>
          </a:p>
          <a:p>
            <a:r>
              <a:rPr lang="en-GB" sz="1000" dirty="0"/>
              <a:t>"Oh!" said he, coming back. "And is that your father </a:t>
            </a:r>
            <a:r>
              <a:rPr lang="en-GB" sz="1000" dirty="0" err="1"/>
              <a:t>alonger</a:t>
            </a:r>
            <a:r>
              <a:rPr lang="en-GB" sz="1000" dirty="0"/>
              <a:t> your mother?" </a:t>
            </a:r>
            <a:br>
              <a:rPr lang="en-GB" sz="1000" dirty="0"/>
            </a:br>
            <a:r>
              <a:rPr lang="en-GB" sz="1000" dirty="0"/>
              <a:t>"Yes, sir," said I; "him too; late of this parish." </a:t>
            </a:r>
          </a:p>
          <a:p>
            <a:r>
              <a:rPr lang="en-GB" sz="1000" dirty="0"/>
              <a:t>"Ha!" he muttered then, considering. "Who </a:t>
            </a:r>
            <a:r>
              <a:rPr lang="en-GB" sz="1000" dirty="0" err="1"/>
              <a:t>d'ye</a:t>
            </a:r>
            <a:r>
              <a:rPr lang="en-GB" sz="1000" dirty="0"/>
              <a:t> live with - </a:t>
            </a:r>
            <a:r>
              <a:rPr lang="en-GB" sz="1000" dirty="0" err="1"/>
              <a:t>supposin</a:t>
            </a:r>
            <a:r>
              <a:rPr lang="en-GB" sz="1000" dirty="0"/>
              <a:t>' you're kindly let to live, which I </a:t>
            </a:r>
            <a:r>
              <a:rPr lang="en-GB" sz="1000" dirty="0" err="1"/>
              <a:t>han't</a:t>
            </a:r>
            <a:r>
              <a:rPr lang="en-GB" sz="1000" dirty="0"/>
              <a:t> made up my mind about?" </a:t>
            </a:r>
            <a:br>
              <a:rPr lang="en-GB" sz="1000" dirty="0"/>
            </a:br>
            <a:r>
              <a:rPr lang="en-GB" sz="1000" dirty="0"/>
              <a:t>"My sister, sir - Mrs. Joe </a:t>
            </a:r>
            <a:r>
              <a:rPr lang="en-GB" sz="1000" dirty="0" err="1"/>
              <a:t>Gargery</a:t>
            </a:r>
            <a:r>
              <a:rPr lang="en-GB" sz="1000" dirty="0"/>
              <a:t> - wife of Joe </a:t>
            </a:r>
            <a:r>
              <a:rPr lang="en-GB" sz="1000" dirty="0" err="1"/>
              <a:t>Gargery</a:t>
            </a:r>
            <a:r>
              <a:rPr lang="en-GB" sz="1000" dirty="0"/>
              <a:t>, the blacksmith, sir." </a:t>
            </a:r>
            <a:br>
              <a:rPr lang="en-GB" sz="1000" dirty="0"/>
            </a:br>
            <a:r>
              <a:rPr lang="en-GB" sz="1000" dirty="0"/>
              <a:t>"Blacksmith, eh?" said he. And looked down at his leg. </a:t>
            </a:r>
          </a:p>
          <a:p>
            <a:r>
              <a:rPr lang="en-GB" sz="1000" dirty="0"/>
              <a:t>[...]</a:t>
            </a:r>
          </a:p>
          <a:p>
            <a:r>
              <a:rPr lang="en-GB" sz="1000" dirty="0"/>
              <a:t>"Now </a:t>
            </a:r>
            <a:r>
              <a:rPr lang="en-GB" sz="1000" dirty="0" err="1"/>
              <a:t>lookee</a:t>
            </a:r>
            <a:r>
              <a:rPr lang="en-GB" sz="1000" dirty="0"/>
              <a:t> here," he said, "the question being whether you're to be let to live. You know what a file is?" </a:t>
            </a:r>
          </a:p>
          <a:p>
            <a:r>
              <a:rPr lang="en-GB" sz="1000" dirty="0"/>
              <a:t>"Yes, sir." </a:t>
            </a:r>
          </a:p>
          <a:p>
            <a:r>
              <a:rPr lang="en-GB" sz="1000" dirty="0"/>
              <a:t>"And you know what </a:t>
            </a:r>
            <a:r>
              <a:rPr lang="en-GB" sz="1000" dirty="0" err="1"/>
              <a:t>wittles</a:t>
            </a:r>
            <a:r>
              <a:rPr lang="en-GB" sz="1000" dirty="0"/>
              <a:t> is?" </a:t>
            </a:r>
          </a:p>
          <a:p>
            <a:r>
              <a:rPr lang="en-GB" sz="1000" dirty="0"/>
              <a:t>"Yes, sir." </a:t>
            </a:r>
          </a:p>
          <a:p>
            <a:r>
              <a:rPr lang="en-GB" sz="1000" dirty="0"/>
              <a:t>[...]</a:t>
            </a:r>
          </a:p>
          <a:p>
            <a:r>
              <a:rPr lang="en-GB" sz="1000" dirty="0"/>
              <a:t>"You bring me, to-morrow morning early, that file and them </a:t>
            </a:r>
            <a:r>
              <a:rPr lang="en-GB" sz="1000" dirty="0" err="1"/>
              <a:t>wittles</a:t>
            </a:r>
            <a:r>
              <a:rPr lang="en-GB" sz="1000" dirty="0"/>
              <a:t>. You bring the lot to me, at that old Battery over yonder. You do it, and you never dare to say a word or dare to make a sign concerning your having seen such a person as me, or any person </a:t>
            </a:r>
            <a:r>
              <a:rPr lang="en-GB" sz="1000" dirty="0" err="1"/>
              <a:t>sumever</a:t>
            </a:r>
            <a:r>
              <a:rPr lang="en-GB" sz="1000" dirty="0"/>
              <a:t>, and you shall be let to live. You fail, or you go from my words in any </a:t>
            </a:r>
            <a:r>
              <a:rPr lang="en-GB" sz="1000" dirty="0" err="1"/>
              <a:t>partickler</a:t>
            </a:r>
            <a:r>
              <a:rPr lang="en-GB" sz="1000" dirty="0"/>
              <a:t>, no matter how small it is, and your heart and your liver shall be tore out, roasted and ate. Now, I </a:t>
            </a:r>
            <a:r>
              <a:rPr lang="en-GB" sz="1000" dirty="0" err="1"/>
              <a:t>ain't</a:t>
            </a:r>
            <a:r>
              <a:rPr lang="en-GB" sz="1000" dirty="0"/>
              <a:t> alone, as you may think I am. There's a young man hid with me, in comparison with which young man I am a Angel. That young man hears the words I speak. That young man has a secret way </a:t>
            </a:r>
            <a:r>
              <a:rPr lang="en-GB" sz="1000" dirty="0" err="1"/>
              <a:t>pecooliar</a:t>
            </a:r>
            <a:r>
              <a:rPr lang="en-GB" sz="1000" dirty="0"/>
              <a:t> to himself, of getting at a boy, and at his heart, and at his liver. It is in </a:t>
            </a:r>
            <a:r>
              <a:rPr lang="en-GB" sz="1000" dirty="0" err="1"/>
              <a:t>wain</a:t>
            </a:r>
            <a:r>
              <a:rPr lang="en-GB" sz="1000" dirty="0"/>
              <a:t> for a boy to attempt to hide himself from that young man. A boy may lock his door, may be warm in bed, may tuck himself up, may draw the clothes over his head, may think himself comfortable and safe, but that young man will softly creep and creep his way to him and tear him open. I am a-keeping that young man from harming of you at the present moment, with great difficulty. I find it </a:t>
            </a:r>
            <a:r>
              <a:rPr lang="en-GB" sz="1000" dirty="0" err="1"/>
              <a:t>wery</a:t>
            </a:r>
            <a:r>
              <a:rPr lang="en-GB" sz="1000" dirty="0"/>
              <a:t> hard to hold that young man off of your inside. Now, what do you say?" </a:t>
            </a:r>
          </a:p>
          <a:p>
            <a:r>
              <a:rPr lang="en-GB" sz="1000" dirty="0"/>
              <a:t>[...]</a:t>
            </a:r>
          </a:p>
          <a:p>
            <a:r>
              <a:rPr lang="en-GB" sz="1000" dirty="0"/>
              <a:t>"Say Lord strike you dead if you don't!" said the man. </a:t>
            </a:r>
          </a:p>
          <a:p>
            <a:r>
              <a:rPr lang="en-GB" sz="1000" dirty="0"/>
              <a:t>I said so, and he took me down. </a:t>
            </a:r>
          </a:p>
          <a:p>
            <a:r>
              <a:rPr lang="en-GB" sz="1000" dirty="0"/>
              <a:t>"Now," he pursued, "you remember what you've undertook, and you remember that young man, and you get home!" </a:t>
            </a:r>
          </a:p>
          <a:p>
            <a:r>
              <a:rPr lang="en-GB" sz="1000" dirty="0"/>
              <a:t>"Goo-good night, sir," I faltered. </a:t>
            </a:r>
          </a:p>
          <a:p>
            <a:r>
              <a:rPr lang="en-GB" sz="1000" dirty="0"/>
              <a:t>"Much of that!" said he, glancing about him over the cold wet flat. "I wish I was a frog. Or a eel</a:t>
            </a:r>
            <a:r>
              <a:rPr lang="en-GB" sz="1000" dirty="0" smtClean="0"/>
              <a:t>!“ </a:t>
            </a:r>
            <a:endParaRPr lang="en-GB" sz="1000" dirty="0"/>
          </a:p>
        </p:txBody>
      </p:sp>
      <p:sp>
        <p:nvSpPr>
          <p:cNvPr id="6" name="TextBox 5"/>
          <p:cNvSpPr txBox="1"/>
          <p:nvPr/>
        </p:nvSpPr>
        <p:spPr>
          <a:xfrm>
            <a:off x="395536" y="188640"/>
            <a:ext cx="3206730" cy="369332"/>
          </a:xfrm>
          <a:prstGeom prst="rect">
            <a:avLst/>
          </a:prstGeom>
          <a:solidFill>
            <a:schemeClr val="bg1"/>
          </a:solidFill>
        </p:spPr>
        <p:txBody>
          <a:bodyPr wrap="square" rtlCol="0">
            <a:spAutoFit/>
          </a:bodyPr>
          <a:lstStyle/>
          <a:p>
            <a:pPr algn="just"/>
            <a:r>
              <a:rPr lang="en-GB" i="1" dirty="0" smtClean="0"/>
              <a:t>Language analysis of Chapter 1</a:t>
            </a:r>
            <a:endParaRPr lang="en-US" i="1" dirty="0"/>
          </a:p>
        </p:txBody>
      </p:sp>
      <p:sp>
        <p:nvSpPr>
          <p:cNvPr id="8" name="TextBox 7"/>
          <p:cNvSpPr txBox="1"/>
          <p:nvPr/>
        </p:nvSpPr>
        <p:spPr>
          <a:xfrm>
            <a:off x="5076056" y="116632"/>
            <a:ext cx="3312368" cy="400110"/>
          </a:xfrm>
          <a:prstGeom prst="rect">
            <a:avLst/>
          </a:prstGeom>
          <a:solidFill>
            <a:schemeClr val="bg1"/>
          </a:solidFill>
        </p:spPr>
        <p:txBody>
          <a:bodyPr wrap="square" rtlCol="0">
            <a:spAutoFit/>
          </a:bodyPr>
          <a:lstStyle/>
          <a:p>
            <a:r>
              <a:rPr lang="en-GB" sz="2000" b="1" dirty="0"/>
              <a:t>Words written as they sound</a:t>
            </a:r>
            <a:endParaRPr lang="en-US" sz="2000" b="1" dirty="0"/>
          </a:p>
        </p:txBody>
      </p:sp>
    </p:spTree>
    <p:extLst>
      <p:ext uri="{BB962C8B-B14F-4D97-AF65-F5344CB8AC3E}">
        <p14:creationId xmlns:p14="http://schemas.microsoft.com/office/powerpoint/2010/main" val="40666136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cstate="print"/>
          <a:srcRect b="24182"/>
          <a:stretch>
            <a:fillRect/>
          </a:stretch>
        </p:blipFill>
        <p:spPr bwMode="auto">
          <a:xfrm>
            <a:off x="0" y="-1"/>
            <a:ext cx="9144000" cy="6858001"/>
          </a:xfrm>
          <a:prstGeom prst="rect">
            <a:avLst/>
          </a:prstGeom>
          <a:noFill/>
          <a:ln w="9525">
            <a:noFill/>
            <a:miter lim="800000"/>
            <a:headEnd/>
            <a:tailEnd/>
          </a:ln>
        </p:spPr>
      </p:pic>
      <p:sp>
        <p:nvSpPr>
          <p:cNvPr id="5" name="TextBox 4"/>
          <p:cNvSpPr txBox="1"/>
          <p:nvPr/>
        </p:nvSpPr>
        <p:spPr>
          <a:xfrm>
            <a:off x="179512" y="620688"/>
            <a:ext cx="8712968" cy="6203240"/>
          </a:xfrm>
          <a:prstGeom prst="rect">
            <a:avLst/>
          </a:prstGeom>
          <a:solidFill>
            <a:schemeClr val="bg1"/>
          </a:solidFill>
          <a:ln>
            <a:solidFill>
              <a:schemeClr val="bg1"/>
            </a:solidFill>
          </a:ln>
        </p:spPr>
        <p:txBody>
          <a:bodyPr wrap="square" rtlCol="0">
            <a:spAutoFit/>
          </a:bodyPr>
          <a:lstStyle/>
          <a:p>
            <a:r>
              <a:rPr lang="en-GB" sz="1000" dirty="0"/>
              <a:t>"O! Don't cut my throat, sir," I pleaded in terror. "Pray don't do it, sir." </a:t>
            </a:r>
            <a:br>
              <a:rPr lang="en-GB" sz="1000" dirty="0"/>
            </a:br>
            <a:r>
              <a:rPr lang="en-GB" sz="1000" dirty="0"/>
              <a:t>"Tell us your name!" said the man. "Quick!"</a:t>
            </a:r>
          </a:p>
          <a:p>
            <a:r>
              <a:rPr lang="en-GB" sz="1000" dirty="0"/>
              <a:t>"Pip, sir." </a:t>
            </a:r>
          </a:p>
          <a:p>
            <a:r>
              <a:rPr lang="en-GB" sz="1000" dirty="0"/>
              <a:t>"Once more," said the man, staring at me. "Give it mouth!" </a:t>
            </a:r>
          </a:p>
          <a:p>
            <a:r>
              <a:rPr lang="en-GB" sz="1000" dirty="0"/>
              <a:t>"Pip. Pip, sir." </a:t>
            </a:r>
          </a:p>
          <a:p>
            <a:r>
              <a:rPr lang="en-GB" sz="1000" dirty="0"/>
              <a:t>"Show us where you live," said the man. "Pint out the place!" </a:t>
            </a:r>
          </a:p>
          <a:p>
            <a:r>
              <a:rPr lang="en-GB" sz="1000" dirty="0"/>
              <a:t>[...]</a:t>
            </a:r>
          </a:p>
          <a:p>
            <a:r>
              <a:rPr lang="en-GB" sz="1000" dirty="0"/>
              <a:t>"You young dog," said the man, licking his lips, "what fat cheeks you ha' got." </a:t>
            </a:r>
            <a:br>
              <a:rPr lang="en-GB" sz="1000" dirty="0"/>
            </a:br>
            <a:r>
              <a:rPr lang="en-GB" sz="1000" dirty="0"/>
              <a:t>[...]</a:t>
            </a:r>
          </a:p>
          <a:p>
            <a:r>
              <a:rPr lang="en-GB" sz="1000" dirty="0"/>
              <a:t>"Darn me if I couldn't eat </a:t>
            </a:r>
            <a:r>
              <a:rPr lang="en-GB" sz="1000" dirty="0" err="1"/>
              <a:t>em</a:t>
            </a:r>
            <a:r>
              <a:rPr lang="en-GB" sz="1000" dirty="0"/>
              <a:t>," said the man, with a threatening shake of his head, "and if I </a:t>
            </a:r>
            <a:r>
              <a:rPr lang="en-GB" sz="1000" dirty="0" err="1"/>
              <a:t>han't</a:t>
            </a:r>
            <a:r>
              <a:rPr lang="en-GB" sz="1000" dirty="0"/>
              <a:t> half a mind </a:t>
            </a:r>
            <a:r>
              <a:rPr lang="en-GB" sz="1000" dirty="0" err="1"/>
              <a:t>to't</a:t>
            </a:r>
            <a:r>
              <a:rPr lang="en-GB" sz="1000" dirty="0"/>
              <a:t>!" </a:t>
            </a:r>
          </a:p>
          <a:p>
            <a:r>
              <a:rPr lang="en-GB" sz="1000" dirty="0"/>
              <a:t>[...]</a:t>
            </a:r>
          </a:p>
          <a:p>
            <a:r>
              <a:rPr lang="en-GB" sz="1000" dirty="0"/>
              <a:t>"Now </a:t>
            </a:r>
            <a:r>
              <a:rPr lang="en-GB" sz="1000" dirty="0" err="1"/>
              <a:t>lookee</a:t>
            </a:r>
            <a:r>
              <a:rPr lang="en-GB" sz="1000" dirty="0"/>
              <a:t> here!" said the man. "Where's your mother?" </a:t>
            </a:r>
          </a:p>
          <a:p>
            <a:r>
              <a:rPr lang="en-GB" sz="1000" dirty="0"/>
              <a:t>"There, sir!" said I. </a:t>
            </a:r>
          </a:p>
          <a:p>
            <a:r>
              <a:rPr lang="en-GB" sz="1000" dirty="0"/>
              <a:t>[...]</a:t>
            </a:r>
          </a:p>
          <a:p>
            <a:r>
              <a:rPr lang="en-GB" sz="1000" dirty="0"/>
              <a:t>"There, sir!" I timidly explained. "Also Georgiana. That's my mother." </a:t>
            </a:r>
          </a:p>
          <a:p>
            <a:r>
              <a:rPr lang="en-GB" sz="1000" dirty="0"/>
              <a:t>"Oh!" said he, coming back. "And is that your father </a:t>
            </a:r>
            <a:r>
              <a:rPr lang="en-GB" sz="1000" dirty="0" err="1"/>
              <a:t>alonger</a:t>
            </a:r>
            <a:r>
              <a:rPr lang="en-GB" sz="1000" dirty="0"/>
              <a:t> your mother?" </a:t>
            </a:r>
            <a:br>
              <a:rPr lang="en-GB" sz="1000" dirty="0"/>
            </a:br>
            <a:r>
              <a:rPr lang="en-GB" sz="1000" dirty="0"/>
              <a:t>"Yes, sir," said I; "him too; late of this parish." </a:t>
            </a:r>
          </a:p>
          <a:p>
            <a:r>
              <a:rPr lang="en-GB" sz="1000" dirty="0"/>
              <a:t>"Ha!" he muttered then, considering. "Who </a:t>
            </a:r>
            <a:r>
              <a:rPr lang="en-GB" sz="1000" dirty="0" err="1"/>
              <a:t>d'ye</a:t>
            </a:r>
            <a:r>
              <a:rPr lang="en-GB" sz="1000" dirty="0"/>
              <a:t> live with - </a:t>
            </a:r>
            <a:r>
              <a:rPr lang="en-GB" sz="1000" dirty="0" err="1"/>
              <a:t>supposin</a:t>
            </a:r>
            <a:r>
              <a:rPr lang="en-GB" sz="1000" dirty="0"/>
              <a:t>' you're kindly let to live, which I </a:t>
            </a:r>
            <a:r>
              <a:rPr lang="en-GB" sz="1000" dirty="0" err="1"/>
              <a:t>han't</a:t>
            </a:r>
            <a:r>
              <a:rPr lang="en-GB" sz="1000" dirty="0"/>
              <a:t> made up my mind about?" </a:t>
            </a:r>
            <a:br>
              <a:rPr lang="en-GB" sz="1000" dirty="0"/>
            </a:br>
            <a:r>
              <a:rPr lang="en-GB" sz="1000" dirty="0"/>
              <a:t>"My sister, sir - Mrs. Joe </a:t>
            </a:r>
            <a:r>
              <a:rPr lang="en-GB" sz="1000" dirty="0" err="1"/>
              <a:t>Gargery</a:t>
            </a:r>
            <a:r>
              <a:rPr lang="en-GB" sz="1000" dirty="0"/>
              <a:t> - wife of Joe </a:t>
            </a:r>
            <a:r>
              <a:rPr lang="en-GB" sz="1000" dirty="0" err="1"/>
              <a:t>Gargery</a:t>
            </a:r>
            <a:r>
              <a:rPr lang="en-GB" sz="1000" dirty="0"/>
              <a:t>, the blacksmith, sir." </a:t>
            </a:r>
            <a:br>
              <a:rPr lang="en-GB" sz="1000" dirty="0"/>
            </a:br>
            <a:r>
              <a:rPr lang="en-GB" sz="1000" dirty="0"/>
              <a:t>"Blacksmith, eh?" said he. And looked down at his leg. </a:t>
            </a:r>
          </a:p>
          <a:p>
            <a:r>
              <a:rPr lang="en-GB" sz="1000" dirty="0"/>
              <a:t>[...]</a:t>
            </a:r>
          </a:p>
          <a:p>
            <a:r>
              <a:rPr lang="en-GB" sz="1000" dirty="0"/>
              <a:t>"Now </a:t>
            </a:r>
            <a:r>
              <a:rPr lang="en-GB" sz="1000" dirty="0" err="1"/>
              <a:t>lookee</a:t>
            </a:r>
            <a:r>
              <a:rPr lang="en-GB" sz="1000" dirty="0"/>
              <a:t> here," he said, "the question being whether you're to be let to live. You know what a file is?" </a:t>
            </a:r>
          </a:p>
          <a:p>
            <a:r>
              <a:rPr lang="en-GB" sz="1000" dirty="0"/>
              <a:t>"Yes, sir." </a:t>
            </a:r>
          </a:p>
          <a:p>
            <a:r>
              <a:rPr lang="en-GB" sz="1000" dirty="0"/>
              <a:t>"And you know what </a:t>
            </a:r>
            <a:r>
              <a:rPr lang="en-GB" sz="1000" dirty="0" err="1"/>
              <a:t>wittles</a:t>
            </a:r>
            <a:r>
              <a:rPr lang="en-GB" sz="1000" dirty="0"/>
              <a:t> is?" </a:t>
            </a:r>
          </a:p>
          <a:p>
            <a:r>
              <a:rPr lang="en-GB" sz="1000" dirty="0"/>
              <a:t>"Yes, sir." </a:t>
            </a:r>
          </a:p>
          <a:p>
            <a:r>
              <a:rPr lang="en-GB" sz="1000" dirty="0"/>
              <a:t>[...]</a:t>
            </a:r>
          </a:p>
          <a:p>
            <a:r>
              <a:rPr lang="en-GB" sz="1000" dirty="0"/>
              <a:t>"You bring me, to-morrow morning early, that file and them </a:t>
            </a:r>
            <a:r>
              <a:rPr lang="en-GB" sz="1000" dirty="0" err="1"/>
              <a:t>wittles</a:t>
            </a:r>
            <a:r>
              <a:rPr lang="en-GB" sz="1000" dirty="0"/>
              <a:t>. You bring the lot to me, at that old Battery over yonder. You do it, and you never dare to say a word or dare to make a sign concerning your having seen such a person as me, or any person </a:t>
            </a:r>
            <a:r>
              <a:rPr lang="en-GB" sz="1000" dirty="0" err="1"/>
              <a:t>sumever</a:t>
            </a:r>
            <a:r>
              <a:rPr lang="en-GB" sz="1000" dirty="0"/>
              <a:t>, and you shall be let to live. You fail, or you go from my words in any </a:t>
            </a:r>
            <a:r>
              <a:rPr lang="en-GB" sz="1000" dirty="0" err="1"/>
              <a:t>partickler</a:t>
            </a:r>
            <a:r>
              <a:rPr lang="en-GB" sz="1000" dirty="0"/>
              <a:t>, no matter how small it is, and your heart and your liver shall be tore out, roasted and ate. Now, I </a:t>
            </a:r>
            <a:r>
              <a:rPr lang="en-GB" sz="1000" dirty="0" err="1"/>
              <a:t>ain't</a:t>
            </a:r>
            <a:r>
              <a:rPr lang="en-GB" sz="1000" dirty="0"/>
              <a:t> alone, as you may think I am. There's a young man hid with me, in comparison with which young man I am a Angel. That young man hears the words I speak. That young man has a secret way </a:t>
            </a:r>
            <a:r>
              <a:rPr lang="en-GB" sz="1000" dirty="0" err="1"/>
              <a:t>pecooliar</a:t>
            </a:r>
            <a:r>
              <a:rPr lang="en-GB" sz="1000" dirty="0"/>
              <a:t> to himself, of getting at a boy, and at his heart, and at his liver. It is in </a:t>
            </a:r>
            <a:r>
              <a:rPr lang="en-GB" sz="1000" dirty="0" err="1"/>
              <a:t>wain</a:t>
            </a:r>
            <a:r>
              <a:rPr lang="en-GB" sz="1000" dirty="0"/>
              <a:t> for a boy to attempt to hide himself from that young man. A boy may lock his door, may be warm in bed, may tuck himself up, may draw the clothes over his head, may think himself comfortable and safe, but that young man will softly creep and creep his way to him and tear him open. I am a-keeping that young man from harming of you at the present moment, with great difficulty. I find it </a:t>
            </a:r>
            <a:r>
              <a:rPr lang="en-GB" sz="1000" dirty="0" err="1"/>
              <a:t>wery</a:t>
            </a:r>
            <a:r>
              <a:rPr lang="en-GB" sz="1000" dirty="0"/>
              <a:t> hard to hold that young man off of your inside. Now, what do you say?" </a:t>
            </a:r>
          </a:p>
          <a:p>
            <a:r>
              <a:rPr lang="en-GB" sz="1000" dirty="0"/>
              <a:t>[...]</a:t>
            </a:r>
          </a:p>
          <a:p>
            <a:r>
              <a:rPr lang="en-GB" sz="1000" dirty="0"/>
              <a:t>"Say Lord strike you dead if you don't!" said the man. </a:t>
            </a:r>
          </a:p>
          <a:p>
            <a:r>
              <a:rPr lang="en-GB" sz="1000" dirty="0"/>
              <a:t>I said so, and he took me down. </a:t>
            </a:r>
          </a:p>
          <a:p>
            <a:r>
              <a:rPr lang="en-GB" sz="1000" dirty="0"/>
              <a:t>"Now," he pursued, "you remember what you've undertook, and you remember that young man, and you get home!" </a:t>
            </a:r>
          </a:p>
          <a:p>
            <a:r>
              <a:rPr lang="en-GB" sz="1000" dirty="0"/>
              <a:t>"Goo-good night, sir," I faltered. </a:t>
            </a:r>
          </a:p>
          <a:p>
            <a:r>
              <a:rPr lang="en-GB" sz="1000" dirty="0"/>
              <a:t>"Much of that!" said he, glancing about him over the cold wet flat. "I wish I was a frog. Or a eel</a:t>
            </a:r>
            <a:r>
              <a:rPr lang="en-GB" sz="1000" dirty="0" smtClean="0"/>
              <a:t>!“ </a:t>
            </a:r>
            <a:endParaRPr lang="en-GB" sz="1000" dirty="0"/>
          </a:p>
        </p:txBody>
      </p:sp>
      <p:sp>
        <p:nvSpPr>
          <p:cNvPr id="6" name="TextBox 5"/>
          <p:cNvSpPr txBox="1"/>
          <p:nvPr/>
        </p:nvSpPr>
        <p:spPr>
          <a:xfrm>
            <a:off x="395536" y="188640"/>
            <a:ext cx="3206730" cy="369332"/>
          </a:xfrm>
          <a:prstGeom prst="rect">
            <a:avLst/>
          </a:prstGeom>
          <a:solidFill>
            <a:schemeClr val="bg1"/>
          </a:solidFill>
        </p:spPr>
        <p:txBody>
          <a:bodyPr wrap="square" rtlCol="0">
            <a:spAutoFit/>
          </a:bodyPr>
          <a:lstStyle/>
          <a:p>
            <a:pPr algn="just"/>
            <a:r>
              <a:rPr lang="en-GB" i="1" dirty="0" smtClean="0"/>
              <a:t>Language analysis of Chapter 1</a:t>
            </a:r>
            <a:endParaRPr lang="en-US" i="1" dirty="0"/>
          </a:p>
        </p:txBody>
      </p:sp>
      <p:sp>
        <p:nvSpPr>
          <p:cNvPr id="8" name="TextBox 7"/>
          <p:cNvSpPr txBox="1"/>
          <p:nvPr/>
        </p:nvSpPr>
        <p:spPr>
          <a:xfrm>
            <a:off x="5076056" y="116632"/>
            <a:ext cx="1800200" cy="400110"/>
          </a:xfrm>
          <a:prstGeom prst="rect">
            <a:avLst/>
          </a:prstGeom>
          <a:solidFill>
            <a:schemeClr val="bg1"/>
          </a:solidFill>
        </p:spPr>
        <p:txBody>
          <a:bodyPr wrap="square" rtlCol="0">
            <a:spAutoFit/>
          </a:bodyPr>
          <a:lstStyle/>
          <a:p>
            <a:r>
              <a:rPr lang="en-GB" sz="2000" b="1" dirty="0"/>
              <a:t>Dialect words</a:t>
            </a:r>
            <a:endParaRPr lang="en-US" sz="2000" b="1" dirty="0"/>
          </a:p>
        </p:txBody>
      </p:sp>
    </p:spTree>
    <p:extLst>
      <p:ext uri="{BB962C8B-B14F-4D97-AF65-F5344CB8AC3E}">
        <p14:creationId xmlns:p14="http://schemas.microsoft.com/office/powerpoint/2010/main" val="3490769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cstate="print"/>
          <a:srcRect b="24182"/>
          <a:stretch>
            <a:fillRect/>
          </a:stretch>
        </p:blipFill>
        <p:spPr bwMode="auto">
          <a:xfrm>
            <a:off x="0" y="-1"/>
            <a:ext cx="9144000" cy="6858001"/>
          </a:xfrm>
          <a:prstGeom prst="rect">
            <a:avLst/>
          </a:prstGeom>
          <a:noFill/>
          <a:ln w="9525">
            <a:noFill/>
            <a:miter lim="800000"/>
            <a:headEnd/>
            <a:tailEnd/>
          </a:ln>
        </p:spPr>
      </p:pic>
      <p:sp>
        <p:nvSpPr>
          <p:cNvPr id="5" name="TextBox 4"/>
          <p:cNvSpPr txBox="1"/>
          <p:nvPr/>
        </p:nvSpPr>
        <p:spPr>
          <a:xfrm>
            <a:off x="611560" y="2708920"/>
            <a:ext cx="7715304" cy="3539430"/>
          </a:xfrm>
          <a:prstGeom prst="rect">
            <a:avLst/>
          </a:prstGeom>
          <a:solidFill>
            <a:schemeClr val="bg1"/>
          </a:solidFill>
          <a:ln>
            <a:solidFill>
              <a:schemeClr val="bg1"/>
            </a:solidFill>
          </a:ln>
        </p:spPr>
        <p:txBody>
          <a:bodyPr wrap="square" rtlCol="0">
            <a:spAutoFit/>
          </a:bodyPr>
          <a:lstStyle/>
          <a:p>
            <a:r>
              <a:rPr lang="en-GB" sz="3200" dirty="0"/>
              <a:t>Dickens creates a terrifying beginning for Pip, including him imagining the convict as a pirate as he passes the gibbet. How does the reader feel about Pip and his life at the beginning of the novel? Does the reader have ‘Great Expectations’ for Pip’s future? Why/why not?</a:t>
            </a:r>
          </a:p>
        </p:txBody>
      </p:sp>
      <p:sp>
        <p:nvSpPr>
          <p:cNvPr id="6" name="TextBox 5"/>
          <p:cNvSpPr txBox="1"/>
          <p:nvPr/>
        </p:nvSpPr>
        <p:spPr>
          <a:xfrm>
            <a:off x="357158" y="428604"/>
            <a:ext cx="3206730" cy="369332"/>
          </a:xfrm>
          <a:prstGeom prst="rect">
            <a:avLst/>
          </a:prstGeom>
          <a:solidFill>
            <a:schemeClr val="bg1"/>
          </a:solidFill>
        </p:spPr>
        <p:txBody>
          <a:bodyPr wrap="square" rtlCol="0">
            <a:spAutoFit/>
          </a:bodyPr>
          <a:lstStyle/>
          <a:p>
            <a:pPr algn="just"/>
            <a:r>
              <a:rPr lang="en-GB" i="1" dirty="0" smtClean="0"/>
              <a:t>Language analysis of Chapter 1</a:t>
            </a:r>
            <a:endParaRPr lang="en-US" i="1" dirty="0"/>
          </a:p>
        </p:txBody>
      </p:sp>
    </p:spTree>
    <p:extLst>
      <p:ext uri="{BB962C8B-B14F-4D97-AF65-F5344CB8AC3E}">
        <p14:creationId xmlns:p14="http://schemas.microsoft.com/office/powerpoint/2010/main" val="27483649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cstate="print"/>
          <a:srcRect b="24182"/>
          <a:stretch>
            <a:fillRect/>
          </a:stretch>
        </p:blipFill>
        <p:spPr bwMode="auto">
          <a:xfrm>
            <a:off x="0" y="-1"/>
            <a:ext cx="9144000" cy="6858001"/>
          </a:xfrm>
          <a:prstGeom prst="rect">
            <a:avLst/>
          </a:prstGeom>
          <a:noFill/>
          <a:ln w="9525">
            <a:noFill/>
            <a:miter lim="800000"/>
            <a:headEnd/>
            <a:tailEnd/>
          </a:ln>
        </p:spPr>
      </p:pic>
      <p:sp>
        <p:nvSpPr>
          <p:cNvPr id="5" name="TextBox 4"/>
          <p:cNvSpPr txBox="1"/>
          <p:nvPr/>
        </p:nvSpPr>
        <p:spPr>
          <a:xfrm>
            <a:off x="611560" y="1484784"/>
            <a:ext cx="7715304" cy="5016758"/>
          </a:xfrm>
          <a:prstGeom prst="rect">
            <a:avLst/>
          </a:prstGeom>
          <a:solidFill>
            <a:schemeClr val="bg1"/>
          </a:solidFill>
          <a:ln>
            <a:solidFill>
              <a:schemeClr val="bg1"/>
            </a:solidFill>
          </a:ln>
        </p:spPr>
        <p:txBody>
          <a:bodyPr wrap="square" rtlCol="0">
            <a:spAutoFit/>
          </a:bodyPr>
          <a:lstStyle/>
          <a:p>
            <a:r>
              <a:rPr lang="en-GB" sz="3200" dirty="0" err="1"/>
              <a:t>Magwitch</a:t>
            </a:r>
            <a:r>
              <a:rPr lang="en-GB" sz="3200" dirty="0"/>
              <a:t> literally turns Pip’s world upside down: “The man... turned me upside down, and emptied my pockets... When the church came to itself - for he was so sudden and strong that he made it go head over heels before me, and I saw the steeple under my feet - when the church came to itself, I say, I was seated on a high tombstone, trembling, while he ate the bread ravenously.” </a:t>
            </a:r>
          </a:p>
          <a:p>
            <a:r>
              <a:rPr lang="en-GB" sz="3200" dirty="0"/>
              <a:t>How does he change his life in the future?</a:t>
            </a:r>
          </a:p>
        </p:txBody>
      </p:sp>
      <p:sp>
        <p:nvSpPr>
          <p:cNvPr id="6" name="TextBox 5"/>
          <p:cNvSpPr txBox="1"/>
          <p:nvPr/>
        </p:nvSpPr>
        <p:spPr>
          <a:xfrm>
            <a:off x="357158" y="428604"/>
            <a:ext cx="3206730" cy="369332"/>
          </a:xfrm>
          <a:prstGeom prst="rect">
            <a:avLst/>
          </a:prstGeom>
          <a:solidFill>
            <a:schemeClr val="bg1"/>
          </a:solidFill>
        </p:spPr>
        <p:txBody>
          <a:bodyPr wrap="square" rtlCol="0">
            <a:spAutoFit/>
          </a:bodyPr>
          <a:lstStyle/>
          <a:p>
            <a:pPr algn="just"/>
            <a:r>
              <a:rPr lang="en-GB" i="1" dirty="0" smtClean="0"/>
              <a:t>Language analysis of Chapter 1</a:t>
            </a:r>
            <a:endParaRPr lang="en-US" i="1" dirty="0"/>
          </a:p>
        </p:txBody>
      </p:sp>
    </p:spTree>
    <p:extLst>
      <p:ext uri="{BB962C8B-B14F-4D97-AF65-F5344CB8AC3E}">
        <p14:creationId xmlns:p14="http://schemas.microsoft.com/office/powerpoint/2010/main" val="4041858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38468264"/>
              </p:ext>
            </p:extLst>
          </p:nvPr>
        </p:nvGraphicFramePr>
        <p:xfrm>
          <a:off x="971600" y="476672"/>
          <a:ext cx="8064896"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51520" y="188640"/>
            <a:ext cx="3024336" cy="158417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t>SECTION A: READING</a:t>
            </a:r>
            <a:endParaRPr lang="en-GB" sz="4400" b="1" dirty="0"/>
          </a:p>
        </p:txBody>
      </p:sp>
      <p:sp>
        <p:nvSpPr>
          <p:cNvPr id="4" name="Rectangle 3"/>
          <p:cNvSpPr/>
          <p:nvPr/>
        </p:nvSpPr>
        <p:spPr>
          <a:xfrm>
            <a:off x="5868144" y="332656"/>
            <a:ext cx="2016224" cy="64807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4 marks</a:t>
            </a:r>
            <a:endParaRPr lang="en-GB" sz="4000" dirty="0"/>
          </a:p>
        </p:txBody>
      </p:sp>
      <p:sp>
        <p:nvSpPr>
          <p:cNvPr id="5" name="Rectangle 4"/>
          <p:cNvSpPr/>
          <p:nvPr/>
        </p:nvSpPr>
        <p:spPr>
          <a:xfrm>
            <a:off x="7524328" y="4437112"/>
            <a:ext cx="1368152" cy="576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8 marks</a:t>
            </a:r>
            <a:endParaRPr lang="en-GB" sz="2400" b="1" dirty="0"/>
          </a:p>
        </p:txBody>
      </p:sp>
      <p:sp>
        <p:nvSpPr>
          <p:cNvPr id="6" name="Rectangle 5"/>
          <p:cNvSpPr/>
          <p:nvPr/>
        </p:nvSpPr>
        <p:spPr>
          <a:xfrm>
            <a:off x="2267744" y="5949280"/>
            <a:ext cx="1584176" cy="64807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8 marks</a:t>
            </a:r>
            <a:endParaRPr lang="en-GB" sz="3200" dirty="0"/>
          </a:p>
        </p:txBody>
      </p:sp>
      <p:sp>
        <p:nvSpPr>
          <p:cNvPr id="7" name="Rectangle 6"/>
          <p:cNvSpPr/>
          <p:nvPr/>
        </p:nvSpPr>
        <p:spPr>
          <a:xfrm>
            <a:off x="251520" y="3717032"/>
            <a:ext cx="1584176" cy="72008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20 marks</a:t>
            </a:r>
            <a:endParaRPr lang="en-GB" sz="2800" b="1" dirty="0"/>
          </a:p>
        </p:txBody>
      </p:sp>
      <p:sp>
        <p:nvSpPr>
          <p:cNvPr id="8" name="Up Arrow 7"/>
          <p:cNvSpPr/>
          <p:nvPr/>
        </p:nvSpPr>
        <p:spPr>
          <a:xfrm>
            <a:off x="4716016" y="1863494"/>
            <a:ext cx="720080" cy="7920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Up Arrow 8"/>
          <p:cNvSpPr/>
          <p:nvPr/>
        </p:nvSpPr>
        <p:spPr>
          <a:xfrm rot="5400000">
            <a:off x="5933701" y="3284984"/>
            <a:ext cx="720080" cy="7920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Up Arrow 9"/>
          <p:cNvSpPr/>
          <p:nvPr/>
        </p:nvSpPr>
        <p:spPr>
          <a:xfrm rot="10800000">
            <a:off x="4652036" y="4437112"/>
            <a:ext cx="720080" cy="7920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Up Arrow 10"/>
          <p:cNvSpPr/>
          <p:nvPr/>
        </p:nvSpPr>
        <p:spPr>
          <a:xfrm rot="16200000">
            <a:off x="3248771" y="3284984"/>
            <a:ext cx="720080" cy="7920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67330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068960"/>
            <a:ext cx="7848872" cy="338437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AO2: Explain, comment on and analyse how writers use language to achieve effects and influence readers, using relevant subject terminology to support their views</a:t>
            </a:r>
            <a:endParaRPr lang="en-GB" sz="3600" b="1" dirty="0">
              <a:solidFill>
                <a:schemeClr val="tx1"/>
              </a:solidFill>
            </a:endParaRPr>
          </a:p>
        </p:txBody>
      </p:sp>
      <p:sp>
        <p:nvSpPr>
          <p:cNvPr id="3" name="Rectangle 2"/>
          <p:cNvSpPr/>
          <p:nvPr/>
        </p:nvSpPr>
        <p:spPr>
          <a:xfrm>
            <a:off x="1187624" y="548680"/>
            <a:ext cx="6408712" cy="20882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rPr>
              <a:t>AO1: Identify and interpret explicit and implicit information and ideas.</a:t>
            </a:r>
          </a:p>
          <a:p>
            <a:pPr algn="ctr"/>
            <a:r>
              <a:rPr lang="en-GB" sz="3200" b="1" dirty="0" smtClean="0">
                <a:solidFill>
                  <a:schemeClr val="tx1"/>
                </a:solidFill>
              </a:rPr>
              <a:t> Select and synthesise evidence from different texts. </a:t>
            </a:r>
            <a:endParaRPr lang="en-GB" sz="3200" b="1" dirty="0">
              <a:solidFill>
                <a:schemeClr val="tx1"/>
              </a:solidFill>
            </a:endParaRPr>
          </a:p>
        </p:txBody>
      </p:sp>
    </p:spTree>
    <p:extLst>
      <p:ext uri="{BB962C8B-B14F-4D97-AF65-F5344CB8AC3E}">
        <p14:creationId xmlns:p14="http://schemas.microsoft.com/office/powerpoint/2010/main" val="17051341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fontScale="90000"/>
          </a:bodyPr>
          <a:lstStyle/>
          <a:p>
            <a:r>
              <a:rPr lang="en-GB" dirty="0" smtClean="0"/>
              <a:t>What do you think you should read first in the exam?</a:t>
            </a:r>
            <a:endParaRPr lang="en-GB" dirty="0"/>
          </a:p>
        </p:txBody>
      </p:sp>
      <p:sp>
        <p:nvSpPr>
          <p:cNvPr id="3" name="Content Placeholder 2"/>
          <p:cNvSpPr>
            <a:spLocks noGrp="1"/>
          </p:cNvSpPr>
          <p:nvPr>
            <p:ph idx="1"/>
          </p:nvPr>
        </p:nvSpPr>
        <p:spPr/>
        <p:txBody>
          <a:bodyPr/>
          <a:lstStyle/>
          <a:p>
            <a:pPr marL="0" indent="0">
              <a:buNone/>
            </a:pPr>
            <a:endParaRPr lang="en-GB" dirty="0"/>
          </a:p>
        </p:txBody>
      </p:sp>
      <p:sp>
        <p:nvSpPr>
          <p:cNvPr id="4" name="Folded Corner 3"/>
          <p:cNvSpPr/>
          <p:nvPr/>
        </p:nvSpPr>
        <p:spPr>
          <a:xfrm rot="21035792">
            <a:off x="453371" y="2274841"/>
            <a:ext cx="3302702" cy="34276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b="1" dirty="0" smtClean="0">
                <a:solidFill>
                  <a:schemeClr val="tx1"/>
                </a:solidFill>
              </a:rPr>
              <a:t>The extract?</a:t>
            </a:r>
            <a:endParaRPr lang="en-GB" sz="7200" b="1" dirty="0">
              <a:solidFill>
                <a:schemeClr val="tx1"/>
              </a:solidFill>
            </a:endParaRPr>
          </a:p>
        </p:txBody>
      </p:sp>
      <p:sp>
        <p:nvSpPr>
          <p:cNvPr id="5" name="Folded Corner 4"/>
          <p:cNvSpPr/>
          <p:nvPr/>
        </p:nvSpPr>
        <p:spPr>
          <a:xfrm>
            <a:off x="4283968" y="3068960"/>
            <a:ext cx="3744416" cy="3528392"/>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chemeClr val="tx1"/>
                </a:solidFill>
              </a:rPr>
              <a:t>The questions?</a:t>
            </a:r>
            <a:endParaRPr lang="en-GB" sz="6000" b="1" dirty="0">
              <a:solidFill>
                <a:schemeClr val="tx1"/>
              </a:solidFill>
            </a:endParaRPr>
          </a:p>
        </p:txBody>
      </p:sp>
    </p:spTree>
    <p:extLst>
      <p:ext uri="{BB962C8B-B14F-4D97-AF65-F5344CB8AC3E}">
        <p14:creationId xmlns:p14="http://schemas.microsoft.com/office/powerpoint/2010/main" val="1608691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byHTd0CGBbc/TigDxSFpBcI/AAAAAAAAPCc/PJDhGQIgayg/s1600/Hough%2527s%2Bwindmill%2B1868.jpg"/>
          <p:cNvPicPr>
            <a:picLocks noChangeAspect="1" noChangeArrowheads="1"/>
          </p:cNvPicPr>
          <p:nvPr/>
        </p:nvPicPr>
        <p:blipFill>
          <a:blip r:embed="rId2" cstate="print"/>
          <a:srcRect/>
          <a:stretch>
            <a:fillRect/>
          </a:stretch>
        </p:blipFill>
        <p:spPr bwMode="auto">
          <a:xfrm>
            <a:off x="251520" y="836712"/>
            <a:ext cx="7620000" cy="5791201"/>
          </a:xfrm>
          <a:prstGeom prst="rect">
            <a:avLst/>
          </a:prstGeom>
          <a:noFill/>
        </p:spPr>
      </p:pic>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read and understand Chapter 1 of Great Expectations</a:t>
            </a:r>
            <a:endParaRPr lang="en-GB" dirty="0"/>
          </a:p>
        </p:txBody>
      </p:sp>
      <p:sp>
        <p:nvSpPr>
          <p:cNvPr id="4" name="TextBox 3"/>
          <p:cNvSpPr txBox="1"/>
          <p:nvPr/>
        </p:nvSpPr>
        <p:spPr>
          <a:xfrm>
            <a:off x="5220072" y="620688"/>
            <a:ext cx="3816424" cy="2308324"/>
          </a:xfrm>
          <a:prstGeom prst="rect">
            <a:avLst/>
          </a:prstGeom>
          <a:noFill/>
        </p:spPr>
        <p:txBody>
          <a:bodyPr wrap="square" rtlCol="0">
            <a:spAutoFit/>
          </a:bodyPr>
          <a:lstStyle/>
          <a:p>
            <a:r>
              <a:rPr lang="en-GB" sz="2400" b="1" dirty="0" smtClean="0"/>
              <a:t>Now let’s read Chapter 1 together.</a:t>
            </a:r>
          </a:p>
          <a:p>
            <a:endParaRPr lang="en-GB" sz="2400" dirty="0"/>
          </a:p>
          <a:p>
            <a:r>
              <a:rPr lang="en-GB" sz="2400" dirty="0" smtClean="0"/>
              <a:t>Make a note of any words or phrases you don’t understand.</a:t>
            </a:r>
            <a:endParaRPr lang="en-GB" sz="2400" dirty="0"/>
          </a:p>
        </p:txBody>
      </p:sp>
    </p:spTree>
    <p:extLst>
      <p:ext uri="{BB962C8B-B14F-4D97-AF65-F5344CB8AC3E}">
        <p14:creationId xmlns:p14="http://schemas.microsoft.com/office/powerpoint/2010/main" val="36074497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404664"/>
            <a:ext cx="6020641" cy="943107"/>
          </a:xfrm>
        </p:spPr>
      </p:pic>
      <p:sp>
        <p:nvSpPr>
          <p:cNvPr id="5" name="Rectangle 4"/>
          <p:cNvSpPr/>
          <p:nvPr/>
        </p:nvSpPr>
        <p:spPr>
          <a:xfrm>
            <a:off x="1426981" y="2204864"/>
            <a:ext cx="6840760" cy="30243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Q1 Read again the first part of the source, </a:t>
            </a:r>
            <a:r>
              <a:rPr lang="en-GB" sz="2800" b="1" dirty="0" smtClean="0">
                <a:solidFill>
                  <a:schemeClr val="tx1"/>
                </a:solidFill>
              </a:rPr>
              <a:t>lines 1 to 13</a:t>
            </a:r>
          </a:p>
          <a:p>
            <a:pPr algn="ctr"/>
            <a:r>
              <a:rPr lang="en-GB" sz="2800" dirty="0" smtClean="0">
                <a:solidFill>
                  <a:schemeClr val="tx1"/>
                </a:solidFill>
              </a:rPr>
              <a:t>List four things you learn about Pip (4 marks)</a:t>
            </a:r>
            <a:endParaRPr lang="en-GB" sz="2800" dirty="0">
              <a:solidFill>
                <a:schemeClr val="tx1"/>
              </a:solidFill>
            </a:endParaRPr>
          </a:p>
        </p:txBody>
      </p:sp>
      <p:sp>
        <p:nvSpPr>
          <p:cNvPr id="6" name="Rectangle 5"/>
          <p:cNvSpPr/>
          <p:nvPr/>
        </p:nvSpPr>
        <p:spPr>
          <a:xfrm rot="21219272">
            <a:off x="539220" y="2077791"/>
            <a:ext cx="8044127" cy="4349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smtClean="0">
                <a:solidFill>
                  <a:schemeClr val="tx1"/>
                </a:solidFill>
              </a:rPr>
              <a:t>Q2</a:t>
            </a:r>
            <a:r>
              <a:rPr lang="en-GB" sz="2800" dirty="0">
                <a:solidFill>
                  <a:schemeClr val="tx1"/>
                </a:solidFill>
              </a:rPr>
              <a:t>: </a:t>
            </a:r>
            <a:r>
              <a:rPr lang="en-GB" sz="2800" dirty="0" smtClean="0">
                <a:solidFill>
                  <a:schemeClr val="tx1"/>
                </a:solidFill>
              </a:rPr>
              <a:t>Look </a:t>
            </a:r>
            <a:r>
              <a:rPr lang="en-GB" sz="2800" dirty="0">
                <a:solidFill>
                  <a:schemeClr val="tx1"/>
                </a:solidFill>
              </a:rPr>
              <a:t>in detail at the extract from </a:t>
            </a:r>
            <a:r>
              <a:rPr lang="en-GB" sz="2800" b="1" dirty="0">
                <a:solidFill>
                  <a:schemeClr val="tx1"/>
                </a:solidFill>
              </a:rPr>
              <a:t>line </a:t>
            </a:r>
            <a:r>
              <a:rPr lang="en-GB" sz="2800" b="1" dirty="0" smtClean="0">
                <a:solidFill>
                  <a:schemeClr val="tx1"/>
                </a:solidFill>
              </a:rPr>
              <a:t>26 </a:t>
            </a:r>
            <a:r>
              <a:rPr lang="en-GB" sz="2800" b="1" dirty="0">
                <a:solidFill>
                  <a:schemeClr val="tx1"/>
                </a:solidFill>
              </a:rPr>
              <a:t>to line </a:t>
            </a:r>
            <a:r>
              <a:rPr lang="en-GB" sz="2800" b="1" dirty="0" smtClean="0">
                <a:solidFill>
                  <a:schemeClr val="tx1"/>
                </a:solidFill>
              </a:rPr>
              <a:t>87</a:t>
            </a:r>
            <a:r>
              <a:rPr lang="en-GB" sz="2800" dirty="0" smtClean="0">
                <a:solidFill>
                  <a:schemeClr val="tx1"/>
                </a:solidFill>
              </a:rPr>
              <a:t>. </a:t>
            </a:r>
            <a:r>
              <a:rPr lang="en-GB" sz="2800" dirty="0">
                <a:solidFill>
                  <a:schemeClr val="tx1"/>
                </a:solidFill>
              </a:rPr>
              <a:t>How does the writer use language here to present the </a:t>
            </a:r>
            <a:r>
              <a:rPr lang="en-GB" sz="2800" dirty="0" smtClean="0">
                <a:solidFill>
                  <a:schemeClr val="tx1"/>
                </a:solidFill>
              </a:rPr>
              <a:t>convict? </a:t>
            </a:r>
            <a:r>
              <a:rPr lang="en-GB" sz="2800" dirty="0">
                <a:solidFill>
                  <a:schemeClr val="tx1"/>
                </a:solidFill>
              </a:rPr>
              <a:t>You could include the writer’s choice of:</a:t>
            </a:r>
          </a:p>
          <a:p>
            <a:r>
              <a:rPr lang="en-GB" sz="2800" dirty="0">
                <a:solidFill>
                  <a:schemeClr val="tx1"/>
                </a:solidFill>
              </a:rPr>
              <a:t>•	Words and phrases</a:t>
            </a:r>
          </a:p>
          <a:p>
            <a:r>
              <a:rPr lang="en-GB" sz="2800" dirty="0">
                <a:solidFill>
                  <a:schemeClr val="tx1"/>
                </a:solidFill>
              </a:rPr>
              <a:t>•	Language features and techniques</a:t>
            </a:r>
          </a:p>
          <a:p>
            <a:r>
              <a:rPr lang="en-GB" sz="2800" dirty="0">
                <a:solidFill>
                  <a:schemeClr val="tx1"/>
                </a:solidFill>
              </a:rPr>
              <a:t>•	Sentence forms</a:t>
            </a:r>
          </a:p>
          <a:p>
            <a:r>
              <a:rPr lang="en-GB" sz="2800" dirty="0">
                <a:solidFill>
                  <a:schemeClr val="tx1"/>
                </a:solidFill>
              </a:rPr>
              <a:t>•	The use of direct speech							(8 marks)</a:t>
            </a:r>
          </a:p>
        </p:txBody>
      </p:sp>
      <p:sp>
        <p:nvSpPr>
          <p:cNvPr id="7" name="Rectangle 6"/>
          <p:cNvSpPr/>
          <p:nvPr/>
        </p:nvSpPr>
        <p:spPr>
          <a:xfrm rot="349173">
            <a:off x="521014" y="1520304"/>
            <a:ext cx="8044127" cy="475791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Q</a:t>
            </a:r>
            <a:r>
              <a:rPr lang="en-GB" sz="2800" dirty="0" smtClean="0">
                <a:solidFill>
                  <a:schemeClr val="tx1"/>
                </a:solidFill>
              </a:rPr>
              <a:t>3</a:t>
            </a:r>
            <a:r>
              <a:rPr lang="en-GB" sz="2800" dirty="0">
                <a:solidFill>
                  <a:schemeClr val="tx1"/>
                </a:solidFill>
              </a:rPr>
              <a:t>: </a:t>
            </a:r>
            <a:r>
              <a:rPr lang="en-GB" sz="2800" dirty="0" smtClean="0">
                <a:solidFill>
                  <a:schemeClr val="tx1"/>
                </a:solidFill>
              </a:rPr>
              <a:t>You </a:t>
            </a:r>
            <a:r>
              <a:rPr lang="en-GB" sz="2800" dirty="0">
                <a:solidFill>
                  <a:schemeClr val="tx1"/>
                </a:solidFill>
              </a:rPr>
              <a:t>now need to think about </a:t>
            </a:r>
            <a:r>
              <a:rPr lang="en-GB" sz="2800" b="1" dirty="0">
                <a:solidFill>
                  <a:schemeClr val="tx1"/>
                </a:solidFill>
              </a:rPr>
              <a:t>the whole of the source</a:t>
            </a:r>
            <a:r>
              <a:rPr lang="en-GB" sz="2800" dirty="0">
                <a:solidFill>
                  <a:schemeClr val="tx1"/>
                </a:solidFill>
              </a:rPr>
              <a:t>. The text is from the opening of a novel. How has the writer structured the text to interest you as a reader?</a:t>
            </a:r>
          </a:p>
          <a:p>
            <a:r>
              <a:rPr lang="en-GB" sz="2800" dirty="0">
                <a:solidFill>
                  <a:schemeClr val="tx1"/>
                </a:solidFill>
              </a:rPr>
              <a:t>You could write about: </a:t>
            </a:r>
          </a:p>
          <a:p>
            <a:r>
              <a:rPr lang="en-GB" sz="2800" dirty="0">
                <a:solidFill>
                  <a:schemeClr val="tx1"/>
                </a:solidFill>
              </a:rPr>
              <a:t>• what the writer focuses your attention on at the beginning </a:t>
            </a:r>
          </a:p>
          <a:p>
            <a:r>
              <a:rPr lang="en-GB" sz="2800" dirty="0">
                <a:solidFill>
                  <a:schemeClr val="tx1"/>
                </a:solidFill>
              </a:rPr>
              <a:t>• how and why the writer changes this focus as the extract develops </a:t>
            </a:r>
          </a:p>
          <a:p>
            <a:r>
              <a:rPr lang="en-GB" sz="2800" dirty="0">
                <a:solidFill>
                  <a:schemeClr val="tx1"/>
                </a:solidFill>
              </a:rPr>
              <a:t>• any other structural features that interest you. 			(8 marks)</a:t>
            </a:r>
          </a:p>
        </p:txBody>
      </p:sp>
    </p:spTree>
    <p:extLst>
      <p:ext uri="{BB962C8B-B14F-4D97-AF65-F5344CB8AC3E}">
        <p14:creationId xmlns:p14="http://schemas.microsoft.com/office/powerpoint/2010/main" val="125091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hsgillis.weebly.com/uploads/1/3/0/6/13063051/3286114_orig.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371"/>
          <a:stretch/>
        </p:blipFill>
        <p:spPr bwMode="auto">
          <a:xfrm>
            <a:off x="150518" y="2492896"/>
            <a:ext cx="5486400" cy="42385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tx2">
              <a:lumMod val="40000"/>
              <a:lumOff val="60000"/>
            </a:schemeClr>
          </a:solidFill>
        </p:spPr>
        <p:txBody>
          <a:bodyPr/>
          <a:lstStyle/>
          <a:p>
            <a:r>
              <a:rPr lang="en-GB" dirty="0" smtClean="0"/>
              <a:t>Let’s read…</a:t>
            </a:r>
            <a:endParaRPr lang="en-GB"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980728"/>
            <a:ext cx="4859337" cy="376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6348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529" y="188640"/>
            <a:ext cx="8784976" cy="4801314"/>
          </a:xfrm>
          <a:prstGeom prst="rect">
            <a:avLst/>
          </a:prstGeom>
        </p:spPr>
        <p:txBody>
          <a:bodyPr wrap="square">
            <a:spAutoFit/>
          </a:bodyPr>
          <a:lstStyle/>
          <a:p>
            <a:r>
              <a:rPr lang="en-GB" dirty="0"/>
              <a:t>My father's family name being </a:t>
            </a:r>
            <a:r>
              <a:rPr lang="en-GB" dirty="0" err="1"/>
              <a:t>Pirrip</a:t>
            </a:r>
            <a:r>
              <a:rPr lang="en-GB" dirty="0"/>
              <a:t>, and my Christian name Philip, my infant tongue could make of both names nothing longer or more explicit than Pip. So, I called myself Pip, and came to be called Pip. </a:t>
            </a:r>
          </a:p>
          <a:p>
            <a:endParaRPr lang="en-GB" dirty="0"/>
          </a:p>
          <a:p>
            <a:r>
              <a:rPr lang="en-GB" dirty="0"/>
              <a:t>I give </a:t>
            </a:r>
            <a:r>
              <a:rPr lang="en-GB" dirty="0" err="1"/>
              <a:t>Pirrip</a:t>
            </a:r>
            <a:r>
              <a:rPr lang="en-GB" dirty="0"/>
              <a:t> as my father's family name, on the authority of his tombstone and my sister - Mrs. Joe </a:t>
            </a:r>
            <a:r>
              <a:rPr lang="en-GB" dirty="0" err="1"/>
              <a:t>Gargery</a:t>
            </a:r>
            <a:r>
              <a:rPr lang="en-GB" dirty="0"/>
              <a:t>, who married the blacksmith. As I never saw my father or my mother, and never saw any likeness of either of them (for their days were long before the days of photographs), my first fancies regarding what they were like, were unreasonably derived from their tombstones. The shape of the letters on my father's, gave me an odd idea that he was a square, stout, dark man, with curly black hair. From the character and turn of the inscription, "Also Georgiana Wife of the Above," I drew a childish conclusion that my mother was freckled and sickly. To five little stone lozenges, each about a foot and a half long, which were arranged in a neat row beside their grave, and were sacred to the memory of five little brothers of mine - who gave up trying to get a living, exceedingly early in that universal struggle - I am indebted for a belief I religiously entertained that they had all been born on their backs with their hands in their trousers-pockets, and had never taken them out in this state of existence.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2243" y="3068960"/>
            <a:ext cx="3170237" cy="347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95276" y="4653136"/>
            <a:ext cx="5291856" cy="208823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Q1. Read </a:t>
            </a:r>
            <a:r>
              <a:rPr lang="en-GB" sz="2800" dirty="0">
                <a:solidFill>
                  <a:schemeClr val="tx1"/>
                </a:solidFill>
              </a:rPr>
              <a:t>again the first part of the source, lines 1- 13. List four things you learn about Pip.  </a:t>
            </a:r>
          </a:p>
          <a:p>
            <a:pPr algn="ctr"/>
            <a:r>
              <a:rPr lang="en-GB" sz="2800" dirty="0">
                <a:solidFill>
                  <a:schemeClr val="tx1"/>
                </a:solidFill>
              </a:rPr>
              <a:t>(4 marks)</a:t>
            </a:r>
          </a:p>
        </p:txBody>
      </p:sp>
    </p:spTree>
    <p:extLst>
      <p:ext uri="{BB962C8B-B14F-4D97-AF65-F5344CB8AC3E}">
        <p14:creationId xmlns:p14="http://schemas.microsoft.com/office/powerpoint/2010/main" val="25185020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228998"/>
          </a:xfrm>
          <a:solidFill>
            <a:schemeClr val="tx2">
              <a:lumMod val="40000"/>
              <a:lumOff val="60000"/>
            </a:schemeClr>
          </a:solidFill>
        </p:spPr>
        <p:txBody>
          <a:bodyPr>
            <a:normAutofit/>
          </a:bodyPr>
          <a:lstStyle/>
          <a:p>
            <a:r>
              <a:rPr lang="en-GB" b="1" i="0" u="none" strike="noStrike" baseline="0" dirty="0" smtClean="0">
                <a:latin typeface="Kampala75-Bold"/>
              </a:rPr>
              <a:t>What is this passage about?</a:t>
            </a:r>
            <a:endParaRPr lang="en-GB" dirty="0"/>
          </a:p>
        </p:txBody>
      </p:sp>
      <p:sp>
        <p:nvSpPr>
          <p:cNvPr id="5" name="Folded Corner 4"/>
          <p:cNvSpPr/>
          <p:nvPr/>
        </p:nvSpPr>
        <p:spPr>
          <a:xfrm rot="318927">
            <a:off x="5292080" y="2636912"/>
            <a:ext cx="3096344" cy="3384376"/>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What do we learn about the convict in lines 26 to 87?</a:t>
            </a:r>
            <a:endParaRPr lang="en-GB" sz="3600" b="1"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637" y="2500767"/>
            <a:ext cx="3954448" cy="222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91502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GB" dirty="0" smtClean="0"/>
              <a:t>Question 1</a:t>
            </a:r>
            <a:endParaRPr lang="en-GB" dirty="0"/>
          </a:p>
        </p:txBody>
      </p:sp>
      <p:sp>
        <p:nvSpPr>
          <p:cNvPr id="4" name="Content Placeholder 3"/>
          <p:cNvSpPr>
            <a:spLocks noGrp="1"/>
          </p:cNvSpPr>
          <p:nvPr>
            <p:ph idx="1"/>
          </p:nvPr>
        </p:nvSpPr>
        <p:spPr>
          <a:xfrm>
            <a:off x="395536" y="2492896"/>
            <a:ext cx="8229600" cy="273630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800" dirty="0" smtClean="0">
                <a:solidFill>
                  <a:schemeClr val="tx1"/>
                </a:solidFill>
              </a:rPr>
              <a:t>Q1 Read again the first part of the source, lines 1- 13</a:t>
            </a:r>
          </a:p>
          <a:p>
            <a:pPr algn="ctr"/>
            <a:r>
              <a:rPr lang="en-GB" sz="2800" dirty="0" smtClean="0">
                <a:solidFill>
                  <a:schemeClr val="tx1"/>
                </a:solidFill>
              </a:rPr>
              <a:t>List four things you learn about Pip (4 marks)</a:t>
            </a:r>
            <a:endParaRPr lang="en-GB" sz="2800" dirty="0">
              <a:solidFill>
                <a:schemeClr val="tx1"/>
              </a:solidFill>
            </a:endParaRPr>
          </a:p>
        </p:txBody>
      </p:sp>
    </p:spTree>
    <p:extLst>
      <p:ext uri="{BB962C8B-B14F-4D97-AF65-F5344CB8AC3E}">
        <p14:creationId xmlns:p14="http://schemas.microsoft.com/office/powerpoint/2010/main" val="4895733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fontScale="90000"/>
          </a:bodyPr>
          <a:lstStyle/>
          <a:p>
            <a:r>
              <a:rPr lang="en-GB" dirty="0" smtClean="0"/>
              <a:t>Q2: Look in detail at the extract from line 17 to line 50</a:t>
            </a:r>
            <a:endParaRPr lang="en-GB" dirty="0"/>
          </a:p>
        </p:txBody>
      </p:sp>
      <p:sp>
        <p:nvSpPr>
          <p:cNvPr id="3" name="Content Placeholder 2"/>
          <p:cNvSpPr>
            <a:spLocks noGrp="1"/>
          </p:cNvSpPr>
          <p:nvPr>
            <p:ph idx="1"/>
          </p:nvPr>
        </p:nvSpPr>
        <p:spPr>
          <a:solidFill>
            <a:srgbClr val="FFFF00"/>
          </a:solidFill>
        </p:spPr>
        <p:txBody>
          <a:bodyPr>
            <a:normAutofit fontScale="92500" lnSpcReduction="10000"/>
          </a:bodyPr>
          <a:lstStyle/>
          <a:p>
            <a:pPr marL="0" indent="0">
              <a:buNone/>
            </a:pPr>
            <a:r>
              <a:rPr lang="en-GB" dirty="0"/>
              <a:t>Look in detail at the extract from line 26 to line 87. How does the writer use language here to present the convict? </a:t>
            </a:r>
            <a:r>
              <a:rPr lang="en-GB" dirty="0" smtClean="0"/>
              <a:t>				(8 marks)</a:t>
            </a:r>
          </a:p>
          <a:p>
            <a:pPr marL="0" indent="0">
              <a:buNone/>
            </a:pPr>
            <a:endParaRPr lang="en-GB" dirty="0"/>
          </a:p>
          <a:p>
            <a:pPr marL="0" indent="0">
              <a:buNone/>
            </a:pPr>
            <a:r>
              <a:rPr lang="en-GB" dirty="0" smtClean="0"/>
              <a:t>You could include the writer’s choice of:</a:t>
            </a:r>
          </a:p>
          <a:p>
            <a:r>
              <a:rPr lang="en-GB" dirty="0" smtClean="0"/>
              <a:t>Words and phrases</a:t>
            </a:r>
          </a:p>
          <a:p>
            <a:r>
              <a:rPr lang="en-GB" dirty="0" smtClean="0"/>
              <a:t>Language features and techniques</a:t>
            </a:r>
          </a:p>
          <a:p>
            <a:r>
              <a:rPr lang="en-GB" dirty="0" smtClean="0"/>
              <a:t>Sentence forms</a:t>
            </a:r>
          </a:p>
          <a:p>
            <a:r>
              <a:rPr lang="en-GB" dirty="0" smtClean="0"/>
              <a:t>The use of direct speech</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37733">
            <a:off x="5531864" y="4670488"/>
            <a:ext cx="1168390" cy="1927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21410">
            <a:off x="6660232" y="4467757"/>
            <a:ext cx="1274763" cy="210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602">
            <a:off x="7834540" y="4077072"/>
            <a:ext cx="1274763" cy="210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1687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025" y="188640"/>
            <a:ext cx="4753639" cy="2724530"/>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910650"/>
            <a:ext cx="4744112" cy="3505690"/>
          </a:xfrm>
          <a:prstGeom prst="rect">
            <a:avLst/>
          </a:prstGeom>
        </p:spPr>
      </p:pic>
      <p:sp>
        <p:nvSpPr>
          <p:cNvPr id="5" name="Rounded Rectangular Callout 4"/>
          <p:cNvSpPr/>
          <p:nvPr/>
        </p:nvSpPr>
        <p:spPr>
          <a:xfrm>
            <a:off x="5652120" y="5301208"/>
            <a:ext cx="3240360" cy="1368152"/>
          </a:xfrm>
          <a:prstGeom prst="wedgeRoundRectCallout">
            <a:avLst>
              <a:gd name="adj1" fmla="val -67060"/>
              <a:gd name="adj2" fmla="val 1783"/>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What are the key words?</a:t>
            </a:r>
            <a:endParaRPr lang="en-GB" sz="3200" dirty="0">
              <a:solidFill>
                <a:schemeClr val="tx1"/>
              </a:solidFill>
            </a:endParaRPr>
          </a:p>
        </p:txBody>
      </p:sp>
      <p:sp>
        <p:nvSpPr>
          <p:cNvPr id="7" name="Rounded Rectangular Callout 6"/>
          <p:cNvSpPr/>
          <p:nvPr/>
        </p:nvSpPr>
        <p:spPr>
          <a:xfrm>
            <a:off x="5283664" y="2968918"/>
            <a:ext cx="3672408" cy="2232248"/>
          </a:xfrm>
          <a:prstGeom prst="wedgeRoundRectCallout">
            <a:avLst>
              <a:gd name="adj1" fmla="val -57967"/>
              <a:gd name="adj2" fmla="val 13384"/>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bg1"/>
                </a:solidFill>
              </a:rPr>
              <a:t>What should you do to aim higher?</a:t>
            </a:r>
            <a:endParaRPr lang="en-GB" sz="3600" dirty="0">
              <a:solidFill>
                <a:schemeClr val="bg1"/>
              </a:solidFill>
            </a:endParaRPr>
          </a:p>
        </p:txBody>
      </p:sp>
      <p:sp>
        <p:nvSpPr>
          <p:cNvPr id="8" name="Rounded Rectangular Callout 7"/>
          <p:cNvSpPr/>
          <p:nvPr/>
        </p:nvSpPr>
        <p:spPr>
          <a:xfrm>
            <a:off x="5283664" y="404664"/>
            <a:ext cx="3661152" cy="2351784"/>
          </a:xfrm>
          <a:prstGeom prst="wedgeRoundRectCallout">
            <a:avLst>
              <a:gd name="adj1" fmla="val -80830"/>
              <a:gd name="adj2" fmla="val -307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And what about the highest marks- what do you need to do?</a:t>
            </a:r>
            <a:endParaRPr lang="en-GB" sz="3600" dirty="0"/>
          </a:p>
        </p:txBody>
      </p:sp>
    </p:spTree>
    <p:extLst>
      <p:ext uri="{BB962C8B-B14F-4D97-AF65-F5344CB8AC3E}">
        <p14:creationId xmlns:p14="http://schemas.microsoft.com/office/powerpoint/2010/main" val="298066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57356" y="142852"/>
            <a:ext cx="7107132" cy="2000264"/>
          </a:xfrm>
          <a:solidFill>
            <a:srgbClr val="FF0000">
              <a:alpha val="50000"/>
            </a:srgbClr>
          </a:solidFill>
        </p:spPr>
        <p:txBody>
          <a:bodyPr>
            <a:normAutofit/>
          </a:bodyPr>
          <a:lstStyle/>
          <a:p>
            <a:pPr algn="l"/>
            <a:r>
              <a:rPr lang="en-GB" sz="2400" dirty="0" smtClean="0">
                <a:effectLst>
                  <a:outerShdw blurRad="38100" dist="38100" dir="2700000" algn="tl">
                    <a:srgbClr val="000000">
                      <a:alpha val="43137"/>
                    </a:srgbClr>
                  </a:outerShdw>
                </a:effectLst>
                <a:latin typeface="Calibri" pitchFamily="34" charset="0"/>
              </a:rPr>
              <a:t>One of the ways Dickens presents the convict is..</a:t>
            </a:r>
            <a:br>
              <a:rPr lang="en-GB" sz="2400" dirty="0" smtClean="0">
                <a:effectLst>
                  <a:outerShdw blurRad="38100" dist="38100" dir="2700000" algn="tl">
                    <a:srgbClr val="000000">
                      <a:alpha val="43137"/>
                    </a:srgbClr>
                  </a:outerShdw>
                </a:effectLst>
                <a:latin typeface="Calibri" pitchFamily="34" charset="0"/>
              </a:rPr>
            </a:br>
            <a:r>
              <a:rPr lang="en-GB" sz="2400" dirty="0" smtClean="0">
                <a:effectLst>
                  <a:outerShdw blurRad="38100" dist="38100" dir="2700000" algn="tl">
                    <a:srgbClr val="000000">
                      <a:alpha val="43137"/>
                    </a:srgbClr>
                  </a:outerShdw>
                </a:effectLst>
                <a:latin typeface="Calibri" pitchFamily="34" charset="0"/>
              </a:rPr>
              <a:t>Another way the writer shows the convict... </a:t>
            </a:r>
            <a:br>
              <a:rPr lang="en-GB" sz="2400" dirty="0" smtClean="0">
                <a:effectLst>
                  <a:outerShdw blurRad="38100" dist="38100" dir="2700000" algn="tl">
                    <a:srgbClr val="000000">
                      <a:alpha val="43137"/>
                    </a:srgbClr>
                  </a:outerShdw>
                </a:effectLst>
                <a:latin typeface="Calibri" pitchFamily="34" charset="0"/>
              </a:rPr>
            </a:br>
            <a:r>
              <a:rPr lang="en-GB" sz="2400" dirty="0" smtClean="0">
                <a:effectLst>
                  <a:outerShdw blurRad="38100" dist="38100" dir="2700000" algn="tl">
                    <a:srgbClr val="000000">
                      <a:alpha val="43137"/>
                    </a:srgbClr>
                  </a:outerShdw>
                </a:effectLst>
                <a:latin typeface="Calibri" pitchFamily="34" charset="0"/>
              </a:rPr>
              <a:t>The writer suggests... </a:t>
            </a:r>
            <a:br>
              <a:rPr lang="en-GB" sz="2400" dirty="0" smtClean="0">
                <a:effectLst>
                  <a:outerShdw blurRad="38100" dist="38100" dir="2700000" algn="tl">
                    <a:srgbClr val="000000">
                      <a:alpha val="43137"/>
                    </a:srgbClr>
                  </a:outerShdw>
                </a:effectLst>
                <a:latin typeface="Calibri" pitchFamily="34" charset="0"/>
              </a:rPr>
            </a:br>
            <a:r>
              <a:rPr lang="en-GB" sz="2400" dirty="0">
                <a:effectLst>
                  <a:outerShdw blurRad="38100" dist="38100" dir="2700000" algn="tl">
                    <a:srgbClr val="000000">
                      <a:alpha val="43137"/>
                    </a:srgbClr>
                  </a:outerShdw>
                </a:effectLst>
                <a:latin typeface="Calibri" pitchFamily="34" charset="0"/>
              </a:rPr>
              <a:t>T</a:t>
            </a:r>
            <a:r>
              <a:rPr lang="en-GB" sz="2400" dirty="0" smtClean="0">
                <a:effectLst>
                  <a:outerShdw blurRad="38100" dist="38100" dir="2700000" algn="tl">
                    <a:srgbClr val="000000">
                      <a:alpha val="43137"/>
                    </a:srgbClr>
                  </a:outerShdw>
                </a:effectLst>
                <a:latin typeface="Calibri" pitchFamily="34" charset="0"/>
              </a:rPr>
              <a:t>he writer presents the convict as …</a:t>
            </a:r>
            <a:endParaRPr lang="en-US" sz="2400" dirty="0">
              <a:effectLst>
                <a:outerShdw blurRad="38100" dist="38100" dir="2700000" algn="tl">
                  <a:srgbClr val="000000">
                    <a:alpha val="43137"/>
                  </a:srgbClr>
                </a:outerShdw>
              </a:effectLst>
              <a:latin typeface="Calibri" pitchFamily="34" charset="0"/>
            </a:endParaRPr>
          </a:p>
        </p:txBody>
      </p:sp>
      <p:sp>
        <p:nvSpPr>
          <p:cNvPr id="4" name="Bevel 3"/>
          <p:cNvSpPr/>
          <p:nvPr/>
        </p:nvSpPr>
        <p:spPr bwMode="auto">
          <a:xfrm>
            <a:off x="142844" y="-24"/>
            <a:ext cx="1214414" cy="1142984"/>
          </a:xfrm>
          <a:prstGeom prst="bevel">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charset="0"/>
              </a:rPr>
              <a:t>Q</a:t>
            </a:r>
            <a:endParaRPr kumimoji="0" lang="en-US" sz="1800" b="0" i="0" u="none" strike="noStrike" cap="none" normalizeH="0" baseline="0" dirty="0" smtClean="0">
              <a:ln>
                <a:noFill/>
              </a:ln>
              <a:solidFill>
                <a:schemeClr val="tx1"/>
              </a:solidFill>
              <a:effectLst/>
              <a:latin typeface="Arial" charset="0"/>
            </a:endParaRPr>
          </a:p>
        </p:txBody>
      </p:sp>
      <p:sp>
        <p:nvSpPr>
          <p:cNvPr id="5" name="Bevel 4"/>
          <p:cNvSpPr/>
          <p:nvPr/>
        </p:nvSpPr>
        <p:spPr bwMode="auto">
          <a:xfrm>
            <a:off x="142844" y="1142984"/>
            <a:ext cx="1214414" cy="1142984"/>
          </a:xfrm>
          <a:prstGeom prst="bevel">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solidFill>
                <a:schemeClr val="tx1"/>
              </a:solidFill>
              <a:effectLst/>
              <a:latin typeface="Arial" charset="0"/>
            </a:endParaRPr>
          </a:p>
        </p:txBody>
      </p:sp>
      <p:sp>
        <p:nvSpPr>
          <p:cNvPr id="6" name="Bevel 5"/>
          <p:cNvSpPr/>
          <p:nvPr/>
        </p:nvSpPr>
        <p:spPr bwMode="auto">
          <a:xfrm>
            <a:off x="142844" y="2285992"/>
            <a:ext cx="1214414" cy="1142984"/>
          </a:xfrm>
          <a:prstGeom prst="beve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solidFill>
                <a:schemeClr val="tx1"/>
              </a:solidFill>
              <a:effectLst/>
              <a:latin typeface="Arial" charset="0"/>
            </a:endParaRPr>
          </a:p>
        </p:txBody>
      </p:sp>
      <p:sp>
        <p:nvSpPr>
          <p:cNvPr id="7" name="Bevel 6"/>
          <p:cNvSpPr/>
          <p:nvPr/>
        </p:nvSpPr>
        <p:spPr bwMode="auto">
          <a:xfrm>
            <a:off x="142844" y="3429000"/>
            <a:ext cx="1214414" cy="1142984"/>
          </a:xfrm>
          <a:prstGeom prst="bevel">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solidFill>
                <a:schemeClr val="tx1"/>
              </a:solidFill>
              <a:effectLst/>
              <a:latin typeface="Arial" charset="0"/>
            </a:endParaRPr>
          </a:p>
        </p:txBody>
      </p:sp>
      <p:sp>
        <p:nvSpPr>
          <p:cNvPr id="8" name="Bevel 7"/>
          <p:cNvSpPr/>
          <p:nvPr/>
        </p:nvSpPr>
        <p:spPr bwMode="auto">
          <a:xfrm>
            <a:off x="142844" y="4572008"/>
            <a:ext cx="1214414" cy="1142984"/>
          </a:xfrm>
          <a:prstGeom prst="bevel">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solidFill>
                <a:schemeClr val="tx1"/>
              </a:solidFill>
              <a:effectLst/>
              <a:latin typeface="Arial" charset="0"/>
            </a:endParaRPr>
          </a:p>
        </p:txBody>
      </p:sp>
      <p:sp>
        <p:nvSpPr>
          <p:cNvPr id="9" name="Bevel 8"/>
          <p:cNvSpPr/>
          <p:nvPr/>
        </p:nvSpPr>
        <p:spPr bwMode="auto">
          <a:xfrm>
            <a:off x="142844" y="5715016"/>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1285852" y="391049"/>
            <a:ext cx="500066" cy="1323439"/>
          </a:xfrm>
          <a:prstGeom prst="rect">
            <a:avLst/>
          </a:prstGeom>
          <a:noFill/>
        </p:spPr>
        <p:txBody>
          <a:bodyPr wrap="square" rtlCol="0">
            <a:spAutoFit/>
          </a:bodyPr>
          <a:lstStyle/>
          <a:p>
            <a:r>
              <a:rPr lang="en-GB" sz="8000" dirty="0" smtClean="0"/>
              <a:t>}</a:t>
            </a:r>
            <a:endParaRPr lang="en-US" dirty="0"/>
          </a:p>
        </p:txBody>
      </p:sp>
      <p:sp>
        <p:nvSpPr>
          <p:cNvPr id="11" name="Title 1"/>
          <p:cNvSpPr txBox="1">
            <a:spLocks/>
          </p:cNvSpPr>
          <p:nvPr/>
        </p:nvSpPr>
        <p:spPr bwMode="auto">
          <a:xfrm>
            <a:off x="1857356" y="2214554"/>
            <a:ext cx="7107132" cy="1143008"/>
          </a:xfrm>
          <a:prstGeom prst="rect">
            <a:avLst/>
          </a:prstGeom>
          <a:solidFill>
            <a:srgbClr val="FFFF00">
              <a:alpha val="51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This is shown when it says, “___”... </a:t>
            </a:r>
            <a:endParaRPr lang="en-GB" sz="2400" dirty="0" smtClean="0">
              <a:effectLst>
                <a:outerShdw blurRad="38100" dist="38100" dir="2700000" algn="tl">
                  <a:srgbClr val="000000">
                    <a:alpha val="43137"/>
                  </a:srgbClr>
                </a:outerShdw>
              </a:effectLst>
              <a:latin typeface="Calibri" pitchFamily="34" charset="0"/>
              <a:ea typeface="+mj-ea"/>
              <a:cs typeface="+mj-cs"/>
            </a:endParaRPr>
          </a:p>
          <a:p>
            <a:pPr marL="0" marR="0" lvl="0" indent="0" fontAlgn="base">
              <a:lnSpc>
                <a:spcPct val="100000"/>
              </a:lnSpc>
              <a:spcBef>
                <a:spcPct val="0"/>
              </a:spcBef>
              <a:spcAft>
                <a:spcPct val="0"/>
              </a:spcAft>
              <a:buClrTx/>
              <a:buSzTx/>
              <a:tabLst/>
              <a:defRPr/>
            </a:pPr>
            <a:r>
              <a:rPr lang="en-GB" sz="2400" dirty="0" smtClean="0">
                <a:effectLst>
                  <a:outerShdw blurRad="38100" dist="38100" dir="2700000" algn="tl">
                    <a:srgbClr val="000000">
                      <a:alpha val="43137"/>
                    </a:srgbClr>
                  </a:outerShdw>
                </a:effectLst>
                <a:latin typeface="Calibri" pitchFamily="34" charset="0"/>
                <a:ea typeface="+mj-ea"/>
                <a:cs typeface="+mj-cs"/>
              </a:rPr>
              <a:t>An </a:t>
            </a:r>
            <a:r>
              <a:rPr lang="en-GB" sz="2400" dirty="0">
                <a:effectLst>
                  <a:outerShdw blurRad="38100" dist="38100" dir="2700000" algn="tl">
                    <a:srgbClr val="000000">
                      <a:alpha val="43137"/>
                    </a:srgbClr>
                  </a:outerShdw>
                </a:effectLst>
                <a:latin typeface="Calibri" pitchFamily="34" charset="0"/>
                <a:ea typeface="+mj-ea"/>
                <a:cs typeface="+mj-cs"/>
              </a:rPr>
              <a:t>example of this is when </a:t>
            </a:r>
            <a:r>
              <a:rPr lang="en-GB" sz="2400" dirty="0" smtClean="0">
                <a:effectLst>
                  <a:outerShdw blurRad="38100" dist="38100" dir="2700000" algn="tl">
                    <a:srgbClr val="000000">
                      <a:alpha val="43137"/>
                    </a:srgbClr>
                  </a:outerShdw>
                </a:effectLst>
                <a:latin typeface="Calibri" pitchFamily="34" charset="0"/>
                <a:ea typeface="+mj-ea"/>
                <a:cs typeface="+mj-cs"/>
              </a:rPr>
              <a:t>Dickens </a:t>
            </a:r>
            <a:r>
              <a:rPr lang="en-GB" sz="2400" dirty="0">
                <a:effectLst>
                  <a:outerShdw blurRad="38100" dist="38100" dir="2700000" algn="tl">
                    <a:srgbClr val="000000">
                      <a:alpha val="43137"/>
                    </a:srgbClr>
                  </a:outerShdw>
                </a:effectLst>
                <a:latin typeface="Calibri" pitchFamily="34" charset="0"/>
                <a:ea typeface="+mj-ea"/>
                <a:cs typeface="+mj-cs"/>
              </a:rPr>
              <a:t>writes, “___”... </a:t>
            </a:r>
            <a:endParaRPr lang="en-GB" sz="2400" dirty="0" smtClean="0">
              <a:effectLst>
                <a:outerShdw blurRad="38100" dist="38100" dir="2700000" algn="tl">
                  <a:srgbClr val="000000">
                    <a:alpha val="43137"/>
                  </a:srgbClr>
                </a:outerShdw>
              </a:effectLst>
              <a:latin typeface="Calibri" pitchFamily="34" charset="0"/>
              <a:ea typeface="+mj-ea"/>
              <a:cs typeface="+mj-cs"/>
            </a:endParaRPr>
          </a:p>
          <a:p>
            <a:pPr marL="0" marR="0" lvl="0" indent="0" fontAlgn="base">
              <a:lnSpc>
                <a:spcPct val="100000"/>
              </a:lnSpc>
              <a:spcBef>
                <a:spcPct val="0"/>
              </a:spcBef>
              <a:spcAft>
                <a:spcPct val="0"/>
              </a:spcAft>
              <a:buClrTx/>
              <a:buSzTx/>
              <a:tabLst/>
              <a:defRPr/>
            </a:pPr>
            <a:r>
              <a:rPr lang="en-GB" sz="2400" dirty="0" smtClean="0">
                <a:effectLst>
                  <a:outerShdw blurRad="38100" dist="38100" dir="2700000" algn="tl">
                    <a:srgbClr val="000000">
                      <a:alpha val="43137"/>
                    </a:srgbClr>
                  </a:outerShdw>
                </a:effectLst>
                <a:latin typeface="Calibri" pitchFamily="34" charset="0"/>
                <a:ea typeface="+mj-ea"/>
                <a:cs typeface="+mj-cs"/>
              </a:rPr>
              <a:t>For </a:t>
            </a:r>
            <a:r>
              <a:rPr lang="en-GB" sz="2400" dirty="0">
                <a:effectLst>
                  <a:outerShdw blurRad="38100" dist="38100" dir="2700000" algn="tl">
                    <a:srgbClr val="000000">
                      <a:alpha val="43137"/>
                    </a:srgbClr>
                  </a:outerShdw>
                </a:effectLst>
                <a:latin typeface="Calibri" pitchFamily="34" charset="0"/>
                <a:ea typeface="+mj-ea"/>
                <a:cs typeface="+mj-cs"/>
              </a:rPr>
              <a:t>example, “___”</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2" name="Title 1"/>
          <p:cNvSpPr txBox="1">
            <a:spLocks/>
          </p:cNvSpPr>
          <p:nvPr/>
        </p:nvSpPr>
        <p:spPr bwMode="auto">
          <a:xfrm>
            <a:off x="1857356" y="3500438"/>
            <a:ext cx="7107132" cy="1143008"/>
          </a:xfrm>
          <a:prstGeom prst="rect">
            <a:avLst/>
          </a:prstGeom>
          <a:solidFill>
            <a:srgbClr val="00B0F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buFontTx/>
              <a:buNone/>
              <a:defRPr/>
            </a:pPr>
            <a:r>
              <a:rPr lang="en-GB" sz="2400" dirty="0">
                <a:effectLst>
                  <a:outerShdw blurRad="38100" dist="38100" dir="2700000" algn="tl">
                    <a:srgbClr val="000000">
                      <a:alpha val="43137"/>
                    </a:srgbClr>
                  </a:outerShdw>
                </a:effectLst>
                <a:latin typeface="Calibri" pitchFamily="34" charset="0"/>
                <a:ea typeface="+mj-ea"/>
                <a:cs typeface="+mj-cs"/>
              </a:rPr>
              <a:t>This makes the reader think... </a:t>
            </a:r>
            <a:endParaRPr lang="en-GB" sz="2400" dirty="0" smtClean="0">
              <a:effectLst>
                <a:outerShdw blurRad="38100" dist="38100" dir="2700000" algn="tl">
                  <a:srgbClr val="000000">
                    <a:alpha val="43137"/>
                  </a:srgbClr>
                </a:outerShdw>
              </a:effectLst>
              <a:latin typeface="Calibri" pitchFamily="34" charset="0"/>
              <a:ea typeface="+mj-ea"/>
              <a:cs typeface="+mj-cs"/>
            </a:endParaRPr>
          </a:p>
          <a:p>
            <a:pPr fontAlgn="base">
              <a:spcBef>
                <a:spcPct val="0"/>
              </a:spcBef>
              <a:spcAft>
                <a:spcPct val="0"/>
              </a:spcAft>
              <a:buFontTx/>
              <a:buNone/>
              <a:defRPr/>
            </a:pPr>
            <a:r>
              <a:rPr lang="en-GB" sz="2400" dirty="0" smtClean="0">
                <a:effectLst>
                  <a:outerShdw blurRad="38100" dist="38100" dir="2700000" algn="tl">
                    <a:srgbClr val="000000">
                      <a:alpha val="43137"/>
                    </a:srgbClr>
                  </a:outerShdw>
                </a:effectLst>
                <a:latin typeface="Calibri" pitchFamily="34" charset="0"/>
                <a:ea typeface="+mj-ea"/>
                <a:cs typeface="+mj-cs"/>
              </a:rPr>
              <a:t>This </a:t>
            </a:r>
            <a:r>
              <a:rPr lang="en-GB" sz="2400" dirty="0">
                <a:effectLst>
                  <a:outerShdw blurRad="38100" dist="38100" dir="2700000" algn="tl">
                    <a:srgbClr val="000000">
                      <a:alpha val="43137"/>
                    </a:srgbClr>
                  </a:outerShdw>
                </a:effectLst>
                <a:latin typeface="Calibri" pitchFamily="34" charset="0"/>
                <a:ea typeface="+mj-ea"/>
                <a:cs typeface="+mj-cs"/>
              </a:rPr>
              <a:t>suggests to the reader... The reader will think... This implies... This suggests... </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3" name="Title 1"/>
          <p:cNvSpPr txBox="1">
            <a:spLocks/>
          </p:cNvSpPr>
          <p:nvPr/>
        </p:nvSpPr>
        <p:spPr bwMode="auto">
          <a:xfrm>
            <a:off x="1857388" y="4714884"/>
            <a:ext cx="7107100" cy="1143008"/>
          </a:xfrm>
          <a:prstGeom prst="rect">
            <a:avLst/>
          </a:prstGeom>
          <a:solidFill>
            <a:srgbClr val="00FF0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The use of </a:t>
            </a:r>
            <a:r>
              <a:rPr lang="en-GB" sz="2400" dirty="0" smtClean="0">
                <a:effectLst>
                  <a:outerShdw blurRad="38100" dist="38100" dir="2700000" algn="tl">
                    <a:srgbClr val="000000">
                      <a:alpha val="43137"/>
                    </a:srgbClr>
                  </a:outerShdw>
                </a:effectLst>
                <a:latin typeface="Calibri" pitchFamily="34" charset="0"/>
                <a:ea typeface="+mj-ea"/>
                <a:cs typeface="+mj-cs"/>
              </a:rPr>
              <a:t>adjectives... </a:t>
            </a:r>
            <a:r>
              <a:rPr lang="en-GB" sz="2400" dirty="0">
                <a:effectLst>
                  <a:outerShdw blurRad="38100" dist="38100" dir="2700000" algn="tl">
                    <a:srgbClr val="000000">
                      <a:alpha val="43137"/>
                    </a:srgbClr>
                  </a:outerShdw>
                </a:effectLst>
                <a:latin typeface="Calibri" pitchFamily="34" charset="0"/>
                <a:ea typeface="+mj-ea"/>
                <a:cs typeface="+mj-cs"/>
              </a:rPr>
              <a:t>The </a:t>
            </a:r>
            <a:r>
              <a:rPr lang="en-GB" sz="2400" dirty="0" smtClean="0">
                <a:effectLst>
                  <a:outerShdw blurRad="38100" dist="38100" dir="2700000" algn="tl">
                    <a:srgbClr val="000000">
                      <a:alpha val="43137"/>
                    </a:srgbClr>
                  </a:outerShdw>
                </a:effectLst>
                <a:latin typeface="Calibri" pitchFamily="34" charset="0"/>
                <a:ea typeface="+mj-ea"/>
                <a:cs typeface="+mj-cs"/>
              </a:rPr>
              <a:t>use of the verbs...The repetition </a:t>
            </a:r>
            <a:r>
              <a:rPr lang="en-GB" sz="2400" dirty="0">
                <a:effectLst>
                  <a:outerShdw blurRad="38100" dist="38100" dir="2700000" algn="tl">
                    <a:srgbClr val="000000">
                      <a:alpha val="43137"/>
                    </a:srgbClr>
                  </a:outerShdw>
                </a:effectLst>
                <a:latin typeface="Calibri" pitchFamily="34" charset="0"/>
                <a:ea typeface="+mj-ea"/>
                <a:cs typeface="+mj-cs"/>
              </a:rPr>
              <a:t>of... This word has strong connotations of...</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5" name="Title 1"/>
          <p:cNvSpPr txBox="1">
            <a:spLocks/>
          </p:cNvSpPr>
          <p:nvPr/>
        </p:nvSpPr>
        <p:spPr bwMode="auto">
          <a:xfrm>
            <a:off x="1857356" y="5949280"/>
            <a:ext cx="7107132" cy="792088"/>
          </a:xfrm>
          <a:prstGeom prst="rect">
            <a:avLst/>
          </a:prstGeom>
          <a:solidFill>
            <a:schemeClr val="accent4">
              <a:alpha val="5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GB" sz="2400" dirty="0">
                <a:effectLst>
                  <a:outerShdw blurRad="38100" dist="38100" dir="2700000" algn="tl">
                    <a:srgbClr val="000000">
                      <a:alpha val="43137"/>
                    </a:srgbClr>
                  </a:outerShdw>
                </a:effectLst>
                <a:latin typeface="Calibri" pitchFamily="34" charset="0"/>
                <a:ea typeface="+mj-ea"/>
                <a:cs typeface="+mj-cs"/>
              </a:rPr>
              <a:t>This</a:t>
            </a:r>
            <a:r>
              <a:rPr kumimoji="0" lang="en-GB"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mj-ea"/>
                <a:cs typeface="+mj-cs"/>
              </a:rPr>
              <a:t> </a:t>
            </a:r>
            <a:r>
              <a:rPr lang="en-GB" sz="2400" dirty="0">
                <a:effectLst>
                  <a:outerShdw blurRad="38100" dist="38100" dir="2700000" algn="tl">
                    <a:srgbClr val="000000">
                      <a:alpha val="43137"/>
                    </a:srgbClr>
                  </a:outerShdw>
                </a:effectLst>
                <a:latin typeface="Calibri" pitchFamily="34" charset="0"/>
                <a:ea typeface="+mj-ea"/>
                <a:cs typeface="+mj-cs"/>
              </a:rPr>
              <a:t>suggests... This implies... This links to</a:t>
            </a:r>
            <a:r>
              <a:rPr lang="en-GB" sz="2400" dirty="0" smtClean="0">
                <a:effectLst>
                  <a:outerShdw blurRad="38100" dist="38100" dir="2700000" algn="tl">
                    <a:srgbClr val="000000">
                      <a:alpha val="43137"/>
                    </a:srgbClr>
                  </a:outerShdw>
                </a:effectLst>
                <a:latin typeface="Calibri" pitchFamily="34" charset="0"/>
                <a:ea typeface="+mj-ea"/>
                <a:cs typeface="+mj-cs"/>
              </a:rPr>
              <a:t>...</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Tree>
    <p:extLst>
      <p:ext uri="{BB962C8B-B14F-4D97-AF65-F5344CB8AC3E}">
        <p14:creationId xmlns:p14="http://schemas.microsoft.com/office/powerpoint/2010/main" val="15805444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fontScale="90000"/>
          </a:bodyPr>
          <a:lstStyle/>
          <a:p>
            <a:r>
              <a:rPr lang="en-GB" dirty="0" smtClean="0"/>
              <a:t>Q3: You now need to think about the whole of the source</a:t>
            </a:r>
            <a:endParaRPr lang="en-GB"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7231" y="2253231"/>
            <a:ext cx="7249537" cy="3219900"/>
          </a:xfrm>
        </p:spPr>
      </p:pic>
      <p:sp>
        <p:nvSpPr>
          <p:cNvPr id="5" name="Rectangle 4"/>
          <p:cNvSpPr/>
          <p:nvPr/>
        </p:nvSpPr>
        <p:spPr>
          <a:xfrm>
            <a:off x="539552" y="2132856"/>
            <a:ext cx="8064896" cy="38164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652" y="2269170"/>
            <a:ext cx="7668696" cy="3543795"/>
          </a:xfrm>
          <a:prstGeom prst="rect">
            <a:avLst/>
          </a:prstGeom>
        </p:spPr>
      </p:pic>
    </p:spTree>
    <p:extLst>
      <p:ext uri="{BB962C8B-B14F-4D97-AF65-F5344CB8AC3E}">
        <p14:creationId xmlns:p14="http://schemas.microsoft.com/office/powerpoint/2010/main" val="35078143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GB" dirty="0" smtClean="0"/>
              <a:t>What is structure?</a:t>
            </a:r>
            <a:endParaRPr lang="en-GB" dirty="0"/>
          </a:p>
        </p:txBody>
      </p:sp>
      <p:sp>
        <p:nvSpPr>
          <p:cNvPr id="4" name="Rectangle 3"/>
          <p:cNvSpPr/>
          <p:nvPr/>
        </p:nvSpPr>
        <p:spPr>
          <a:xfrm>
            <a:off x="2843808" y="2780928"/>
            <a:ext cx="3384376"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solidFill>
                  <a:schemeClr val="bg1"/>
                </a:solidFill>
              </a:rPr>
              <a:t>Structure</a:t>
            </a:r>
            <a:endParaRPr lang="en-GB" sz="6000" dirty="0">
              <a:solidFill>
                <a:schemeClr val="bg1"/>
              </a:solidFill>
            </a:endParaRPr>
          </a:p>
        </p:txBody>
      </p:sp>
    </p:spTree>
    <p:extLst>
      <p:ext uri="{BB962C8B-B14F-4D97-AF65-F5344CB8AC3E}">
        <p14:creationId xmlns:p14="http://schemas.microsoft.com/office/powerpoint/2010/main" val="2374767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l="46359" t="19550" r="14069" b="26900"/>
          <a:stretch>
            <a:fillRect/>
          </a:stretch>
        </p:blipFill>
        <p:spPr bwMode="auto">
          <a:xfrm>
            <a:off x="179512" y="836712"/>
            <a:ext cx="4824536" cy="3672408"/>
          </a:xfrm>
          <a:prstGeom prst="rect">
            <a:avLst/>
          </a:prstGeom>
          <a:noFill/>
          <a:ln w="9525">
            <a:noFill/>
            <a:miter lim="800000"/>
            <a:headEnd/>
            <a:tailEnd/>
          </a:ln>
        </p:spPr>
      </p:pic>
      <p:sp>
        <p:nvSpPr>
          <p:cNvPr id="3" name="TextBox 2"/>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analyse the language of Chapter 1, including word choice, sentence structure and other language techniques</a:t>
            </a:r>
            <a:endParaRPr lang="en-GB" dirty="0"/>
          </a:p>
        </p:txBody>
      </p:sp>
      <p:sp>
        <p:nvSpPr>
          <p:cNvPr id="4" name="TextBox 3"/>
          <p:cNvSpPr txBox="1"/>
          <p:nvPr/>
        </p:nvSpPr>
        <p:spPr>
          <a:xfrm>
            <a:off x="5220072" y="980728"/>
            <a:ext cx="3672408" cy="3416320"/>
          </a:xfrm>
          <a:prstGeom prst="rect">
            <a:avLst/>
          </a:prstGeom>
          <a:noFill/>
        </p:spPr>
        <p:txBody>
          <a:bodyPr wrap="square" rtlCol="0">
            <a:spAutoFit/>
          </a:bodyPr>
          <a:lstStyle/>
          <a:p>
            <a:r>
              <a:rPr lang="en-GB" sz="2400" dirty="0" smtClean="0"/>
              <a:t>Now have a go at the close reading tasks </a:t>
            </a:r>
            <a:r>
              <a:rPr lang="en-GB" sz="2400" dirty="0" smtClean="0"/>
              <a:t>on </a:t>
            </a:r>
            <a:r>
              <a:rPr lang="en-GB" sz="2400" dirty="0" smtClean="0"/>
              <a:t>your </a:t>
            </a:r>
            <a:r>
              <a:rPr lang="en-GB" sz="2400" dirty="0" smtClean="0"/>
              <a:t>sheet. </a:t>
            </a:r>
            <a:r>
              <a:rPr lang="en-GB" sz="2400" dirty="0" smtClean="0"/>
              <a:t>Remember to link your ideas to:</a:t>
            </a:r>
          </a:p>
          <a:p>
            <a:endParaRPr lang="en-GB" sz="2400" dirty="0"/>
          </a:p>
          <a:p>
            <a:pPr>
              <a:buFont typeface="Arial" pitchFamily="34" charset="0"/>
              <a:buChar char="•"/>
            </a:pPr>
            <a:r>
              <a:rPr lang="en-GB" sz="2400" dirty="0" smtClean="0"/>
              <a:t> the </a:t>
            </a:r>
            <a:r>
              <a:rPr lang="en-GB" sz="2400" dirty="0" smtClean="0"/>
              <a:t>presentation of the </a:t>
            </a:r>
            <a:r>
              <a:rPr lang="en-GB" sz="2400" dirty="0" smtClean="0"/>
              <a:t>characters</a:t>
            </a:r>
          </a:p>
          <a:p>
            <a:pPr>
              <a:buFont typeface="Arial" pitchFamily="34" charset="0"/>
              <a:buChar char="•"/>
            </a:pPr>
            <a:r>
              <a:rPr lang="en-GB" sz="2400" dirty="0"/>
              <a:t> </a:t>
            </a:r>
            <a:r>
              <a:rPr lang="en-GB" sz="2400" dirty="0" smtClean="0"/>
              <a:t>the effect </a:t>
            </a:r>
            <a:r>
              <a:rPr lang="en-GB" sz="2400" smtClean="0"/>
              <a:t>this has on the reader</a:t>
            </a:r>
            <a:endParaRPr lang="en-GB" sz="2400" dirty="0" smtClean="0"/>
          </a:p>
        </p:txBody>
      </p:sp>
      <p:sp>
        <p:nvSpPr>
          <p:cNvPr id="5" name="TextBox 4"/>
          <p:cNvSpPr txBox="1"/>
          <p:nvPr/>
        </p:nvSpPr>
        <p:spPr>
          <a:xfrm>
            <a:off x="323528" y="5229200"/>
            <a:ext cx="8352928" cy="1261884"/>
          </a:xfrm>
          <a:prstGeom prst="rect">
            <a:avLst/>
          </a:prstGeom>
          <a:noFill/>
          <a:ln>
            <a:solidFill>
              <a:schemeClr val="tx1"/>
            </a:solidFill>
          </a:ln>
        </p:spPr>
        <p:txBody>
          <a:bodyPr wrap="square" rtlCol="0">
            <a:spAutoFit/>
          </a:bodyPr>
          <a:lstStyle/>
          <a:p>
            <a:r>
              <a:rPr lang="en-GB" b="1" dirty="0" smtClean="0"/>
              <a:t>AO1: </a:t>
            </a:r>
            <a:r>
              <a:rPr lang="en-GB" dirty="0" smtClean="0"/>
              <a:t>Respond to texts critically and imaginatively, </a:t>
            </a:r>
            <a:r>
              <a:rPr lang="en-GB" sz="2000" b="1" dirty="0" smtClean="0">
                <a:solidFill>
                  <a:srgbClr val="FF0000"/>
                </a:solidFill>
              </a:rPr>
              <a:t>select and evaluate textual detail </a:t>
            </a:r>
            <a:r>
              <a:rPr lang="en-GB" dirty="0" smtClean="0"/>
              <a:t>to illustrate and support interpretations</a:t>
            </a:r>
          </a:p>
          <a:p>
            <a:r>
              <a:rPr lang="en-GB" b="1" dirty="0" smtClean="0"/>
              <a:t>AO2: </a:t>
            </a:r>
            <a:r>
              <a:rPr lang="en-GB" sz="2000" b="1" dirty="0" smtClean="0">
                <a:solidFill>
                  <a:srgbClr val="FF0000"/>
                </a:solidFill>
              </a:rPr>
              <a:t>Explain</a:t>
            </a:r>
            <a:r>
              <a:rPr lang="en-GB" dirty="0" smtClean="0"/>
              <a:t> how language, structure and form contribute to writers’ presentation of ideas, themes and settings </a:t>
            </a:r>
            <a:endParaRPr lang="en-GB" dirty="0"/>
          </a:p>
        </p:txBody>
      </p:sp>
    </p:spTree>
    <p:extLst>
      <p:ext uri="{BB962C8B-B14F-4D97-AF65-F5344CB8AC3E}">
        <p14:creationId xmlns:p14="http://schemas.microsoft.com/office/powerpoint/2010/main" val="33489625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96100"/>
          </a:xfrm>
          <a:prstGeom prst="rect">
            <a:avLst/>
          </a:prstGeom>
        </p:spPr>
      </p:pic>
      <p:sp>
        <p:nvSpPr>
          <p:cNvPr id="3" name="TextBox 2"/>
          <p:cNvSpPr txBox="1"/>
          <p:nvPr/>
        </p:nvSpPr>
        <p:spPr>
          <a:xfrm>
            <a:off x="200025" y="152400"/>
            <a:ext cx="4371975" cy="1323439"/>
          </a:xfrm>
          <a:prstGeom prst="rect">
            <a:avLst/>
          </a:prstGeom>
          <a:noFill/>
        </p:spPr>
        <p:txBody>
          <a:bodyPr wrap="square" rtlCol="0">
            <a:spAutoFit/>
          </a:bodyPr>
          <a:lstStyle/>
          <a:p>
            <a:r>
              <a:rPr lang="en-GB" sz="4000" b="1" dirty="0" smtClean="0">
                <a:solidFill>
                  <a:schemeClr val="bg1"/>
                </a:solidFill>
              </a:rPr>
              <a:t>Beginnings and Endings</a:t>
            </a:r>
            <a:endParaRPr lang="en-GB" sz="4000" b="1" dirty="0">
              <a:solidFill>
                <a:schemeClr val="bg1"/>
              </a:solidFill>
            </a:endParaRPr>
          </a:p>
        </p:txBody>
      </p:sp>
      <p:sp>
        <p:nvSpPr>
          <p:cNvPr id="4" name="TextBox 3"/>
          <p:cNvSpPr txBox="1"/>
          <p:nvPr/>
        </p:nvSpPr>
        <p:spPr>
          <a:xfrm>
            <a:off x="4788024" y="548680"/>
            <a:ext cx="4032448" cy="2862322"/>
          </a:xfrm>
          <a:prstGeom prst="rect">
            <a:avLst/>
          </a:prstGeom>
          <a:solidFill>
            <a:schemeClr val="tx2">
              <a:lumMod val="20000"/>
              <a:lumOff val="80000"/>
            </a:schemeClr>
          </a:solidFill>
        </p:spPr>
        <p:txBody>
          <a:bodyPr wrap="square" rtlCol="0">
            <a:spAutoFit/>
          </a:bodyPr>
          <a:lstStyle/>
          <a:p>
            <a:r>
              <a:rPr lang="en-US" sz="2000" b="1" dirty="0"/>
              <a:t>Where are we placed? </a:t>
            </a:r>
          </a:p>
          <a:p>
            <a:r>
              <a:rPr lang="en-US" sz="2000" b="1" dirty="0"/>
              <a:t>What emotion is triggered?  </a:t>
            </a:r>
          </a:p>
          <a:p>
            <a:r>
              <a:rPr lang="en-US" sz="2000" b="1" dirty="0"/>
              <a:t>What thought is offered?</a:t>
            </a:r>
          </a:p>
          <a:p>
            <a:r>
              <a:rPr lang="en-US" sz="2000" b="1" dirty="0"/>
              <a:t>What direction is set?</a:t>
            </a:r>
          </a:p>
          <a:p>
            <a:endParaRPr lang="en-US" sz="2000" b="1" dirty="0"/>
          </a:p>
          <a:p>
            <a:r>
              <a:rPr lang="en-US" sz="2000" b="1" dirty="0"/>
              <a:t>What do we walk away with?</a:t>
            </a:r>
          </a:p>
          <a:p>
            <a:r>
              <a:rPr lang="en-US" sz="2000" b="1" dirty="0"/>
              <a:t>What are we left to consider?</a:t>
            </a:r>
          </a:p>
          <a:p>
            <a:r>
              <a:rPr lang="en-US" sz="2000" b="1" dirty="0"/>
              <a:t>Have we journeyed somewhere or stayed in the same place</a:t>
            </a:r>
            <a:r>
              <a:rPr lang="en-US" sz="2000" b="1" dirty="0" smtClean="0"/>
              <a:t>?</a:t>
            </a:r>
            <a:endParaRPr lang="en-GB" sz="2000" b="1" dirty="0"/>
          </a:p>
        </p:txBody>
      </p:sp>
    </p:spTree>
    <p:extLst>
      <p:ext uri="{BB962C8B-B14F-4D97-AF65-F5344CB8AC3E}">
        <p14:creationId xmlns:p14="http://schemas.microsoft.com/office/powerpoint/2010/main" val="1277439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725" y="0"/>
            <a:ext cx="4557713" cy="707886"/>
          </a:xfrm>
          <a:prstGeom prst="rect">
            <a:avLst/>
          </a:prstGeom>
          <a:noFill/>
        </p:spPr>
        <p:txBody>
          <a:bodyPr wrap="square" rtlCol="0">
            <a:spAutoFit/>
          </a:bodyPr>
          <a:lstStyle/>
          <a:p>
            <a:r>
              <a:rPr lang="en-GB" sz="4000" b="1" dirty="0" smtClean="0"/>
              <a:t>Contrast</a:t>
            </a:r>
            <a:endParaRPr lang="en-GB" sz="4000" b="1" dirty="0"/>
          </a:p>
        </p:txBody>
      </p:sp>
      <p:pic>
        <p:nvPicPr>
          <p:cNvPr id="6" name="Picture 5"/>
          <p:cNvPicPr>
            <a:picLocks noChangeAspect="1"/>
          </p:cNvPicPr>
          <p:nvPr/>
        </p:nvPicPr>
        <p:blipFill>
          <a:blip r:embed="rId2"/>
          <a:stretch>
            <a:fillRect/>
          </a:stretch>
        </p:blipFill>
        <p:spPr>
          <a:xfrm>
            <a:off x="4491507" y="0"/>
            <a:ext cx="4723327" cy="7006108"/>
          </a:xfrm>
          <a:prstGeom prst="rect">
            <a:avLst/>
          </a:prstGeom>
        </p:spPr>
      </p:pic>
      <p:sp>
        <p:nvSpPr>
          <p:cNvPr id="2" name="Rectangle 1"/>
          <p:cNvSpPr/>
          <p:nvPr/>
        </p:nvSpPr>
        <p:spPr>
          <a:xfrm>
            <a:off x="323528" y="1517895"/>
            <a:ext cx="4572000" cy="3970318"/>
          </a:xfrm>
          <a:prstGeom prst="rect">
            <a:avLst/>
          </a:prstGeom>
        </p:spPr>
        <p:txBody>
          <a:bodyPr>
            <a:spAutoFit/>
          </a:bodyPr>
          <a:lstStyle/>
          <a:p>
            <a:r>
              <a:rPr lang="en-GB" sz="2800" dirty="0"/>
              <a:t>Are there any opposites that are placed side by side for emphasis?</a:t>
            </a:r>
          </a:p>
          <a:p>
            <a:endParaRPr lang="en-GB" sz="2800" dirty="0"/>
          </a:p>
          <a:p>
            <a:r>
              <a:rPr lang="en-GB" sz="2800" dirty="0"/>
              <a:t>Is there any contrast between a character, place or idea at one point in the poem and then later?  (the before/after effect)</a:t>
            </a:r>
          </a:p>
        </p:txBody>
      </p:sp>
    </p:spTree>
    <p:extLst>
      <p:ext uri="{BB962C8B-B14F-4D97-AF65-F5344CB8AC3E}">
        <p14:creationId xmlns:p14="http://schemas.microsoft.com/office/powerpoint/2010/main" val="40966525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200025" y="152400"/>
            <a:ext cx="5302703" cy="1323439"/>
          </a:xfrm>
          <a:prstGeom prst="rect">
            <a:avLst/>
          </a:prstGeom>
          <a:noFill/>
        </p:spPr>
        <p:txBody>
          <a:bodyPr wrap="square" rtlCol="0">
            <a:spAutoFit/>
          </a:bodyPr>
          <a:lstStyle/>
          <a:p>
            <a:r>
              <a:rPr lang="en-GB" sz="4000" b="1" dirty="0" smtClean="0">
                <a:solidFill>
                  <a:schemeClr val="bg1"/>
                </a:solidFill>
              </a:rPr>
              <a:t>Central images, ideas, settings</a:t>
            </a:r>
            <a:endParaRPr lang="en-GB" sz="4000" b="1" dirty="0">
              <a:solidFill>
                <a:schemeClr val="bg1"/>
              </a:solidFill>
            </a:endParaRPr>
          </a:p>
        </p:txBody>
      </p:sp>
      <p:sp>
        <p:nvSpPr>
          <p:cNvPr id="4" name="Rectangle 3"/>
          <p:cNvSpPr/>
          <p:nvPr/>
        </p:nvSpPr>
        <p:spPr>
          <a:xfrm>
            <a:off x="989856" y="2145433"/>
            <a:ext cx="7164288" cy="2246769"/>
          </a:xfrm>
          <a:prstGeom prst="rect">
            <a:avLst/>
          </a:prstGeom>
          <a:solidFill>
            <a:schemeClr val="tx2">
              <a:lumMod val="20000"/>
              <a:lumOff val="80000"/>
            </a:schemeClr>
          </a:solidFill>
        </p:spPr>
        <p:txBody>
          <a:bodyPr wrap="square">
            <a:spAutoFit/>
          </a:bodyPr>
          <a:lstStyle/>
          <a:p>
            <a:r>
              <a:rPr lang="en-GB" sz="2000" dirty="0"/>
              <a:t>Is the </a:t>
            </a:r>
            <a:r>
              <a:rPr lang="en-GB" sz="2000" dirty="0" smtClean="0"/>
              <a:t>text </a:t>
            </a:r>
            <a:r>
              <a:rPr lang="en-GB" sz="2000" dirty="0"/>
              <a:t>structured around a central </a:t>
            </a:r>
            <a:r>
              <a:rPr lang="en-GB" sz="2000" dirty="0" smtClean="0"/>
              <a:t>image or idea?</a:t>
            </a:r>
            <a:endParaRPr lang="en-GB" sz="2000" dirty="0"/>
          </a:p>
          <a:p>
            <a:endParaRPr lang="en-GB" sz="2000" dirty="0"/>
          </a:p>
          <a:p>
            <a:r>
              <a:rPr lang="en-GB" sz="2000" dirty="0"/>
              <a:t>This image may be described in great detail. Perhaps an extended metaphor or symbol. </a:t>
            </a:r>
          </a:p>
          <a:p>
            <a:endParaRPr lang="en-GB" sz="2000" dirty="0"/>
          </a:p>
          <a:p>
            <a:r>
              <a:rPr lang="en-GB" sz="2000" dirty="0"/>
              <a:t>Or perhaps the setting is the key thing that provides a structure for the </a:t>
            </a:r>
            <a:r>
              <a:rPr lang="en-GB" sz="2000" dirty="0" smtClean="0"/>
              <a:t>writer to </a:t>
            </a:r>
            <a:r>
              <a:rPr lang="en-GB" sz="2000" dirty="0"/>
              <a:t>develop his/her ideas? </a:t>
            </a:r>
          </a:p>
        </p:txBody>
      </p:sp>
    </p:spTree>
    <p:extLst>
      <p:ext uri="{BB962C8B-B14F-4D97-AF65-F5344CB8AC3E}">
        <p14:creationId xmlns:p14="http://schemas.microsoft.com/office/powerpoint/2010/main" val="615195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594"/>
            <a:ext cx="4201733" cy="6858594"/>
          </a:xfrm>
          <a:prstGeom prst="rect">
            <a:avLst/>
          </a:prstGeom>
        </p:spPr>
      </p:pic>
      <p:sp>
        <p:nvSpPr>
          <p:cNvPr id="3" name="TextBox 2"/>
          <p:cNvSpPr txBox="1"/>
          <p:nvPr/>
        </p:nvSpPr>
        <p:spPr>
          <a:xfrm>
            <a:off x="92969" y="132814"/>
            <a:ext cx="6275174" cy="1323439"/>
          </a:xfrm>
          <a:prstGeom prst="rect">
            <a:avLst/>
          </a:prstGeom>
          <a:noFill/>
        </p:spPr>
        <p:txBody>
          <a:bodyPr wrap="square" rtlCol="0">
            <a:spAutoFit/>
          </a:bodyPr>
          <a:lstStyle/>
          <a:p>
            <a:r>
              <a:rPr lang="en-GB" sz="4000" b="1" dirty="0" smtClean="0">
                <a:solidFill>
                  <a:schemeClr val="bg1"/>
                </a:solidFill>
              </a:rPr>
              <a:t>Distinct sections / </a:t>
            </a:r>
            <a:endParaRPr lang="en-GB" sz="4000" b="1" dirty="0">
              <a:solidFill>
                <a:schemeClr val="bg1"/>
              </a:solidFill>
            </a:endParaRPr>
          </a:p>
          <a:p>
            <a:r>
              <a:rPr lang="en-GB" sz="4000" b="1" dirty="0" smtClean="0">
                <a:solidFill>
                  <a:schemeClr val="bg1"/>
                </a:solidFill>
              </a:rPr>
              <a:t>Pivotal moments</a:t>
            </a:r>
            <a:endParaRPr lang="en-GB" sz="4000" b="1" dirty="0">
              <a:solidFill>
                <a:schemeClr val="bg1"/>
              </a:solidFill>
            </a:endParaRPr>
          </a:p>
        </p:txBody>
      </p:sp>
      <p:sp>
        <p:nvSpPr>
          <p:cNvPr id="5" name="Rectangle 4"/>
          <p:cNvSpPr/>
          <p:nvPr/>
        </p:nvSpPr>
        <p:spPr>
          <a:xfrm>
            <a:off x="4427984" y="1124744"/>
            <a:ext cx="4572000" cy="3170099"/>
          </a:xfrm>
          <a:prstGeom prst="rect">
            <a:avLst/>
          </a:prstGeom>
        </p:spPr>
        <p:txBody>
          <a:bodyPr>
            <a:spAutoFit/>
          </a:bodyPr>
          <a:lstStyle/>
          <a:p>
            <a:r>
              <a:rPr lang="en-US" sz="2000" dirty="0"/>
              <a:t>Is it clear that there are sections to this </a:t>
            </a:r>
            <a:r>
              <a:rPr lang="en-US" sz="2000" dirty="0" smtClean="0"/>
              <a:t>text that </a:t>
            </a:r>
            <a:r>
              <a:rPr lang="en-US" sz="2000" dirty="0"/>
              <a:t>have been chosen by the writer on purpose?</a:t>
            </a:r>
          </a:p>
          <a:p>
            <a:endParaRPr lang="en-US" sz="2000" dirty="0"/>
          </a:p>
          <a:p>
            <a:r>
              <a:rPr lang="en-US" sz="2000" dirty="0"/>
              <a:t>What do each of these sections reveal / represent?</a:t>
            </a:r>
          </a:p>
          <a:p>
            <a:endParaRPr lang="en-US" sz="2000" dirty="0"/>
          </a:p>
          <a:p>
            <a:r>
              <a:rPr lang="en-US" sz="2000" dirty="0"/>
              <a:t>Is there a pivotal moment, a hinge, that seems to move the ideas in a new direction?</a:t>
            </a:r>
          </a:p>
        </p:txBody>
      </p:sp>
    </p:spTree>
    <p:extLst>
      <p:ext uri="{BB962C8B-B14F-4D97-AF65-F5344CB8AC3E}">
        <p14:creationId xmlns:p14="http://schemas.microsoft.com/office/powerpoint/2010/main" val="7458844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2444"/>
          </a:xfrm>
          <a:prstGeom prst="rect">
            <a:avLst/>
          </a:prstGeom>
        </p:spPr>
      </p:pic>
      <p:sp>
        <p:nvSpPr>
          <p:cNvPr id="3" name="TextBox 2"/>
          <p:cNvSpPr txBox="1"/>
          <p:nvPr/>
        </p:nvSpPr>
        <p:spPr>
          <a:xfrm>
            <a:off x="200025" y="152400"/>
            <a:ext cx="5702753" cy="1323439"/>
          </a:xfrm>
          <a:prstGeom prst="rect">
            <a:avLst/>
          </a:prstGeom>
          <a:noFill/>
        </p:spPr>
        <p:txBody>
          <a:bodyPr wrap="square" rtlCol="0">
            <a:spAutoFit/>
          </a:bodyPr>
          <a:lstStyle/>
          <a:p>
            <a:r>
              <a:rPr lang="en-GB" sz="4000" b="1" dirty="0" smtClean="0">
                <a:solidFill>
                  <a:schemeClr val="bg1"/>
                </a:solidFill>
              </a:rPr>
              <a:t>Build up of ideas, image, feeling</a:t>
            </a:r>
            <a:endParaRPr lang="en-GB" sz="4000" b="1" dirty="0">
              <a:solidFill>
                <a:schemeClr val="bg1"/>
              </a:solidFill>
            </a:endParaRPr>
          </a:p>
        </p:txBody>
      </p:sp>
      <p:sp>
        <p:nvSpPr>
          <p:cNvPr id="4" name="Rectangle 3"/>
          <p:cNvSpPr/>
          <p:nvPr/>
        </p:nvSpPr>
        <p:spPr>
          <a:xfrm>
            <a:off x="200025" y="1628800"/>
            <a:ext cx="4572000" cy="2031325"/>
          </a:xfrm>
          <a:prstGeom prst="rect">
            <a:avLst/>
          </a:prstGeom>
        </p:spPr>
        <p:txBody>
          <a:bodyPr>
            <a:spAutoFit/>
          </a:bodyPr>
          <a:lstStyle/>
          <a:p>
            <a:r>
              <a:rPr lang="en-GB" dirty="0"/>
              <a:t>What is the build up?</a:t>
            </a:r>
          </a:p>
          <a:p>
            <a:r>
              <a:rPr lang="en-GB" dirty="0"/>
              <a:t/>
            </a:r>
            <a:br>
              <a:rPr lang="en-GB" dirty="0"/>
            </a:br>
            <a:r>
              <a:rPr lang="en-GB" dirty="0"/>
              <a:t>Where is it heading?</a:t>
            </a:r>
          </a:p>
          <a:p>
            <a:endParaRPr lang="en-GB" dirty="0"/>
          </a:p>
          <a:p>
            <a:r>
              <a:rPr lang="en-GB" dirty="0"/>
              <a:t>What grows over the course of the </a:t>
            </a:r>
            <a:r>
              <a:rPr lang="en-GB" dirty="0" smtClean="0"/>
              <a:t>text?</a:t>
            </a:r>
            <a:endParaRPr lang="en-GB" dirty="0"/>
          </a:p>
          <a:p>
            <a:endParaRPr lang="en-GB" dirty="0"/>
          </a:p>
          <a:p>
            <a:r>
              <a:rPr lang="en-GB" dirty="0"/>
              <a:t>How does it grow?</a:t>
            </a:r>
          </a:p>
        </p:txBody>
      </p:sp>
    </p:spTree>
    <p:extLst>
      <p:ext uri="{BB962C8B-B14F-4D97-AF65-F5344CB8AC3E}">
        <p14:creationId xmlns:p14="http://schemas.microsoft.com/office/powerpoint/2010/main" val="16384223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38950"/>
          </a:xfrm>
          <a:prstGeom prst="rect">
            <a:avLst/>
          </a:prstGeom>
        </p:spPr>
      </p:pic>
      <p:sp>
        <p:nvSpPr>
          <p:cNvPr id="3" name="TextBox 2"/>
          <p:cNvSpPr txBox="1"/>
          <p:nvPr/>
        </p:nvSpPr>
        <p:spPr>
          <a:xfrm>
            <a:off x="200025" y="152400"/>
            <a:ext cx="3529013" cy="1323439"/>
          </a:xfrm>
          <a:prstGeom prst="rect">
            <a:avLst/>
          </a:prstGeom>
          <a:noFill/>
        </p:spPr>
        <p:txBody>
          <a:bodyPr wrap="square" rtlCol="0">
            <a:spAutoFit/>
          </a:bodyPr>
          <a:lstStyle/>
          <a:p>
            <a:r>
              <a:rPr lang="en-GB" sz="4000" b="1" dirty="0" smtClean="0">
                <a:solidFill>
                  <a:schemeClr val="bg1"/>
                </a:solidFill>
              </a:rPr>
              <a:t>Passages of time</a:t>
            </a:r>
            <a:endParaRPr lang="en-GB" sz="4000" b="1" dirty="0">
              <a:solidFill>
                <a:schemeClr val="bg1"/>
              </a:solidFill>
            </a:endParaRPr>
          </a:p>
        </p:txBody>
      </p:sp>
      <p:sp>
        <p:nvSpPr>
          <p:cNvPr id="4" name="Rectangle 3"/>
          <p:cNvSpPr/>
          <p:nvPr/>
        </p:nvSpPr>
        <p:spPr>
          <a:xfrm>
            <a:off x="200025" y="4149080"/>
            <a:ext cx="3867919" cy="2246769"/>
          </a:xfrm>
          <a:prstGeom prst="rect">
            <a:avLst/>
          </a:prstGeom>
          <a:solidFill>
            <a:schemeClr val="tx2">
              <a:lumMod val="20000"/>
              <a:lumOff val="80000"/>
            </a:schemeClr>
          </a:solidFill>
        </p:spPr>
        <p:txBody>
          <a:bodyPr wrap="square">
            <a:spAutoFit/>
          </a:bodyPr>
          <a:lstStyle/>
          <a:p>
            <a:r>
              <a:rPr lang="en-US" sz="2000" dirty="0"/>
              <a:t>How is time presented in the text?</a:t>
            </a:r>
          </a:p>
          <a:p>
            <a:endParaRPr lang="en-US" sz="2000" dirty="0"/>
          </a:p>
          <a:p>
            <a:r>
              <a:rPr lang="en-US" sz="2000" dirty="0"/>
              <a:t>Present tense, past tense?</a:t>
            </a:r>
          </a:p>
          <a:p>
            <a:endParaRPr lang="en-US" sz="2000" dirty="0"/>
          </a:p>
          <a:p>
            <a:r>
              <a:rPr lang="en-US" sz="2000" dirty="0"/>
              <a:t>Days, weeks, years?</a:t>
            </a:r>
          </a:p>
          <a:p>
            <a:endParaRPr lang="en-US" sz="2000" dirty="0"/>
          </a:p>
          <a:p>
            <a:r>
              <a:rPr lang="en-US" sz="2000" dirty="0"/>
              <a:t>History, present day, future?</a:t>
            </a:r>
          </a:p>
        </p:txBody>
      </p:sp>
    </p:spTree>
    <p:extLst>
      <p:ext uri="{BB962C8B-B14F-4D97-AF65-F5344CB8AC3E}">
        <p14:creationId xmlns:p14="http://schemas.microsoft.com/office/powerpoint/2010/main" val="17867326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921500"/>
          </a:xfrm>
          <a:prstGeom prst="rect">
            <a:avLst/>
          </a:prstGeom>
        </p:spPr>
      </p:pic>
      <p:sp>
        <p:nvSpPr>
          <p:cNvPr id="3" name="TextBox 2"/>
          <p:cNvSpPr txBox="1"/>
          <p:nvPr/>
        </p:nvSpPr>
        <p:spPr>
          <a:xfrm>
            <a:off x="200025" y="152400"/>
            <a:ext cx="7294790" cy="1323439"/>
          </a:xfrm>
          <a:prstGeom prst="rect">
            <a:avLst/>
          </a:prstGeom>
          <a:noFill/>
        </p:spPr>
        <p:txBody>
          <a:bodyPr wrap="square" rtlCol="0">
            <a:spAutoFit/>
          </a:bodyPr>
          <a:lstStyle/>
          <a:p>
            <a:r>
              <a:rPr lang="en-GB" sz="4000" b="1" dirty="0" smtClean="0">
                <a:solidFill>
                  <a:schemeClr val="bg1"/>
                </a:solidFill>
              </a:rPr>
              <a:t>Movement (sentence types / punctuation)</a:t>
            </a:r>
            <a:endParaRPr lang="en-GB" sz="4000" b="1" dirty="0">
              <a:solidFill>
                <a:schemeClr val="bg1"/>
              </a:solidFill>
            </a:endParaRPr>
          </a:p>
        </p:txBody>
      </p:sp>
      <p:sp>
        <p:nvSpPr>
          <p:cNvPr id="4" name="Rectangle 3"/>
          <p:cNvSpPr/>
          <p:nvPr/>
        </p:nvSpPr>
        <p:spPr>
          <a:xfrm>
            <a:off x="174068" y="4801924"/>
            <a:ext cx="8790420" cy="2031325"/>
          </a:xfrm>
          <a:prstGeom prst="rect">
            <a:avLst/>
          </a:prstGeom>
          <a:solidFill>
            <a:schemeClr val="tx2">
              <a:lumMod val="20000"/>
              <a:lumOff val="80000"/>
            </a:schemeClr>
          </a:solidFill>
        </p:spPr>
        <p:txBody>
          <a:bodyPr wrap="square">
            <a:spAutoFit/>
          </a:bodyPr>
          <a:lstStyle/>
          <a:p>
            <a:r>
              <a:rPr lang="en-GB" dirty="0"/>
              <a:t>What about sentence types?  Are there many short ones? Long ones? A ‘stand out’ short or long sentence that marks something.  Simple vs complex?</a:t>
            </a:r>
          </a:p>
          <a:p>
            <a:endParaRPr lang="en-GB" dirty="0"/>
          </a:p>
          <a:p>
            <a:r>
              <a:rPr lang="en-GB" dirty="0"/>
              <a:t>Look at the punctuation. Why does it stop where it does? </a:t>
            </a:r>
          </a:p>
          <a:p>
            <a:r>
              <a:rPr lang="en-GB" dirty="0"/>
              <a:t>Are commas used to make lists – this may speed things up. </a:t>
            </a:r>
          </a:p>
          <a:p>
            <a:endParaRPr lang="en-GB" dirty="0" smtClean="0"/>
          </a:p>
          <a:p>
            <a:r>
              <a:rPr lang="en-GB" dirty="0" smtClean="0"/>
              <a:t>Does </a:t>
            </a:r>
            <a:r>
              <a:rPr lang="en-GB" dirty="0"/>
              <a:t>it seem ‘choppy’ or more smooth?  What punctuation is creating that effect?  </a:t>
            </a:r>
          </a:p>
        </p:txBody>
      </p:sp>
    </p:spTree>
    <p:extLst>
      <p:ext uri="{BB962C8B-B14F-4D97-AF65-F5344CB8AC3E}">
        <p14:creationId xmlns:p14="http://schemas.microsoft.com/office/powerpoint/2010/main" val="25439615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9144000" cy="6872723"/>
          </a:xfrm>
          <a:prstGeom prst="rect">
            <a:avLst/>
          </a:prstGeom>
        </p:spPr>
      </p:pic>
      <p:sp>
        <p:nvSpPr>
          <p:cNvPr id="4" name="TextBox 3"/>
          <p:cNvSpPr txBox="1"/>
          <p:nvPr/>
        </p:nvSpPr>
        <p:spPr>
          <a:xfrm>
            <a:off x="200025" y="152400"/>
            <a:ext cx="3529013" cy="707886"/>
          </a:xfrm>
          <a:prstGeom prst="rect">
            <a:avLst/>
          </a:prstGeom>
          <a:noFill/>
        </p:spPr>
        <p:txBody>
          <a:bodyPr wrap="square" rtlCol="0">
            <a:spAutoFit/>
          </a:bodyPr>
          <a:lstStyle/>
          <a:p>
            <a:r>
              <a:rPr lang="en-GB" sz="4000" b="1" dirty="0" smtClean="0">
                <a:solidFill>
                  <a:schemeClr val="bg1"/>
                </a:solidFill>
              </a:rPr>
              <a:t>Voice</a:t>
            </a:r>
            <a:endParaRPr lang="en-GB" sz="4000" b="1" dirty="0">
              <a:solidFill>
                <a:schemeClr val="bg1"/>
              </a:solidFill>
            </a:endParaRPr>
          </a:p>
        </p:txBody>
      </p:sp>
      <p:sp>
        <p:nvSpPr>
          <p:cNvPr id="3" name="Rectangle 2"/>
          <p:cNvSpPr/>
          <p:nvPr/>
        </p:nvSpPr>
        <p:spPr>
          <a:xfrm>
            <a:off x="3995936" y="35603"/>
            <a:ext cx="5116533" cy="3785652"/>
          </a:xfrm>
          <a:prstGeom prst="rect">
            <a:avLst/>
          </a:prstGeom>
          <a:solidFill>
            <a:schemeClr val="tx2">
              <a:lumMod val="20000"/>
              <a:lumOff val="80000"/>
            </a:schemeClr>
          </a:solidFill>
        </p:spPr>
        <p:txBody>
          <a:bodyPr wrap="square">
            <a:spAutoFit/>
          </a:bodyPr>
          <a:lstStyle/>
          <a:p>
            <a:pPr lvl="0"/>
            <a:r>
              <a:rPr lang="en-US" sz="2000" dirty="0">
                <a:solidFill>
                  <a:prstClr val="black"/>
                </a:solidFill>
                <a:latin typeface="Calibri Light" panose="020F0302020204030204"/>
              </a:rPr>
              <a:t>Who is speaking?  What perspective are we offered?  </a:t>
            </a:r>
            <a:r>
              <a:rPr lang="en-US" sz="2000" dirty="0" smtClean="0">
                <a:solidFill>
                  <a:prstClr val="black"/>
                </a:solidFill>
                <a:latin typeface="Calibri Light" panose="020F0302020204030204"/>
              </a:rPr>
              <a:t>Who </a:t>
            </a:r>
            <a:r>
              <a:rPr lang="en-US" sz="2000" dirty="0">
                <a:solidFill>
                  <a:prstClr val="black"/>
                </a:solidFill>
                <a:latin typeface="Calibri Light" panose="020F0302020204030204"/>
              </a:rPr>
              <a:t>is the voice talking to?  </a:t>
            </a:r>
          </a:p>
          <a:p>
            <a:pPr lvl="0"/>
            <a:endParaRPr lang="en-US" sz="2000" dirty="0">
              <a:solidFill>
                <a:prstClr val="black"/>
              </a:solidFill>
              <a:latin typeface="Calibri Light" panose="020F0302020204030204"/>
            </a:endParaRPr>
          </a:p>
          <a:p>
            <a:pPr lvl="0"/>
            <a:r>
              <a:rPr lang="en-US" sz="2000" dirty="0">
                <a:solidFill>
                  <a:prstClr val="black"/>
                </a:solidFill>
                <a:latin typeface="Calibri Light" panose="020F0302020204030204"/>
              </a:rPr>
              <a:t>Is there more than one voice? Is the tone the same or different?</a:t>
            </a:r>
          </a:p>
          <a:p>
            <a:pPr lvl="0"/>
            <a:r>
              <a:rPr lang="en-US" sz="2000" dirty="0">
                <a:solidFill>
                  <a:prstClr val="black"/>
                </a:solidFill>
                <a:latin typeface="Calibri Light" panose="020F0302020204030204"/>
              </a:rPr>
              <a:t>Why are they speaking? Can they be trusted?</a:t>
            </a:r>
          </a:p>
          <a:p>
            <a:pPr lvl="0"/>
            <a:endParaRPr lang="en-US" sz="2000" dirty="0">
              <a:solidFill>
                <a:prstClr val="black"/>
              </a:solidFill>
              <a:latin typeface="Calibri Light" panose="020F0302020204030204"/>
            </a:endParaRPr>
          </a:p>
          <a:p>
            <a:pPr lvl="0"/>
            <a:r>
              <a:rPr lang="en-US" sz="2000" dirty="0">
                <a:solidFill>
                  <a:prstClr val="black"/>
                </a:solidFill>
                <a:latin typeface="Calibri Light" panose="020F0302020204030204"/>
              </a:rPr>
              <a:t>Is it first, second, third person?  What’s the impact?</a:t>
            </a:r>
          </a:p>
          <a:p>
            <a:pPr lvl="0"/>
            <a:endParaRPr lang="en-US" sz="2000" dirty="0">
              <a:solidFill>
                <a:prstClr val="black"/>
              </a:solidFill>
              <a:latin typeface="Calibri Light" panose="020F0302020204030204"/>
            </a:endParaRPr>
          </a:p>
          <a:p>
            <a:pPr lvl="0"/>
            <a:r>
              <a:rPr lang="en-US" sz="2000" dirty="0">
                <a:solidFill>
                  <a:prstClr val="black"/>
                </a:solidFill>
                <a:latin typeface="Calibri Light" panose="020F0302020204030204"/>
              </a:rPr>
              <a:t>Is there any direct speech?  What is the effect of this?</a:t>
            </a:r>
          </a:p>
        </p:txBody>
      </p:sp>
    </p:spTree>
    <p:extLst>
      <p:ext uri="{BB962C8B-B14F-4D97-AF65-F5344CB8AC3E}">
        <p14:creationId xmlns:p14="http://schemas.microsoft.com/office/powerpoint/2010/main" val="10409843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GB" dirty="0" smtClean="0"/>
              <a:t>What is structure?</a:t>
            </a:r>
            <a:endParaRPr lang="en-GB" dirty="0"/>
          </a:p>
        </p:txBody>
      </p:sp>
      <p:sp>
        <p:nvSpPr>
          <p:cNvPr id="3" name="Content Placeholder 2"/>
          <p:cNvSpPr>
            <a:spLocks noGrp="1"/>
          </p:cNvSpPr>
          <p:nvPr>
            <p:ph idx="1"/>
          </p:nvPr>
        </p:nvSpPr>
        <p:spPr>
          <a:xfrm>
            <a:off x="467544" y="1844824"/>
            <a:ext cx="8229600" cy="4525963"/>
          </a:xfrm>
        </p:spPr>
        <p:txBody>
          <a:bodyPr/>
          <a:lstStyle/>
          <a:p>
            <a:r>
              <a:rPr lang="en-US" dirty="0"/>
              <a:t>The writer chose a structure and form on purpose – it has meaning.</a:t>
            </a:r>
          </a:p>
          <a:p>
            <a:endParaRPr lang="en-US" dirty="0"/>
          </a:p>
          <a:p>
            <a:r>
              <a:rPr lang="en-US" dirty="0"/>
              <a:t>The examiner is not interested in a list of techniques – you need to make meaningful connections. Why has the writer chosen this technique? </a:t>
            </a:r>
          </a:p>
          <a:p>
            <a:pPr marL="0" indent="0">
              <a:buNone/>
            </a:pPr>
            <a:endParaRPr lang="en-GB" dirty="0"/>
          </a:p>
        </p:txBody>
      </p:sp>
    </p:spTree>
    <p:extLst>
      <p:ext uri="{BB962C8B-B14F-4D97-AF65-F5344CB8AC3E}">
        <p14:creationId xmlns:p14="http://schemas.microsoft.com/office/powerpoint/2010/main" val="41411591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764704"/>
            <a:ext cx="4029638" cy="4848902"/>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4613" y="260648"/>
            <a:ext cx="4020111" cy="2495899"/>
          </a:xfrm>
          <a:prstGeom prst="rect">
            <a:avLst/>
          </a:prstGeom>
        </p:spPr>
      </p:pic>
      <p:sp>
        <p:nvSpPr>
          <p:cNvPr id="4" name="Folded Corner 3"/>
          <p:cNvSpPr/>
          <p:nvPr/>
        </p:nvSpPr>
        <p:spPr>
          <a:xfrm rot="498434">
            <a:off x="5004048" y="3429000"/>
            <a:ext cx="3610676" cy="2952328"/>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dirty="0" smtClean="0">
              <a:solidFill>
                <a:schemeClr val="tx1"/>
              </a:solidFill>
            </a:endParaRPr>
          </a:p>
          <a:p>
            <a:pPr algn="ctr"/>
            <a:r>
              <a:rPr lang="en-GB" sz="3200" b="1" dirty="0" smtClean="0">
                <a:solidFill>
                  <a:schemeClr val="tx1"/>
                </a:solidFill>
              </a:rPr>
              <a:t>What are the key words?</a:t>
            </a:r>
          </a:p>
          <a:p>
            <a:pPr algn="ctr"/>
            <a:r>
              <a:rPr lang="en-GB" sz="3200" b="1" dirty="0" smtClean="0">
                <a:solidFill>
                  <a:schemeClr val="tx1"/>
                </a:solidFill>
              </a:rPr>
              <a:t>What does the examiner want you to do?</a:t>
            </a:r>
            <a:endParaRPr lang="en-GB" sz="3200" b="1" dirty="0">
              <a:solidFill>
                <a:schemeClr val="tx1"/>
              </a:solidFill>
            </a:endParaRPr>
          </a:p>
        </p:txBody>
      </p:sp>
    </p:spTree>
    <p:extLst>
      <p:ext uri="{BB962C8B-B14F-4D97-AF65-F5344CB8AC3E}">
        <p14:creationId xmlns:p14="http://schemas.microsoft.com/office/powerpoint/2010/main" val="3116228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0" y="-1"/>
            <a:ext cx="9144000" cy="9045253"/>
          </a:xfrm>
          <a:prstGeom prst="rect">
            <a:avLst/>
          </a:prstGeom>
          <a:noFill/>
          <a:ln w="9525">
            <a:noFill/>
            <a:miter lim="800000"/>
            <a:headEnd/>
            <a:tailEnd/>
          </a:ln>
        </p:spPr>
      </p:pic>
      <p:sp>
        <p:nvSpPr>
          <p:cNvPr id="5" name="TextBox 4"/>
          <p:cNvSpPr txBox="1"/>
          <p:nvPr/>
        </p:nvSpPr>
        <p:spPr>
          <a:xfrm>
            <a:off x="611560" y="4005064"/>
            <a:ext cx="7715304" cy="2554545"/>
          </a:xfrm>
          <a:prstGeom prst="rect">
            <a:avLst/>
          </a:prstGeom>
          <a:solidFill>
            <a:schemeClr val="bg1"/>
          </a:solidFill>
          <a:ln>
            <a:solidFill>
              <a:schemeClr val="bg1"/>
            </a:solidFill>
          </a:ln>
        </p:spPr>
        <p:txBody>
          <a:bodyPr wrap="square" rtlCol="0">
            <a:spAutoFit/>
          </a:bodyPr>
          <a:lstStyle/>
          <a:p>
            <a:pPr algn="ctr"/>
            <a:r>
              <a:rPr lang="en-GB" sz="3200" dirty="0"/>
              <a:t>In the opening of the novel, Dickens introduces Pip, repeating his name a number of times in the first two lines. Explore the meanings and connotations of the word, ‘Pip’.</a:t>
            </a:r>
            <a:endParaRPr lang="en-US" sz="3200" dirty="0"/>
          </a:p>
        </p:txBody>
      </p:sp>
      <p:sp>
        <p:nvSpPr>
          <p:cNvPr id="6" name="TextBox 5"/>
          <p:cNvSpPr txBox="1"/>
          <p:nvPr/>
        </p:nvSpPr>
        <p:spPr>
          <a:xfrm>
            <a:off x="357158" y="428604"/>
            <a:ext cx="3206730" cy="369332"/>
          </a:xfrm>
          <a:prstGeom prst="rect">
            <a:avLst/>
          </a:prstGeom>
          <a:solidFill>
            <a:schemeClr val="bg1"/>
          </a:solidFill>
        </p:spPr>
        <p:txBody>
          <a:bodyPr wrap="square" rtlCol="0">
            <a:spAutoFit/>
          </a:bodyPr>
          <a:lstStyle/>
          <a:p>
            <a:pPr algn="just"/>
            <a:r>
              <a:rPr lang="en-GB" i="1" dirty="0" smtClean="0"/>
              <a:t>Language analysis of Chapter 1</a:t>
            </a:r>
            <a:endParaRPr lang="en-US" i="1" dirty="0"/>
          </a:p>
        </p:txBody>
      </p:sp>
    </p:spTree>
    <p:extLst>
      <p:ext uri="{BB962C8B-B14F-4D97-AF65-F5344CB8AC3E}">
        <p14:creationId xmlns:p14="http://schemas.microsoft.com/office/powerpoint/2010/main" val="18457355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57356" y="142852"/>
            <a:ext cx="7107132" cy="2000264"/>
          </a:xfrm>
          <a:solidFill>
            <a:srgbClr val="FF0000">
              <a:alpha val="50000"/>
            </a:srgbClr>
          </a:solidFill>
        </p:spPr>
        <p:txBody>
          <a:bodyPr>
            <a:normAutofit fontScale="90000"/>
          </a:bodyPr>
          <a:lstStyle/>
          <a:p>
            <a:pPr algn="l"/>
            <a:r>
              <a:rPr lang="en-GB" sz="2400" dirty="0" smtClean="0">
                <a:effectLst>
                  <a:outerShdw blurRad="38100" dist="38100" dir="2700000" algn="tl">
                    <a:srgbClr val="000000">
                      <a:alpha val="43137"/>
                    </a:srgbClr>
                  </a:outerShdw>
                </a:effectLst>
                <a:latin typeface="Calibri" pitchFamily="34" charset="0"/>
              </a:rPr>
              <a:t>One of the ways Dickens structures the chapter is... </a:t>
            </a:r>
            <a:br>
              <a:rPr lang="en-GB" sz="2400" dirty="0" smtClean="0">
                <a:effectLst>
                  <a:outerShdw blurRad="38100" dist="38100" dir="2700000" algn="tl">
                    <a:srgbClr val="000000">
                      <a:alpha val="43137"/>
                    </a:srgbClr>
                  </a:outerShdw>
                </a:effectLst>
                <a:latin typeface="Calibri" pitchFamily="34" charset="0"/>
              </a:rPr>
            </a:br>
            <a:r>
              <a:rPr lang="en-GB" sz="2400" dirty="0" smtClean="0">
                <a:effectLst>
                  <a:outerShdw blurRad="38100" dist="38100" dir="2700000" algn="tl">
                    <a:srgbClr val="000000">
                      <a:alpha val="43137"/>
                    </a:srgbClr>
                  </a:outerShdw>
                </a:effectLst>
                <a:latin typeface="Calibri" pitchFamily="34" charset="0"/>
              </a:rPr>
              <a:t>The opening sentence/ paragraph is... </a:t>
            </a:r>
            <a:br>
              <a:rPr lang="en-GB" sz="2400" dirty="0" smtClean="0">
                <a:effectLst>
                  <a:outerShdw blurRad="38100" dist="38100" dir="2700000" algn="tl">
                    <a:srgbClr val="000000">
                      <a:alpha val="43137"/>
                    </a:srgbClr>
                  </a:outerShdw>
                </a:effectLst>
                <a:latin typeface="Calibri" pitchFamily="34" charset="0"/>
              </a:rPr>
            </a:br>
            <a:r>
              <a:rPr lang="en-GB" sz="2400" dirty="0" smtClean="0">
                <a:effectLst>
                  <a:outerShdw blurRad="38100" dist="38100" dir="2700000" algn="tl">
                    <a:srgbClr val="000000">
                      <a:alpha val="43137"/>
                    </a:srgbClr>
                  </a:outerShdw>
                </a:effectLst>
                <a:latin typeface="Calibri" pitchFamily="34" charset="0"/>
              </a:rPr>
              <a:t>The writer begins by telling us about...</a:t>
            </a:r>
            <a:br>
              <a:rPr lang="en-GB" sz="2400" dirty="0" smtClean="0">
                <a:effectLst>
                  <a:outerShdw blurRad="38100" dist="38100" dir="2700000" algn="tl">
                    <a:srgbClr val="000000">
                      <a:alpha val="43137"/>
                    </a:srgbClr>
                  </a:outerShdw>
                </a:effectLst>
                <a:latin typeface="Calibri" pitchFamily="34" charset="0"/>
              </a:rPr>
            </a:br>
            <a:r>
              <a:rPr lang="en-GB" sz="2400" dirty="0" smtClean="0">
                <a:effectLst>
                  <a:outerShdw blurRad="38100" dist="38100" dir="2700000" algn="tl">
                    <a:srgbClr val="000000">
                      <a:alpha val="43137"/>
                    </a:srgbClr>
                  </a:outerShdw>
                </a:effectLst>
                <a:latin typeface="Calibri" pitchFamily="34" charset="0"/>
              </a:rPr>
              <a:t>Another structural point is … </a:t>
            </a:r>
            <a:br>
              <a:rPr lang="en-GB" sz="2400" dirty="0" smtClean="0">
                <a:effectLst>
                  <a:outerShdw blurRad="38100" dist="38100" dir="2700000" algn="tl">
                    <a:srgbClr val="000000">
                      <a:alpha val="43137"/>
                    </a:srgbClr>
                  </a:outerShdw>
                </a:effectLst>
                <a:latin typeface="Calibri" pitchFamily="34" charset="0"/>
              </a:rPr>
            </a:br>
            <a:r>
              <a:rPr lang="en-GB" sz="2400" dirty="0" smtClean="0">
                <a:effectLst>
                  <a:outerShdw blurRad="38100" dist="38100" dir="2700000" algn="tl">
                    <a:srgbClr val="000000">
                      <a:alpha val="43137"/>
                    </a:srgbClr>
                  </a:outerShdw>
                </a:effectLst>
                <a:latin typeface="Calibri" pitchFamily="34" charset="0"/>
              </a:rPr>
              <a:t>At the start of the extract we are told..</a:t>
            </a:r>
            <a:br>
              <a:rPr lang="en-GB" sz="2400" dirty="0" smtClean="0">
                <a:effectLst>
                  <a:outerShdw blurRad="38100" dist="38100" dir="2700000" algn="tl">
                    <a:srgbClr val="000000">
                      <a:alpha val="43137"/>
                    </a:srgbClr>
                  </a:outerShdw>
                </a:effectLst>
                <a:latin typeface="Calibri" pitchFamily="34" charset="0"/>
              </a:rPr>
            </a:br>
            <a:endParaRPr lang="en-US" sz="2400" dirty="0">
              <a:effectLst>
                <a:outerShdw blurRad="38100" dist="38100" dir="2700000" algn="tl">
                  <a:srgbClr val="000000">
                    <a:alpha val="43137"/>
                  </a:srgbClr>
                </a:outerShdw>
              </a:effectLst>
              <a:latin typeface="Calibri" pitchFamily="34" charset="0"/>
            </a:endParaRPr>
          </a:p>
        </p:txBody>
      </p:sp>
      <p:sp>
        <p:nvSpPr>
          <p:cNvPr id="4" name="Bevel 3"/>
          <p:cNvSpPr/>
          <p:nvPr/>
        </p:nvSpPr>
        <p:spPr bwMode="auto">
          <a:xfrm>
            <a:off x="142844" y="-24"/>
            <a:ext cx="1214414" cy="1142984"/>
          </a:xfrm>
          <a:prstGeom prst="bevel">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4800" dirty="0" smtClean="0">
                <a:solidFill>
                  <a:prstClr val="black"/>
                </a:solidFill>
                <a:latin typeface="Arial" charset="0"/>
              </a:rPr>
              <a:t>Q</a:t>
            </a:r>
            <a:endParaRPr lang="en-US" dirty="0" smtClean="0">
              <a:solidFill>
                <a:prstClr val="black"/>
              </a:solidFill>
              <a:latin typeface="Arial" charset="0"/>
            </a:endParaRPr>
          </a:p>
        </p:txBody>
      </p:sp>
      <p:sp>
        <p:nvSpPr>
          <p:cNvPr id="5" name="Bevel 4"/>
          <p:cNvSpPr/>
          <p:nvPr/>
        </p:nvSpPr>
        <p:spPr bwMode="auto">
          <a:xfrm>
            <a:off x="142844" y="1142984"/>
            <a:ext cx="1214414" cy="1142984"/>
          </a:xfrm>
          <a:prstGeom prst="bevel">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4800" dirty="0">
                <a:solidFill>
                  <a:prstClr val="black"/>
                </a:solidFill>
              </a:rPr>
              <a:t>W</a:t>
            </a:r>
            <a:endParaRPr lang="en-US" dirty="0" smtClean="0">
              <a:solidFill>
                <a:prstClr val="black"/>
              </a:solidFill>
              <a:latin typeface="Arial" charset="0"/>
            </a:endParaRPr>
          </a:p>
        </p:txBody>
      </p:sp>
      <p:sp>
        <p:nvSpPr>
          <p:cNvPr id="6" name="Bevel 5"/>
          <p:cNvSpPr/>
          <p:nvPr/>
        </p:nvSpPr>
        <p:spPr bwMode="auto">
          <a:xfrm>
            <a:off x="142844" y="2285992"/>
            <a:ext cx="1214414" cy="1142984"/>
          </a:xfrm>
          <a:prstGeom prst="beve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4800" dirty="0">
                <a:solidFill>
                  <a:prstClr val="black"/>
                </a:solidFill>
              </a:rPr>
              <a:t>E</a:t>
            </a:r>
            <a:endParaRPr lang="en-US" dirty="0" smtClean="0">
              <a:solidFill>
                <a:prstClr val="black"/>
              </a:solidFill>
              <a:latin typeface="Arial" charset="0"/>
            </a:endParaRPr>
          </a:p>
        </p:txBody>
      </p:sp>
      <p:sp>
        <p:nvSpPr>
          <p:cNvPr id="7" name="Bevel 6"/>
          <p:cNvSpPr/>
          <p:nvPr/>
        </p:nvSpPr>
        <p:spPr bwMode="auto">
          <a:xfrm>
            <a:off x="142844" y="3429000"/>
            <a:ext cx="1214414" cy="1142984"/>
          </a:xfrm>
          <a:prstGeom prst="bevel">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4800" dirty="0">
                <a:solidFill>
                  <a:prstClr val="black"/>
                </a:solidFill>
              </a:rPr>
              <a:t>R</a:t>
            </a:r>
            <a:endParaRPr lang="en-US" dirty="0" smtClean="0">
              <a:solidFill>
                <a:prstClr val="black"/>
              </a:solidFill>
              <a:latin typeface="Arial" charset="0"/>
            </a:endParaRPr>
          </a:p>
        </p:txBody>
      </p:sp>
      <p:sp>
        <p:nvSpPr>
          <p:cNvPr id="8" name="Bevel 7"/>
          <p:cNvSpPr/>
          <p:nvPr/>
        </p:nvSpPr>
        <p:spPr bwMode="auto">
          <a:xfrm>
            <a:off x="142844" y="4572008"/>
            <a:ext cx="1214414" cy="1142984"/>
          </a:xfrm>
          <a:prstGeom prst="bevel">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4800" dirty="0">
                <a:solidFill>
                  <a:prstClr val="black"/>
                </a:solidFill>
              </a:rPr>
              <a:t>T</a:t>
            </a:r>
            <a:endParaRPr lang="en-US" dirty="0" smtClean="0">
              <a:solidFill>
                <a:prstClr val="black"/>
              </a:solidFill>
              <a:latin typeface="Arial" charset="0"/>
            </a:endParaRPr>
          </a:p>
        </p:txBody>
      </p:sp>
      <p:sp>
        <p:nvSpPr>
          <p:cNvPr id="9" name="Bevel 8"/>
          <p:cNvSpPr/>
          <p:nvPr/>
        </p:nvSpPr>
        <p:spPr bwMode="auto">
          <a:xfrm>
            <a:off x="142844" y="5715016"/>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4800" dirty="0">
                <a:solidFill>
                  <a:prstClr val="black"/>
                </a:solidFill>
              </a:rPr>
              <a:t>Y</a:t>
            </a:r>
            <a:endParaRPr lang="en-US" dirty="0" smtClean="0">
              <a:solidFill>
                <a:prstClr val="black"/>
              </a:solidFill>
              <a:latin typeface="Arial" charset="0"/>
            </a:endParaRPr>
          </a:p>
        </p:txBody>
      </p:sp>
      <p:sp>
        <p:nvSpPr>
          <p:cNvPr id="10" name="TextBox 9"/>
          <p:cNvSpPr txBox="1"/>
          <p:nvPr/>
        </p:nvSpPr>
        <p:spPr>
          <a:xfrm>
            <a:off x="1285852" y="391049"/>
            <a:ext cx="500066" cy="1323439"/>
          </a:xfrm>
          <a:prstGeom prst="rect">
            <a:avLst/>
          </a:prstGeom>
          <a:noFill/>
        </p:spPr>
        <p:txBody>
          <a:bodyPr wrap="square" rtlCol="0">
            <a:spAutoFit/>
          </a:bodyPr>
          <a:lstStyle/>
          <a:p>
            <a:r>
              <a:rPr lang="en-GB" sz="8000" dirty="0" smtClean="0">
                <a:solidFill>
                  <a:prstClr val="black"/>
                </a:solidFill>
              </a:rPr>
              <a:t>}</a:t>
            </a:r>
            <a:endParaRPr lang="en-US" dirty="0">
              <a:solidFill>
                <a:prstClr val="black"/>
              </a:solidFill>
            </a:endParaRPr>
          </a:p>
        </p:txBody>
      </p:sp>
      <p:sp>
        <p:nvSpPr>
          <p:cNvPr id="11" name="Title 1"/>
          <p:cNvSpPr txBox="1">
            <a:spLocks/>
          </p:cNvSpPr>
          <p:nvPr/>
        </p:nvSpPr>
        <p:spPr bwMode="auto">
          <a:xfrm>
            <a:off x="1857356" y="2214554"/>
            <a:ext cx="7107132" cy="1143008"/>
          </a:xfrm>
          <a:prstGeom prst="rect">
            <a:avLst/>
          </a:prstGeom>
          <a:solidFill>
            <a:srgbClr val="FFFF00">
              <a:alpha val="51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GB" sz="2400" dirty="0">
                <a:solidFill>
                  <a:prstClr val="black"/>
                </a:solidFill>
                <a:effectLst>
                  <a:outerShdw blurRad="38100" dist="38100" dir="2700000" algn="tl">
                    <a:srgbClr val="000000">
                      <a:alpha val="43137"/>
                    </a:srgbClr>
                  </a:outerShdw>
                </a:effectLst>
              </a:rPr>
              <a:t>This is shown when it says, “___”... </a:t>
            </a:r>
            <a:endParaRPr lang="en-GB" sz="2400" dirty="0" smtClean="0">
              <a:solidFill>
                <a:prstClr val="black"/>
              </a:solidFill>
              <a:effectLst>
                <a:outerShdw blurRad="38100" dist="38100" dir="2700000" algn="tl">
                  <a:srgbClr val="000000">
                    <a:alpha val="43137"/>
                  </a:srgbClr>
                </a:outerShdw>
              </a:effectLst>
            </a:endParaRPr>
          </a:p>
          <a:p>
            <a:pPr fontAlgn="base">
              <a:spcBef>
                <a:spcPct val="0"/>
              </a:spcBef>
              <a:spcAft>
                <a:spcPct val="0"/>
              </a:spcAft>
              <a:defRPr/>
            </a:pPr>
            <a:r>
              <a:rPr lang="en-GB" sz="2400" dirty="0" smtClean="0">
                <a:solidFill>
                  <a:prstClr val="black"/>
                </a:solidFill>
                <a:effectLst>
                  <a:outerShdw blurRad="38100" dist="38100" dir="2700000" algn="tl">
                    <a:srgbClr val="000000">
                      <a:alpha val="43137"/>
                    </a:srgbClr>
                  </a:outerShdw>
                </a:effectLst>
              </a:rPr>
              <a:t>An </a:t>
            </a:r>
            <a:r>
              <a:rPr lang="en-GB" sz="2400" dirty="0">
                <a:solidFill>
                  <a:prstClr val="black"/>
                </a:solidFill>
                <a:effectLst>
                  <a:outerShdw blurRad="38100" dist="38100" dir="2700000" algn="tl">
                    <a:srgbClr val="000000">
                      <a:alpha val="43137"/>
                    </a:srgbClr>
                  </a:outerShdw>
                </a:effectLst>
              </a:rPr>
              <a:t>example of this is </a:t>
            </a:r>
            <a:r>
              <a:rPr lang="en-GB" sz="2400">
                <a:solidFill>
                  <a:prstClr val="black"/>
                </a:solidFill>
                <a:effectLst>
                  <a:outerShdw blurRad="38100" dist="38100" dir="2700000" algn="tl">
                    <a:srgbClr val="000000">
                      <a:alpha val="43137"/>
                    </a:srgbClr>
                  </a:outerShdw>
                </a:effectLst>
              </a:rPr>
              <a:t>when </a:t>
            </a:r>
            <a:r>
              <a:rPr lang="en-GB" sz="2400" smtClean="0">
                <a:solidFill>
                  <a:prstClr val="black"/>
                </a:solidFill>
                <a:effectLst>
                  <a:outerShdw blurRad="38100" dist="38100" dir="2700000" algn="tl">
                    <a:srgbClr val="000000">
                      <a:alpha val="43137"/>
                    </a:srgbClr>
                  </a:outerShdw>
                </a:effectLst>
              </a:rPr>
              <a:t>Dickens writes</a:t>
            </a:r>
            <a:r>
              <a:rPr lang="en-GB" sz="2400" dirty="0">
                <a:solidFill>
                  <a:prstClr val="black"/>
                </a:solidFill>
                <a:effectLst>
                  <a:outerShdw blurRad="38100" dist="38100" dir="2700000" algn="tl">
                    <a:srgbClr val="000000">
                      <a:alpha val="43137"/>
                    </a:srgbClr>
                  </a:outerShdw>
                </a:effectLst>
              </a:rPr>
              <a:t>, “___”... </a:t>
            </a:r>
            <a:endParaRPr lang="en-GB" sz="2400" dirty="0" smtClean="0">
              <a:solidFill>
                <a:prstClr val="black"/>
              </a:solidFill>
              <a:effectLst>
                <a:outerShdw blurRad="38100" dist="38100" dir="2700000" algn="tl">
                  <a:srgbClr val="000000">
                    <a:alpha val="43137"/>
                  </a:srgbClr>
                </a:outerShdw>
              </a:effectLst>
            </a:endParaRPr>
          </a:p>
          <a:p>
            <a:pPr fontAlgn="base">
              <a:spcBef>
                <a:spcPct val="0"/>
              </a:spcBef>
              <a:spcAft>
                <a:spcPct val="0"/>
              </a:spcAft>
              <a:defRPr/>
            </a:pPr>
            <a:r>
              <a:rPr lang="en-GB" sz="2400" dirty="0" smtClean="0">
                <a:solidFill>
                  <a:prstClr val="black"/>
                </a:solidFill>
                <a:effectLst>
                  <a:outerShdw blurRad="38100" dist="38100" dir="2700000" algn="tl">
                    <a:srgbClr val="000000">
                      <a:alpha val="43137"/>
                    </a:srgbClr>
                  </a:outerShdw>
                </a:effectLst>
              </a:rPr>
              <a:t>For </a:t>
            </a:r>
            <a:r>
              <a:rPr lang="en-GB" sz="2400" dirty="0">
                <a:solidFill>
                  <a:prstClr val="black"/>
                </a:solidFill>
                <a:effectLst>
                  <a:outerShdw blurRad="38100" dist="38100" dir="2700000" algn="tl">
                    <a:srgbClr val="000000">
                      <a:alpha val="43137"/>
                    </a:srgbClr>
                  </a:outerShdw>
                </a:effectLst>
              </a:rPr>
              <a:t>example, “___”</a:t>
            </a:r>
            <a:endParaRPr lang="en-US" sz="2400" dirty="0">
              <a:solidFill>
                <a:prstClr val="black"/>
              </a:solidFill>
              <a:effectLst>
                <a:outerShdw blurRad="38100" dist="38100" dir="2700000" algn="tl">
                  <a:srgbClr val="000000">
                    <a:alpha val="43137"/>
                  </a:srgbClr>
                </a:outerShdw>
              </a:effectLst>
            </a:endParaRPr>
          </a:p>
        </p:txBody>
      </p:sp>
      <p:sp>
        <p:nvSpPr>
          <p:cNvPr id="12" name="Title 1"/>
          <p:cNvSpPr txBox="1">
            <a:spLocks/>
          </p:cNvSpPr>
          <p:nvPr/>
        </p:nvSpPr>
        <p:spPr bwMode="auto">
          <a:xfrm>
            <a:off x="1857356" y="3500438"/>
            <a:ext cx="7107132" cy="1143008"/>
          </a:xfrm>
          <a:prstGeom prst="rect">
            <a:avLst/>
          </a:prstGeom>
          <a:solidFill>
            <a:srgbClr val="00B0F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GB" sz="2400" dirty="0">
                <a:solidFill>
                  <a:prstClr val="black"/>
                </a:solidFill>
                <a:effectLst>
                  <a:outerShdw blurRad="38100" dist="38100" dir="2700000" algn="tl">
                    <a:srgbClr val="000000">
                      <a:alpha val="43137"/>
                    </a:srgbClr>
                  </a:outerShdw>
                </a:effectLst>
              </a:rPr>
              <a:t>This makes the reader think... </a:t>
            </a:r>
            <a:endParaRPr lang="en-GB" sz="2400" dirty="0" smtClean="0">
              <a:solidFill>
                <a:prstClr val="black"/>
              </a:solidFill>
              <a:effectLst>
                <a:outerShdw blurRad="38100" dist="38100" dir="2700000" algn="tl">
                  <a:srgbClr val="000000">
                    <a:alpha val="43137"/>
                  </a:srgbClr>
                </a:outerShdw>
              </a:effectLst>
            </a:endParaRPr>
          </a:p>
          <a:p>
            <a:pPr fontAlgn="base">
              <a:spcBef>
                <a:spcPct val="0"/>
              </a:spcBef>
              <a:spcAft>
                <a:spcPct val="0"/>
              </a:spcAft>
              <a:defRPr/>
            </a:pPr>
            <a:r>
              <a:rPr lang="en-GB" sz="2400" dirty="0" smtClean="0">
                <a:solidFill>
                  <a:prstClr val="black"/>
                </a:solidFill>
                <a:effectLst>
                  <a:outerShdw blurRad="38100" dist="38100" dir="2700000" algn="tl">
                    <a:srgbClr val="000000">
                      <a:alpha val="43137"/>
                    </a:srgbClr>
                  </a:outerShdw>
                </a:effectLst>
              </a:rPr>
              <a:t>This </a:t>
            </a:r>
            <a:r>
              <a:rPr lang="en-GB" sz="2400" dirty="0">
                <a:solidFill>
                  <a:prstClr val="black"/>
                </a:solidFill>
                <a:effectLst>
                  <a:outerShdw blurRad="38100" dist="38100" dir="2700000" algn="tl">
                    <a:srgbClr val="000000">
                      <a:alpha val="43137"/>
                    </a:srgbClr>
                  </a:outerShdw>
                </a:effectLst>
              </a:rPr>
              <a:t>suggests to the reader... The reader will think... This implies... This suggests... </a:t>
            </a:r>
            <a:endParaRPr lang="en-US" sz="2400" dirty="0">
              <a:solidFill>
                <a:prstClr val="black"/>
              </a:solidFill>
              <a:effectLst>
                <a:outerShdw blurRad="38100" dist="38100" dir="2700000" algn="tl">
                  <a:srgbClr val="000000">
                    <a:alpha val="43137"/>
                  </a:srgbClr>
                </a:outerShdw>
              </a:effectLst>
            </a:endParaRPr>
          </a:p>
        </p:txBody>
      </p:sp>
      <p:sp>
        <p:nvSpPr>
          <p:cNvPr id="13" name="Title 1"/>
          <p:cNvSpPr txBox="1">
            <a:spLocks/>
          </p:cNvSpPr>
          <p:nvPr/>
        </p:nvSpPr>
        <p:spPr bwMode="auto">
          <a:xfrm>
            <a:off x="1857388" y="4714884"/>
            <a:ext cx="7107100" cy="1143008"/>
          </a:xfrm>
          <a:prstGeom prst="rect">
            <a:avLst/>
          </a:prstGeom>
          <a:solidFill>
            <a:srgbClr val="00FF0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GB" sz="2400" dirty="0" smtClean="0">
                <a:solidFill>
                  <a:prstClr val="black"/>
                </a:solidFill>
                <a:effectLst>
                  <a:outerShdw blurRad="38100" dist="38100" dir="2700000" algn="tl">
                    <a:srgbClr val="000000">
                      <a:alpha val="43137"/>
                    </a:srgbClr>
                  </a:outerShdw>
                </a:effectLst>
              </a:rPr>
              <a:t>The opening sentence… The writer uses repetition to…The use of the paragraphs ...The repetition </a:t>
            </a:r>
            <a:r>
              <a:rPr lang="en-GB" sz="2400" dirty="0">
                <a:solidFill>
                  <a:prstClr val="black"/>
                </a:solidFill>
                <a:effectLst>
                  <a:outerShdw blurRad="38100" dist="38100" dir="2700000" algn="tl">
                    <a:srgbClr val="000000">
                      <a:alpha val="43137"/>
                    </a:srgbClr>
                  </a:outerShdw>
                </a:effectLst>
              </a:rPr>
              <a:t>of... This </a:t>
            </a:r>
            <a:r>
              <a:rPr lang="en-GB" sz="2400" dirty="0" smtClean="0">
                <a:solidFill>
                  <a:prstClr val="black"/>
                </a:solidFill>
                <a:effectLst>
                  <a:outerShdw blurRad="38100" dist="38100" dir="2700000" algn="tl">
                    <a:srgbClr val="000000">
                      <a:alpha val="43137"/>
                    </a:srgbClr>
                  </a:outerShdw>
                </a:effectLst>
              </a:rPr>
              <a:t>setting… The use of time…The shift in focus from…to… </a:t>
            </a:r>
            <a:r>
              <a:rPr lang="en-GB" sz="2400" dirty="0">
                <a:solidFill>
                  <a:prstClr val="black"/>
                </a:solidFill>
                <a:effectLst>
                  <a:outerShdw blurRad="38100" dist="38100" dir="2700000" algn="tl">
                    <a:srgbClr val="000000">
                      <a:alpha val="43137"/>
                    </a:srgbClr>
                  </a:outerShdw>
                </a:effectLst>
              </a:rPr>
              <a:t>The use of the direct speech... </a:t>
            </a:r>
            <a:endParaRPr lang="en-US" sz="2400" dirty="0">
              <a:solidFill>
                <a:prstClr val="black"/>
              </a:solidFill>
              <a:effectLst>
                <a:outerShdw blurRad="38100" dist="38100" dir="2700000" algn="tl">
                  <a:srgbClr val="000000">
                    <a:alpha val="43137"/>
                  </a:srgbClr>
                </a:outerShdw>
              </a:effectLst>
            </a:endParaRPr>
          </a:p>
        </p:txBody>
      </p:sp>
      <p:sp>
        <p:nvSpPr>
          <p:cNvPr id="15" name="Title 1"/>
          <p:cNvSpPr txBox="1">
            <a:spLocks/>
          </p:cNvSpPr>
          <p:nvPr/>
        </p:nvSpPr>
        <p:spPr bwMode="auto">
          <a:xfrm>
            <a:off x="1857356" y="5949280"/>
            <a:ext cx="7107132" cy="792088"/>
          </a:xfrm>
          <a:prstGeom prst="rect">
            <a:avLst/>
          </a:prstGeom>
          <a:solidFill>
            <a:schemeClr val="accent4">
              <a:alpha val="5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GB" sz="2400" dirty="0">
                <a:solidFill>
                  <a:prstClr val="black"/>
                </a:solidFill>
                <a:effectLst>
                  <a:outerShdw blurRad="38100" dist="38100" dir="2700000" algn="tl">
                    <a:srgbClr val="000000">
                      <a:alpha val="43137"/>
                    </a:srgbClr>
                  </a:outerShdw>
                </a:effectLst>
              </a:rPr>
              <a:t>This</a:t>
            </a:r>
            <a:r>
              <a:rPr lang="en-GB" sz="2400" kern="0" dirty="0" smtClean="0">
                <a:solidFill>
                  <a:srgbClr val="1F497D"/>
                </a:solidFill>
                <a:effectLst>
                  <a:outerShdw blurRad="38100" dist="38100" dir="2700000" algn="tl">
                    <a:srgbClr val="000000">
                      <a:alpha val="43137"/>
                    </a:srgbClr>
                  </a:outerShdw>
                </a:effectLst>
              </a:rPr>
              <a:t> </a:t>
            </a:r>
            <a:r>
              <a:rPr lang="en-GB" sz="2400" dirty="0" smtClean="0">
                <a:solidFill>
                  <a:prstClr val="black"/>
                </a:solidFill>
                <a:effectLst>
                  <a:outerShdw blurRad="38100" dist="38100" dir="2700000" algn="tl">
                    <a:srgbClr val="000000">
                      <a:alpha val="43137"/>
                    </a:srgbClr>
                  </a:outerShdw>
                </a:effectLst>
              </a:rPr>
              <a:t>links to ... </a:t>
            </a:r>
            <a:r>
              <a:rPr lang="en-GB" sz="2400" dirty="0">
                <a:solidFill>
                  <a:prstClr val="black"/>
                </a:solidFill>
                <a:effectLst>
                  <a:outerShdw blurRad="38100" dist="38100" dir="2700000" algn="tl">
                    <a:srgbClr val="000000">
                      <a:alpha val="43137"/>
                    </a:srgbClr>
                  </a:outerShdw>
                </a:effectLst>
              </a:rPr>
              <a:t>This </a:t>
            </a:r>
            <a:r>
              <a:rPr lang="en-GB" sz="2400" dirty="0" smtClean="0">
                <a:solidFill>
                  <a:prstClr val="black"/>
                </a:solidFill>
                <a:effectLst>
                  <a:outerShdw blurRad="38100" dist="38100" dir="2700000" algn="tl">
                    <a:srgbClr val="000000">
                      <a:alpha val="43137"/>
                    </a:srgbClr>
                  </a:outerShdw>
                </a:effectLst>
              </a:rPr>
              <a:t>connects to ... </a:t>
            </a:r>
            <a:r>
              <a:rPr lang="en-GB" sz="2400" dirty="0">
                <a:solidFill>
                  <a:prstClr val="black"/>
                </a:solidFill>
                <a:effectLst>
                  <a:outerShdw blurRad="38100" dist="38100" dir="2700000" algn="tl">
                    <a:srgbClr val="000000">
                      <a:alpha val="43137"/>
                    </a:srgbClr>
                  </a:outerShdw>
                </a:effectLst>
              </a:rPr>
              <a:t>This </a:t>
            </a:r>
            <a:r>
              <a:rPr lang="en-GB" sz="2400" dirty="0" smtClean="0">
                <a:solidFill>
                  <a:prstClr val="black"/>
                </a:solidFill>
                <a:effectLst>
                  <a:outerShdw blurRad="38100" dist="38100" dir="2700000" algn="tl">
                    <a:srgbClr val="000000">
                      <a:alpha val="43137"/>
                    </a:srgbClr>
                  </a:outerShdw>
                </a:effectLst>
              </a:rPr>
              <a:t>builds an atmosphere of...</a:t>
            </a:r>
            <a:endParaRPr lang="en-US" sz="2400"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9924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0" y="-1"/>
            <a:ext cx="9144000" cy="9045253"/>
          </a:xfrm>
          <a:prstGeom prst="rect">
            <a:avLst/>
          </a:prstGeom>
          <a:noFill/>
          <a:ln w="9525">
            <a:noFill/>
            <a:miter lim="800000"/>
            <a:headEnd/>
            <a:tailEnd/>
          </a:ln>
        </p:spPr>
      </p:pic>
      <p:sp>
        <p:nvSpPr>
          <p:cNvPr id="5" name="TextBox 4"/>
          <p:cNvSpPr txBox="1"/>
          <p:nvPr/>
        </p:nvSpPr>
        <p:spPr>
          <a:xfrm>
            <a:off x="611560" y="4437112"/>
            <a:ext cx="7715304" cy="1569660"/>
          </a:xfrm>
          <a:prstGeom prst="rect">
            <a:avLst/>
          </a:prstGeom>
          <a:solidFill>
            <a:schemeClr val="bg1"/>
          </a:solidFill>
          <a:ln>
            <a:solidFill>
              <a:schemeClr val="bg1"/>
            </a:solidFill>
          </a:ln>
        </p:spPr>
        <p:txBody>
          <a:bodyPr wrap="square" rtlCol="0">
            <a:spAutoFit/>
          </a:bodyPr>
          <a:lstStyle/>
          <a:p>
            <a:r>
              <a:rPr lang="en-GB" sz="3200" dirty="0"/>
              <a:t>We learn about Pip’s family and that his parents and five brothers are all dead. Whilst this is tragic, how is it more tragic for Pip?</a:t>
            </a:r>
          </a:p>
        </p:txBody>
      </p:sp>
      <p:sp>
        <p:nvSpPr>
          <p:cNvPr id="6" name="TextBox 5"/>
          <p:cNvSpPr txBox="1"/>
          <p:nvPr/>
        </p:nvSpPr>
        <p:spPr>
          <a:xfrm>
            <a:off x="357158" y="428604"/>
            <a:ext cx="3206730" cy="369332"/>
          </a:xfrm>
          <a:prstGeom prst="rect">
            <a:avLst/>
          </a:prstGeom>
          <a:solidFill>
            <a:schemeClr val="bg1"/>
          </a:solidFill>
        </p:spPr>
        <p:txBody>
          <a:bodyPr wrap="square" rtlCol="0">
            <a:spAutoFit/>
          </a:bodyPr>
          <a:lstStyle/>
          <a:p>
            <a:pPr algn="just"/>
            <a:r>
              <a:rPr lang="en-GB" i="1" dirty="0" smtClean="0"/>
              <a:t>Language analysis of Chapter 1</a:t>
            </a:r>
            <a:endParaRPr lang="en-US" i="1" dirty="0"/>
          </a:p>
        </p:txBody>
      </p:sp>
    </p:spTree>
    <p:extLst>
      <p:ext uri="{BB962C8B-B14F-4D97-AF65-F5344CB8AC3E}">
        <p14:creationId xmlns:p14="http://schemas.microsoft.com/office/powerpoint/2010/main" val="3652085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0" y="-1"/>
            <a:ext cx="9144000" cy="9045253"/>
          </a:xfrm>
          <a:prstGeom prst="rect">
            <a:avLst/>
          </a:prstGeom>
          <a:noFill/>
          <a:ln w="9525">
            <a:noFill/>
            <a:miter lim="800000"/>
            <a:headEnd/>
            <a:tailEnd/>
          </a:ln>
        </p:spPr>
      </p:pic>
      <p:sp>
        <p:nvSpPr>
          <p:cNvPr id="5" name="TextBox 4"/>
          <p:cNvSpPr txBox="1"/>
          <p:nvPr/>
        </p:nvSpPr>
        <p:spPr>
          <a:xfrm>
            <a:off x="611560" y="4437112"/>
            <a:ext cx="7715304" cy="584775"/>
          </a:xfrm>
          <a:prstGeom prst="rect">
            <a:avLst/>
          </a:prstGeom>
          <a:solidFill>
            <a:schemeClr val="bg1"/>
          </a:solidFill>
          <a:ln>
            <a:solidFill>
              <a:schemeClr val="bg1"/>
            </a:solidFill>
          </a:ln>
        </p:spPr>
        <p:txBody>
          <a:bodyPr wrap="square" rtlCol="0">
            <a:spAutoFit/>
          </a:bodyPr>
          <a:lstStyle/>
          <a:p>
            <a:pPr algn="ctr"/>
            <a:r>
              <a:rPr lang="en-GB" sz="3200" dirty="0"/>
              <a:t>“a memorable </a:t>
            </a:r>
            <a:r>
              <a:rPr lang="en-GB" sz="3200" u="sng" dirty="0"/>
              <a:t>raw</a:t>
            </a:r>
            <a:r>
              <a:rPr lang="en-GB" sz="3200" dirty="0"/>
              <a:t> afternoon”</a:t>
            </a:r>
          </a:p>
        </p:txBody>
      </p:sp>
      <p:sp>
        <p:nvSpPr>
          <p:cNvPr id="6" name="TextBox 5"/>
          <p:cNvSpPr txBox="1"/>
          <p:nvPr/>
        </p:nvSpPr>
        <p:spPr>
          <a:xfrm>
            <a:off x="357158" y="428604"/>
            <a:ext cx="3206730" cy="369332"/>
          </a:xfrm>
          <a:prstGeom prst="rect">
            <a:avLst/>
          </a:prstGeom>
          <a:solidFill>
            <a:schemeClr val="bg1"/>
          </a:solidFill>
        </p:spPr>
        <p:txBody>
          <a:bodyPr wrap="square" rtlCol="0">
            <a:spAutoFit/>
          </a:bodyPr>
          <a:lstStyle/>
          <a:p>
            <a:pPr algn="just"/>
            <a:r>
              <a:rPr lang="en-GB" i="1" dirty="0" smtClean="0"/>
              <a:t>Language analysis of Chapter 1</a:t>
            </a:r>
            <a:endParaRPr lang="en-US" i="1" dirty="0"/>
          </a:p>
        </p:txBody>
      </p:sp>
    </p:spTree>
    <p:extLst>
      <p:ext uri="{BB962C8B-B14F-4D97-AF65-F5344CB8AC3E}">
        <p14:creationId xmlns:p14="http://schemas.microsoft.com/office/powerpoint/2010/main" val="2766590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0" y="-1"/>
            <a:ext cx="9144000" cy="9045253"/>
          </a:xfrm>
          <a:prstGeom prst="rect">
            <a:avLst/>
          </a:prstGeom>
          <a:noFill/>
          <a:ln w="9525">
            <a:noFill/>
            <a:miter lim="800000"/>
            <a:headEnd/>
            <a:tailEnd/>
          </a:ln>
        </p:spPr>
      </p:pic>
      <p:sp>
        <p:nvSpPr>
          <p:cNvPr id="5" name="TextBox 4"/>
          <p:cNvSpPr txBox="1"/>
          <p:nvPr/>
        </p:nvSpPr>
        <p:spPr>
          <a:xfrm>
            <a:off x="611560" y="4437112"/>
            <a:ext cx="7715304" cy="584775"/>
          </a:xfrm>
          <a:prstGeom prst="rect">
            <a:avLst/>
          </a:prstGeom>
          <a:solidFill>
            <a:schemeClr val="bg1"/>
          </a:solidFill>
          <a:ln>
            <a:solidFill>
              <a:schemeClr val="bg1"/>
            </a:solidFill>
          </a:ln>
        </p:spPr>
        <p:txBody>
          <a:bodyPr wrap="square" rtlCol="0">
            <a:spAutoFit/>
          </a:bodyPr>
          <a:lstStyle/>
          <a:p>
            <a:pPr algn="ctr"/>
            <a:r>
              <a:rPr lang="en-GB" sz="3200" dirty="0"/>
              <a:t>“this </a:t>
            </a:r>
            <a:r>
              <a:rPr lang="en-GB" sz="3200" u="sng" dirty="0"/>
              <a:t>bleak</a:t>
            </a:r>
            <a:r>
              <a:rPr lang="en-GB" sz="3200" dirty="0"/>
              <a:t> place”</a:t>
            </a:r>
          </a:p>
        </p:txBody>
      </p:sp>
      <p:sp>
        <p:nvSpPr>
          <p:cNvPr id="6" name="TextBox 5"/>
          <p:cNvSpPr txBox="1"/>
          <p:nvPr/>
        </p:nvSpPr>
        <p:spPr>
          <a:xfrm>
            <a:off x="357158" y="428604"/>
            <a:ext cx="3206730" cy="369332"/>
          </a:xfrm>
          <a:prstGeom prst="rect">
            <a:avLst/>
          </a:prstGeom>
          <a:solidFill>
            <a:schemeClr val="bg1"/>
          </a:solidFill>
        </p:spPr>
        <p:txBody>
          <a:bodyPr wrap="square" rtlCol="0">
            <a:spAutoFit/>
          </a:bodyPr>
          <a:lstStyle/>
          <a:p>
            <a:pPr algn="just"/>
            <a:r>
              <a:rPr lang="en-GB" i="1" dirty="0" smtClean="0"/>
              <a:t>Language analysis of Chapter 1</a:t>
            </a:r>
            <a:endParaRPr lang="en-US" i="1" dirty="0"/>
          </a:p>
        </p:txBody>
      </p:sp>
    </p:spTree>
    <p:extLst>
      <p:ext uri="{BB962C8B-B14F-4D97-AF65-F5344CB8AC3E}">
        <p14:creationId xmlns:p14="http://schemas.microsoft.com/office/powerpoint/2010/main" val="4277906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0" y="-1"/>
            <a:ext cx="9144000" cy="9045253"/>
          </a:xfrm>
          <a:prstGeom prst="rect">
            <a:avLst/>
          </a:prstGeom>
          <a:noFill/>
          <a:ln w="9525">
            <a:noFill/>
            <a:miter lim="800000"/>
            <a:headEnd/>
            <a:tailEnd/>
          </a:ln>
        </p:spPr>
      </p:pic>
      <p:sp>
        <p:nvSpPr>
          <p:cNvPr id="5" name="TextBox 4"/>
          <p:cNvSpPr txBox="1"/>
          <p:nvPr/>
        </p:nvSpPr>
        <p:spPr>
          <a:xfrm>
            <a:off x="611560" y="4437112"/>
            <a:ext cx="7715304" cy="584775"/>
          </a:xfrm>
          <a:prstGeom prst="rect">
            <a:avLst/>
          </a:prstGeom>
          <a:solidFill>
            <a:schemeClr val="bg1"/>
          </a:solidFill>
          <a:ln>
            <a:solidFill>
              <a:schemeClr val="bg1"/>
            </a:solidFill>
          </a:ln>
        </p:spPr>
        <p:txBody>
          <a:bodyPr wrap="square" rtlCol="0">
            <a:spAutoFit/>
          </a:bodyPr>
          <a:lstStyle/>
          <a:p>
            <a:pPr algn="ctr"/>
            <a:r>
              <a:rPr lang="en-GB" sz="3200" dirty="0"/>
              <a:t>“overgrown with </a:t>
            </a:r>
            <a:r>
              <a:rPr lang="en-GB" sz="3200" u="sng" dirty="0"/>
              <a:t>nettles</a:t>
            </a:r>
            <a:r>
              <a:rPr lang="en-GB" sz="3200" dirty="0"/>
              <a:t>”</a:t>
            </a:r>
          </a:p>
        </p:txBody>
      </p:sp>
      <p:sp>
        <p:nvSpPr>
          <p:cNvPr id="6" name="TextBox 5"/>
          <p:cNvSpPr txBox="1"/>
          <p:nvPr/>
        </p:nvSpPr>
        <p:spPr>
          <a:xfrm>
            <a:off x="357158" y="428604"/>
            <a:ext cx="3206730" cy="369332"/>
          </a:xfrm>
          <a:prstGeom prst="rect">
            <a:avLst/>
          </a:prstGeom>
          <a:solidFill>
            <a:schemeClr val="bg1"/>
          </a:solidFill>
        </p:spPr>
        <p:txBody>
          <a:bodyPr wrap="square" rtlCol="0">
            <a:spAutoFit/>
          </a:bodyPr>
          <a:lstStyle/>
          <a:p>
            <a:pPr algn="just"/>
            <a:r>
              <a:rPr lang="en-GB" i="1" dirty="0" smtClean="0"/>
              <a:t>Language analysis of Chapter 1</a:t>
            </a:r>
            <a:endParaRPr lang="en-US" i="1" dirty="0"/>
          </a:p>
        </p:txBody>
      </p:sp>
    </p:spTree>
    <p:extLst>
      <p:ext uri="{BB962C8B-B14F-4D97-AF65-F5344CB8AC3E}">
        <p14:creationId xmlns:p14="http://schemas.microsoft.com/office/powerpoint/2010/main" val="234720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1454</TotalTime>
  <Words>2473</Words>
  <Application>Microsoft Office PowerPoint</Application>
  <PresentationFormat>On-screen Show (4:3)</PresentationFormat>
  <Paragraphs>358</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‘Great Expectations’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you think you should read first in the exam?</vt:lpstr>
      <vt:lpstr>PowerPoint Presentation</vt:lpstr>
      <vt:lpstr>Let’s read…</vt:lpstr>
      <vt:lpstr>PowerPoint Presentation</vt:lpstr>
      <vt:lpstr>What is this passage about?</vt:lpstr>
      <vt:lpstr>Question 1</vt:lpstr>
      <vt:lpstr>Q2: Look in detail at the extract from line 17 to line 50</vt:lpstr>
      <vt:lpstr>PowerPoint Presentation</vt:lpstr>
      <vt:lpstr>One of the ways Dickens presents the convict is.. Another way the writer shows the convict...  The writer suggests...  The writer presents the convict as …</vt:lpstr>
      <vt:lpstr>Q3: You now need to think about the whole of the source</vt:lpstr>
      <vt:lpstr>What is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structure?</vt:lpstr>
      <vt:lpstr>PowerPoint Presentation</vt:lpstr>
      <vt:lpstr>One of the ways Dickens structures the chapter is...  The opening sentence/ paragraph is...  The writer begins by telling us about... Another structural point is …  At the start of the extract we are told..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Kestrel for a Knave’</dc:title>
  <dc:creator>Hodgkison</dc:creator>
  <cp:lastModifiedBy>User</cp:lastModifiedBy>
  <cp:revision>34</cp:revision>
  <dcterms:created xsi:type="dcterms:W3CDTF">2016-02-01T19:12:16Z</dcterms:created>
  <dcterms:modified xsi:type="dcterms:W3CDTF">2016-02-10T12:42:58Z</dcterms:modified>
</cp:coreProperties>
</file>