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7" r:id="rId4"/>
    <p:sldId id="259" r:id="rId5"/>
    <p:sldId id="260" r:id="rId6"/>
    <p:sldId id="268" r:id="rId7"/>
    <p:sldId id="276" r:id="rId8"/>
    <p:sldId id="277" r:id="rId9"/>
    <p:sldId id="278" r:id="rId10"/>
    <p:sldId id="279" r:id="rId11"/>
    <p:sldId id="280" r:id="rId12"/>
    <p:sldId id="281" r:id="rId13"/>
    <p:sldId id="269" r:id="rId14"/>
    <p:sldId id="270" r:id="rId15"/>
    <p:sldId id="261" r:id="rId16"/>
    <p:sldId id="262" r:id="rId17"/>
    <p:sldId id="263" r:id="rId18"/>
    <p:sldId id="264" r:id="rId19"/>
    <p:sldId id="265" r:id="rId20"/>
    <p:sldId id="267" r:id="rId21"/>
    <p:sldId id="266" r:id="rId22"/>
    <p:sldId id="271" r:id="rId23"/>
    <p:sldId id="272" r:id="rId24"/>
    <p:sldId id="282" r:id="rId25"/>
    <p:sldId id="273" r:id="rId26"/>
    <p:sldId id="274" r:id="rId27"/>
    <p:sldId id="27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44" autoAdjust="0"/>
  </p:normalViewPr>
  <p:slideViewPr>
    <p:cSldViewPr>
      <p:cViewPr varScale="1">
        <p:scale>
          <a:sx n="84" d="100"/>
          <a:sy n="84" d="100"/>
        </p:scale>
        <p:origin x="1578"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303786-79C2-43C6-87E8-99BEA9A8A99A}" type="datetimeFigureOut">
              <a:rPr lang="en-GB" smtClean="0"/>
              <a:pPr/>
              <a:t>15/08/2016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3098B2-B62A-40C8-A845-61218287AD71}" type="slidenum">
              <a:rPr lang="en-GB" smtClean="0"/>
              <a:pPr/>
              <a:t>‹#›</a:t>
            </a:fld>
            <a:endParaRPr lang="en-GB"/>
          </a:p>
        </p:txBody>
      </p:sp>
    </p:spTree>
    <p:extLst>
      <p:ext uri="{BB962C8B-B14F-4D97-AF65-F5344CB8AC3E}">
        <p14:creationId xmlns:p14="http://schemas.microsoft.com/office/powerpoint/2010/main" val="340166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First</a:t>
            </a:r>
            <a:r>
              <a:rPr lang="en-GB" baseline="0" dirty="0" smtClean="0"/>
              <a:t> impressions? Tone/meaning</a:t>
            </a:r>
            <a:endParaRPr lang="en-GB" dirty="0"/>
          </a:p>
        </p:txBody>
      </p:sp>
      <p:sp>
        <p:nvSpPr>
          <p:cNvPr id="4" name="Slide Number Placeholder 3"/>
          <p:cNvSpPr>
            <a:spLocks noGrp="1"/>
          </p:cNvSpPr>
          <p:nvPr>
            <p:ph type="sldNum" sz="quarter" idx="10"/>
          </p:nvPr>
        </p:nvSpPr>
        <p:spPr/>
        <p:txBody>
          <a:bodyPr/>
          <a:lstStyle/>
          <a:p>
            <a:fld id="{B23098B2-B62A-40C8-A845-61218287AD71}" type="slidenum">
              <a:rPr lang="en-GB" smtClean="0"/>
              <a:pPr/>
              <a:t>4</a:t>
            </a:fld>
            <a:endParaRPr lang="en-GB"/>
          </a:p>
        </p:txBody>
      </p:sp>
    </p:spTree>
    <p:extLst>
      <p:ext uri="{BB962C8B-B14F-4D97-AF65-F5344CB8AC3E}">
        <p14:creationId xmlns:p14="http://schemas.microsoft.com/office/powerpoint/2010/main" val="247937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the acronym that we will use on each poem to look at all the different aspects</a:t>
            </a:r>
            <a:endParaRPr lang="en-GB" dirty="0"/>
          </a:p>
        </p:txBody>
      </p:sp>
      <p:sp>
        <p:nvSpPr>
          <p:cNvPr id="4" name="Slide Number Placeholder 3"/>
          <p:cNvSpPr>
            <a:spLocks noGrp="1"/>
          </p:cNvSpPr>
          <p:nvPr>
            <p:ph type="sldNum" sz="quarter" idx="10"/>
          </p:nvPr>
        </p:nvSpPr>
        <p:spPr/>
        <p:txBody>
          <a:bodyPr/>
          <a:lstStyle/>
          <a:p>
            <a:fld id="{1ABA1F92-7D2E-40F0-999B-67C40D31743E}" type="slidenum">
              <a:rPr lang="en-GB" smtClean="0"/>
              <a:pPr/>
              <a:t>27</a:t>
            </a:fld>
            <a:endParaRPr lang="en-GB"/>
          </a:p>
        </p:txBody>
      </p:sp>
    </p:spTree>
    <p:extLst>
      <p:ext uri="{BB962C8B-B14F-4D97-AF65-F5344CB8AC3E}">
        <p14:creationId xmlns:p14="http://schemas.microsoft.com/office/powerpoint/2010/main" val="368034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719A0-173B-4E2E-B904-A1E581ED15ED}" type="datetimeFigureOut">
              <a:rPr lang="en-GB" smtClean="0"/>
              <a:pPr/>
              <a:t>15/08/2016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84CBCA-2D99-43A8-B538-9576C05C9A7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719A0-173B-4E2E-B904-A1E581ED15ED}" type="datetimeFigureOut">
              <a:rPr lang="en-GB" smtClean="0"/>
              <a:pPr/>
              <a:t>15/08/2016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84CBCA-2D99-43A8-B538-9576C05C9A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File:Seacole_-_Challen.jp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F:\GCSE\Top%20Set\Lit%20Poetry\11.%20Checking%20Out%20Me%20History\checking%20out%20me%20history.mp3" TargetMode="External"/><Relationship Id="rId5" Type="http://schemas.openxmlformats.org/officeDocument/2006/relationships/hyperlink" Target="file:///F:\GCSE\Top%20Set\Lit%20Poetry\Checking%20Out%20Me%20History\Checking%20out%20me%20History%20read%20by%20John%20Agard%20-%20YouTube%20%5b360p%5d.mp4"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G%C3%A9n%C3%A9ral_Toussaint_Louverture.jpg"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KingShaka.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lstStyle/>
          <a:p>
            <a:r>
              <a:rPr lang="en-GB" dirty="0" smtClean="0"/>
              <a:t>Checking Out Me History</a:t>
            </a:r>
            <a:endParaRPr lang="en-GB" dirty="0"/>
          </a:p>
        </p:txBody>
      </p:sp>
      <p:sp>
        <p:nvSpPr>
          <p:cNvPr id="3" name="Subtitle 2"/>
          <p:cNvSpPr>
            <a:spLocks noGrp="1"/>
          </p:cNvSpPr>
          <p:nvPr>
            <p:ph type="subTitle" idx="1"/>
          </p:nvPr>
        </p:nvSpPr>
        <p:spPr>
          <a:xfrm>
            <a:off x="1331640" y="1556792"/>
            <a:ext cx="6400800" cy="1752600"/>
          </a:xfrm>
        </p:spPr>
        <p:txBody>
          <a:bodyPr/>
          <a:lstStyle/>
          <a:p>
            <a:r>
              <a:rPr lang="en-GB" dirty="0" smtClean="0"/>
              <a:t>By John </a:t>
            </a:r>
            <a:r>
              <a:rPr lang="en-GB" dirty="0" err="1" smtClean="0"/>
              <a:t>Agard</a:t>
            </a:r>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3491880" y="2852936"/>
            <a:ext cx="2095500" cy="34861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6326" y="332656"/>
            <a:ext cx="8068082" cy="1015663"/>
          </a:xfrm>
          <a:prstGeom prst="rect">
            <a:avLst/>
          </a:prstGeom>
        </p:spPr>
        <p:txBody>
          <a:bodyPr wrap="square">
            <a:spAutoFit/>
          </a:bodyPr>
          <a:lstStyle/>
          <a:p>
            <a:r>
              <a:rPr lang="en-GB" sz="6000" dirty="0" smtClean="0"/>
              <a:t>The </a:t>
            </a:r>
            <a:r>
              <a:rPr lang="en-GB" sz="6000" dirty="0" err="1" smtClean="0"/>
              <a:t>Caribs</a:t>
            </a:r>
            <a:endParaRPr lang="en-GB" sz="6000" dirty="0"/>
          </a:p>
        </p:txBody>
      </p:sp>
      <p:sp>
        <p:nvSpPr>
          <p:cNvPr id="5" name="TextBox 4"/>
          <p:cNvSpPr txBox="1"/>
          <p:nvPr/>
        </p:nvSpPr>
        <p:spPr>
          <a:xfrm>
            <a:off x="3635896" y="1628800"/>
            <a:ext cx="5256584" cy="4524315"/>
          </a:xfrm>
          <a:prstGeom prst="rect">
            <a:avLst/>
          </a:prstGeom>
          <a:noFill/>
        </p:spPr>
        <p:txBody>
          <a:bodyPr wrap="square" rtlCol="0">
            <a:spAutoFit/>
          </a:bodyPr>
          <a:lstStyle/>
          <a:p>
            <a:r>
              <a:rPr lang="en-GB" sz="3600" dirty="0" smtClean="0"/>
              <a:t>The people who the Caribbean is named after. They live on the Northern coast of South America. </a:t>
            </a:r>
          </a:p>
          <a:p>
            <a:r>
              <a:rPr lang="en-GB" sz="3600" dirty="0" smtClean="0"/>
              <a:t>The </a:t>
            </a:r>
            <a:r>
              <a:rPr lang="en-GB" sz="3600" dirty="0" err="1" smtClean="0"/>
              <a:t>Caribs</a:t>
            </a:r>
            <a:r>
              <a:rPr lang="en-GB" sz="3600" dirty="0" smtClean="0"/>
              <a:t> often made raids on other groups, which means that they grew.</a:t>
            </a:r>
            <a:endParaRPr lang="en-GB" sz="3600" dirty="0"/>
          </a:p>
        </p:txBody>
      </p:sp>
      <p:sp>
        <p:nvSpPr>
          <p:cNvPr id="2" name="AutoShape 4" descr="data:image/jpeg;base64,/9j/4AAQSkZJRgABAQAAAQABAAD/2wCEAAkGBxQTEhUUExQVFhUXGCAaGRgYGRgbGRwcHx8gHRgcIBscHCggHBolHBwfITEhJSkrLi4uHB8zODMsNygtLisBCgoKBQUFDgUFDisZExkrKysrKysrKysrKysrKysrKysrKysrKysrKysrKysrKysrKysrKysrKysrKysrKysrK//AABEIARMAtwMBIgACEQEDEQH/xAAbAAACAgMBAAAAAAAAAAAAAAAFBgMEAAIHAf/EAEsQAAECBAMEBwUDCwEECwAAAAECEQADBCEFEjEGQVFhEyJxgZGhsRQyUsHRI0LwBxUkMzRicqKy4fGSU4KjwiU1Q2Nkc3STs9Li/8QAFAEBAAAAAAAAAAAAAAAAAAAAAP/EABQRAQAAAAAAAAAAAAAAAAAAAAD/2gAMAwEAAhEDEQA/AG6rqJ4WoibMJzKZJWoJ1PAt3RXWupUCemWF7uurKO3f3RLXz5UlSsygCVmz63O6I1YlLIACgxgI6HF6gAha1uEm+Y+jwVkVswyEHpFk8cxveFqnr5QWSqYLOGKSPw0MNEHppfY/KAUsTxipTUMmfNYqs0xTa6MS0OdBiU1SUlS1OCxuRcfOEDE0n2pD2dY9ReHqnDFT3u5PGA8/Ok3OR0in1YFVn0aIMSxSeQJcpS8x945jYa6vYmIKud0QzEHMpyOzn9IqTq9WQfd48+0wHicTqEHrVE0jtLP4xflYtUKQkGYsHNa6r+BzFoE+3KYNvEE6WtGqmScrdm7ugJ5+J1CFrVMnLyBJLIBtwZ9STFTDcVnoKkqnLKlEKUVrUQgEE5RdnZuAvviPGZvUdxdnDm4BcMYF4ROCllBTmSskkq3Ecz2M3OAI0+MVCkT1pmzFIYlIK1JUG3g6sdYnw/H12KVzhKCQSuYtVzodS57rRRppakSlJ++tyxezFjrwEa1BkgL6fKgBATK4MHLgcyzwFuo2jnhlS5sxSSt8xUycoJDeXhBRFdPYHpVjMHV1iQH0A4QApKqXMCAnKUhIBAOvFwbhxBeSpCU5Ul8unBt1+UBL7ZPv9svQN1lcNNb8YnTXTeqTNmMzkZi9u/fFNMwqZ7cn89NIgq5WZDJJzk3Ae4562gCJx5dxnWDb7x398D143UTFJAWsXuyjw3sePrFGpw6YFKKR1QRb17rRfVQkrJSoS0qA0D9p/vAafnaeAxnKKnP31M2+z9keU2KVGZSVTJh3e+ruMWEYSkPcOTw1iRNKQSNz35iAKbJqmmc61rUMpspSiPM6xkWdn1NOYcDGQAGvwqUZiypL9YnU/E9+UA8Rrc6TLlJsbME2DaEcO2GmpSCpYNwVHvvpFeTQBIVkASVP37rwAFGAZwAVZVADMwsT2nWGqRJySUJ4JaF5C00iFJUrpFM4SNezxg9MnH2dCyGJSCRwJvAKOOU49okPYuATu1+UN8gkNma4N+P9mhGxqcrp5RXpnfRrPx4NuhwQhwF3ICbDd3eUAM2jSR1lOoBJZItfXuFoVqqZOSylnKm1gEuxA0B0L8YbR9pNmXLKSABvYC9uJJPhAXH8KnKFpSgVd7cuUAPlbSS0ZXTnYsVe6WflZ4ZqKTLnDpEPlWHG4HtaOdVGFTU+9LVfSx/G6G/YNBVIUk/9nMfuIf1BgDtVhvUYe8EkaOH49kaU2FdEhJCiSm5fUl930gsmWogFR5sAzjcL7ucepnAWLDgPx6wCvitSUgrmJyqZkJ56ue4PCxMnzHK1l1FRD77Dst3Qf22Uvp5CJbFSwUjtKh/aJhslIQAmbOK5hFwCwHYIBMQE6h0qB3b+b8ecOexmNdODJmB1pDhXxJ58w4ikcLpQk5UrfcrMLtqwd27oH4RRKk10oJdleLF9YDoE3DUqJLkaOInkyANNWjyS4Ica/gGLnRwA+ppiSSCS+v4EQ0tMoe8SNXvFqpqcpADX1O4f3iRYFie7hAVKOUQV6ncH4xOEkpfMx3x4pJIsW63jEqkkAne0Ba2eP24f4TGRHs0o+0afdLnwj2AoTltMmXDhRZ+Zj2dPQEkk3CX7eyPMSlkrX1S+YsbcTzeKc2nQk5i9h1j/AGgBSMMUvNMX1S1gRZvq0M9Wk+zgDUJtwdrRDMUzF+oePAxbnqBlhrgjygEXGh+kSUEvlAfmTv8AxyhowGa6Vh7J6p7nf5QmYot64DcFAb7afJoasDk5ULJJAKtXse6At4fIepM1JDBBGXnYa8GbxjFTKuZMWkpQhKQ4IL31EaYXOEpa0vqsDTRxaCc2pygkqCTuDFRPGwvAJ0upqphQQQUqswADeRJ8YlwSlUmsmgKCUlOYjmDb1ibCKsICkOXBJBKSmxvYKAglShKJZnlF1i76s9uz5wGlVikxKgHDOAbBzHldWIAzlwB2eHOK89GeYQEnKm5Py8YoVNMZs7KSEoTokevbATzaMTZ1OsK9xeYA6s9w/H6CDQw6UmYucpZfKxKldVI77DWKNPR9Gl1AqbRgX15QUKlgWAGbeQ/k4gAmBykZShQByEgFtQ9otYXQJXUqnMOoGTyP+IrYlNUkklanI0OUa72SPnFrZQp6IsetmL31/tAGKiVv0O6Pfabc42zc4gXL1MBDLpQy8+ilPv03RpSZlODYJPVO490WlWGjuN0Q0ZVldQY3eAkT7zcN8eTJaswu4j1UtL3Dnn5RtMlkixLtaAv4CD02jBjHsRbOzFdNlVexvGQAyuXlmqS9ystx19Igl0IzFTqJe99W3dke1alCbNIIbMRfV3N3itJfM6rFVgzl2u/KA9xRCsqnzKFnGZmb5cYIpV+joIH3NIE4hXZZqJYIvbXkd0E5aSadI4oZx2GAQZlIupxBaUAllB7sAkAAl+6HORNkU8syQrOpIJUNTxvwECUKTSJmdGPtFIXNKjvy5Q3YM+nKF2Z0iKfNfpJ68y1ajKAMo8ST2wDbgMldQpU1RaWFEJYi/Etr+DB2unBIVZRsbAsYHbIUZlUyXUSVOovZni9iKc0skFlaB+MBzzEMZGYkJIO4E6d+p7IPYbtBImyykrKVFKRlUwFuB0blFDH9msstMx7q15cLwsCkQk/eJ4aD1cwHUpNAZnuqITa50I4dsXkyZcoHIkPvO898c3wyuUgMlcwcEpUye/V4J7N7VkqMuddz1VfI+sAUUKmdPBS6UJNySRbg0MK3zBJYgpPiCPkY2QsBNojK9PG8Au4zh6l5lDMw3Prx5xRw2iqJaSpIZSzbkniSq1y2sNKw/updviNn7AL+MCqqizHMtRUdX+XIcoC7QYqSPtChx8JceOj9hglTVcuY+RQLah9ITPaEJORrDThxivJrzJnpWNHY8CDugHpOrcI3MQyZgJsdXP0iTPAa9KM2U6xYaIQgEvG5Nt8BcwZumHFjGRtg4+1T2H0jyAB1X6yaWYCYpn33N/xwiJc2zkAiw142HmY3qVFapuUs0w3I4KL+kCsZnqlyFLKg6VIPcJiT6WgB20Cky50uaQ4lozMnU6gAcrw2Ucx5QLM40O7WBlfQomKVmU1hwsNe/wDvBWkB6MOwN+dnLeTQC/i2FKnMrOAlQIO4hCglwLX6yX3axfocNGUJIzBIYP5GNp8pS5XVLHLqeURbHYkZslQWQZiFFJ7N3l6QBOepg0DJ87qsoP8AXdBSokvx42/F4V9oqgS0tMmBC1WTLH3QT1SpW5hqzwFyqmLVLSAHfeTYQs19GMxNv77vOGnC8gp0y5s+SpY3iYlm3QLrcEnKfoujWDwWhz5wCRUTClXyPKNJc5iC+hEEsQ2bqwXMiYexOb0eKddhUyUmWZgylYJCX6wYs5G5/G0B1jCqoLlp/hDxrWLYEwK2OmvKF76N2aQWr0AoJUbb4CbDiTLc6wNx2eEoMXKarPQpUzAiE7H8RJUwsIAHU15zEku348YvrJmSQbuBdx9N3bAGpVckf3aGijpCKZKhvS7QDNs5WGZJl3ZSUsbcCR8oOLXuhR2VnhKGWohidzmx4cGMNYmJOl37oDzpwkW1jFlfIRTKSDc34ReVPZLs/KAuYBJInJO9i9+XnGRBgE1RqEcGU/hGQAmreVMXd89SUm25WZrdrCBG1Ugijn2AHVZt/WS/fFnbqd0aQq/7WFP2FR+URbY1QVT1MoBzLTKU7/Ev5AP3wF2aSpKG1WkZQ4D2ST3QYmkiUX1ZrcdLQmTKgn82AfelkF+xIPfaHSZdB7R8jAAMfr+hkFjdmELH5PJizOW1gUvfff8AzDbjGywqTmVNUjgAkfM3MEcIweVTIQkFykEZjYly5t2wGVaVCWXWZZN1KZyE8BzjnGLFLnKhaXuVzffU+ljoN/jDti2OJCwhKgrklrdpe3ZrCJtBXlcwno8hDBRN3L8e7ygCuC4kZYXplFmO88RC9XTespT63cR6qpLHRjFKaX1MA4YLjJpaZImrXMVMObJmuhBFiFbjvZ/CFfESVErc5XOV1EtdyHPa/jBGdVyVyc5JM5x1OYDE/wAJ8oFTFlQO6+7SAbdjKoADmYacQQFpYktw3GErZSoAUEtrDdOqmT1rXaA2rVgS2azMw1jnWJTRmI4dvpDhi1cClh42jn9WkhRfV98BohJUoAbyB4x0eXKR0YCbgBhr923yhJ2WRmqpb8SdeAJ+UMmztTmllBLkKfuV/eA3plBM1BUOqJqQf94EHueHFaElYS5YDQaQmY8MsmYzPYjtChDxJlAhKuId+0QENgS6QGvxLRIqWFi2jxpizCWrcSGeJEr92+ogL2BFp4AZmPpGRQ2UmKVUEg2KlE9jMPMR7AJO11SZlFOfWXWzE9wmLA8i0UZ1T0q8RL6yklt3UKAD5RYxdJNFiB3JrZhH/usYo4DICVV6P/Cm3blPzgN5k5TYa4ZtOzOAPKG6fjWVc1BI6lQE3LAJMvMP5gRCvW0syZKw1QSo5Esq10spLEjXQExaxDCpkyrnqSUBC50tYUpQZkgglndrtAS4ntqoOmWwPFwfD6wtzMVqZ5U6lLSAVKZwEjR3GnzhiOzVMmSUrmSxOCiCsvvJIDP8NrRVwEyJalyekCzNIQyEFgzh8xNwXNwICPZ/AlrOYvkJ3jdvMV9rKMIJINyvQ7tRpvBAF+UdLkUyUJygMGjne3ClAqspjc2scpYeZgAYlMkEF3/HCKM2WSSIuSkFgdbX9dIimS+tAV6GeuXNCkagHc4Y2II4RbMwzAejlskXUQ7fQDcBz3xPs9O6KtkqNxmZhzBA84ca0Bc+oRoFSfdA0a/Y7wCTh1VlUGclxB+txIlLEmw1GnL0gFT0igXbfaCuIpUJYDcDzgJqmaVS+7d4wrTyMxaGnE0kSkaAtcAnvhVqUkuWaAu7Nzgmqk/xhP8Aq6vzh12Uw5hMUR95h2Jtv5vHPqVZTNlkfECD3/WOpzKgSaYniCx3lzb6wCttLUe+HGrDjxPKH+in/Yy1HTIk+QjlVWokAvdTm/MtHU8NmASJI4y0+ggNMQnggBwQSNI3lraWDwR8or16HylQH49IkQt5AG8y/wDlgN9jH6dP7wUfD/Mex7sr+0y9bIUPJJjIBDrNrkSamokpkjo/aJpW93VnOZTHe4dtIHVW180golAAE65QFNw6se4jhaFfnWaoOuXVKylzYGarNZ2LiPdj6cJqCGBzUylB+JSHbveAGzqucpIUpSyHISSS1tQN3CN6yjnSlJExQzKALZnKQq9+ETLT+g0z6Getzv0S474I7cyymsIAYZEHss3jaAzBcHlzJKp8xc1OVTdVLhxoXuT4RY2cMo1qQpJmEqJSpyCFDrZmFt0VsFlzFU81irKmYSUhTJ929uLt4RL+T8ZqwksSlCld9h/zQHTVRz/a2WUidnWSkPlCnJzEoV1W0YOOyHPpTnLOzP8A4O6Eva6a6M7ghRBFtRkZRc3sbc4BdolOoK5fgRHPSXY317iYOzMEloSDmWT1bdXVT2duUZNpJSFIJQtWYkEEjcHHui+/fALgSekQoAskhRI3MR3R0GnSr2xbC5CmcFmZ9d/CFHH19HJy2AUtmTowuD23AJPCGDCNq5i0EKAbo1HNvdn46vAUKNzMWlmLlwLi2rRZqkgJ6uraHXU6jX8CKWD1HXKt5CtewnXjD/NCFGWshwv0IfwgESsJUAFKvuSNfAb4E1ODzS68uVAdyotYXVbXTc0dLqaRALNv+XKEjayefZ0pSP1iyABqesQPEDzgA+D0SZs+UhDkE3KrWF1MN3b6QxYpUCpqpVMktLBCS383ewaK9HTKoqZS1frVJy/wg6gb3gfhdHNQtJvnVlUON7pbfcQFva+WEzlgMAkhIHAABhDxs9Pelksgk5AN27mYT8RVmmnpUDM4dwxHPjBzDcTMqWlIcIDAWcdjmALYtMJbc3Ze0ey1Ho26pGXm7NFBeKIP6ywJYZkkeHL6xdTUAAkpUEt8J+nCAs7NFqlP8J9BHke7O4hJVUISn3mVZjo3ZGQHPyhzjSTYdMpXhMX9I12MUPa0OxBpi3JrfWNRMPT42Neuu3LpFv5RX2Xy+1UhzEAyTo9yCu3ZaAhnf9XSj8NSoHk6QflF38oJHtiCC4VJQXG8OqB60/8AR0w7xVB+XULesX/ygECqkgMAJCNN3WVAE9lv2esG9Kyb80kfKI/yfZROqF7wkJ8VEn0i1sskAYiDuX36r4wB2LqPtpiX95LjuV/eA6FiC/sppGoQW8DCFjk8mnkpOgUDpxVMGvh59zwXVLmBNzkDPz0eEerSFmQgm2Y2Tu6+Vyw/DQDDiIGaSk/EC3Fk38HHjyiliC8yQtIdlKu1gyCx7jF3EAOkSRolCi779B8/CIpUgClU/BT9/wCDAKu0Q+xlOzEq9I1wIPImqdihKh4iLG1qR0UoaFyfIRS2Zbo6hJ16MkdwPzaAI4CsEAd3DWz+Bh/oVPT0/cH8Q8cs2fmspN/vBh3iOp4QrNTy+S283gPccqMqFEagGB8mkSkyMwdSUZQ+4s6lDnbu743x1QUz71actID47tCiXOWzqmjqBJGVMsb9bqUePDzClthXOW+6kH/Vu84ylmvNpi18sku7nRItw0hbxeszoJLkk6k63cmDSZo/Ry7ZJcvtsIAhtcB7StuT+Ahq2VmPSoHB+65hS2hczc3xJCh2buYNngrg1aZchAcdZZGn41gLW1ErpEoPa3y9IMTlPKLF3Rr3QOxfQXuxcd3lF5aeob/d7oCjssg+1ym3BX9JjIt7KBqlPYfSMgEeSj9PxpLDSYWf94v6wL2MmPVUfDKof/JBWmW+LYqLXTO8iGgNspadQlvvKD96recB6/8A0fVA/dqEnyUPlG35RFtPkE2/R0eqogUfscRSd05B/wCIsfON/wAoV10xbWmR8/rANGyqmm4kDxCv6jCbs/UBNUi+pKfFwB4tDfg3Vq65N+tJQr+UfWEfZ6TmrJSDb7VIv23gOs4YrMmZf7ogXR0yUsVlnnNwckum/wAosbLTVGdPlqIOS1v4jFfGZgQlGayc5O58ybp7ND4wEeJTnqChI3hJ9fnFrG0hEgJIfMoC3MufJ4E4LVGZUqUdCt0m9xu9IKbSTLywSLEm9tAfO8As41S+0e57stHmr+w84B7NrCalKdysyD3gj1ht2YQVSZqrEqmKc9gFtN3yhKnK6OqDlmmDuYwEciYQsNuUP7x17AFtIO8pmP4xx3E+pOmDcFH1jrGCTADOSOKb7t8Bpi8y4P7wG/4oX58hKsUqQWKSL5uQDQbxBf6sAWM1P9UKOP1pl4hUN8QNuwQATH2TNKEiz2hqxlIRNQgAMhCAe4ecJ895k8AM6lgdjlodtpqbo5yQ79QXIYNe3ZAXNp+tMSQNUhuBbgO+C+zMpORyzpUWdiHtpFLaFP6ovqC3YwLNF3ZWZ9nMDaLd+0AteAnxQ2B4hXpBFSuoX3pgbiTkAlt/pF1a+pY/c+VmgJMCUBUy2Grv/oJ+UZGbPoHtEs66/wBBjIDngWoY5iQ3lM5vBLdsDcBICMPN39oI53KfrBajQTj9cl/eM0dxb6QHo0tJpyNEVpHc6TAb1yMqsUSx99JHH9a/heJvyhy+rRnjTgeDfWPcZJNRiQbcPATEN5Rrtwn7Gguo/Yb+7y+UAy4YD7fUOGelR32RCLh01q2WS7CcH/1X74e6Ek4ipt9Gn0RCZTy0/nAABx7Rof49IB4kqEjEipakolzJR6xUySzNqbm0b4opE5ZlgvpMSxF2O433+sUvynUAMmUsBglWU9h+Vo5oqepJ6ilJGhyqN+Om4wHUcATlUWAsW1feXuO3yj3a+cEpzK1SCQN/43dpEJmyuKzukKRMU2QlrG47QYNbWmYJcsqOZM9CS7AMQAohhw7IBg2Ulj2FCj7ysylHiSokxyrHJxM9Z/eO+Oo7IA+xpB3P845hj4HTzP4j6mAm2hlK6XpG6swsOZDZh5jxjpGD2VMHFL99oCTsHE2gMxyFSpqVNuZkBY73fuEG8MUBOY77d0BsumKihv8Aag+BB9YTttJeXEZutwlXkB8o6VSUu/gY57+UJI9u7Zafn5wC/g5JqpRACj0gYHfe3nD1tnJaakkkul3O7Ww5Qn7JyyaqWQzhaWewd97Q7bapXmRnUl8pbKGGvN4C3j1KejlEsOe+4BaLGzUnqqB3sR2s3yiXFEBVPJUf3Tx+7HuzgJzty1vx0gLGJe6ByPpE0+yR/D8tI1xSzbtYuzh1D/D8oCHZxX28nv8A6FRkebL2nSw+8/0GMgEOmU20lSDvmLHigGBaUtSLUx6tcT2G0HKuVk2kmKf3iT/wiPlAvMDQ1LMR7WVDyIgJNoBlq68fHIzeBQfkYp7YrenoP/T/AP1EE9sR+mKJ+9Skd+Un5QK2sP6Lh/8A5JHgUwDHhhPt1OqwEyiF+xI+gMJ1KojEEOz+0ByD+8IYJ1dLkzcPmrfozS5S1yxSU+sVqWdh4qDNHTqUFBQdgARd7C990A97Z03SUc5IDkJzDtSXjjFZTlBYgG0dTXt3TKBSoKZQY9U7xf1jn+1acs8hm4EjdygKmzk0icGZ8phx2+nfo1CTrlduYSmF/YqTKVNWZpYBNg7XJYeHB4a8dp5NTJky+mAVKBTcOC7ByAQXdMBPRY9KlyJalWzpcBjroRHP9qpf2qlsBm6zcHhsm4fLRTolrmBfREkFAN97Hfv9ITMYqVTFlSrkny3QHTMKR+gTX+9l8wmLdPQEzCdwuC2/fFPACJ2HhBWlKloSBf4WB3W0iDEtrzSLMtctK2u6VM/c1jAOSE20jmn5T0NVS1cZXoT9YaMB22l1BUBLUjKHLkF+xoVttsdlVaUKQhaSgm6mFjY7zvAgBewwKqpFhZST5w9bbIcocjQ7raiErYBX6Q7DqsSeQN4fNqUGaEdGxZ3uBwbWAmqv2OVyCd3Joj2UmnNMHIepifI9KmW4zBIs97RXwGSuXMWpbAKSG4u8ASxr3R2H0ggv3e6BuKIK09W9iIuCpBDX4QEWyy/tkX3n+gxkSbNSyKhAIbU/ymMgEjaAttAkneph350wEXMAo6kCw9rIHYxbus0G9pUvjso7s/8AzzAYFCSDR1oBfLPHqR9YC9tzMAmU6t6qcj+U/WKm0dPmo6HiJEw+ASWgni+FGrTSGUpLJlATFk9VNhYtv1tFuqxGno0SkKImTJSSEcetqdWHrAS4VhiDJpJk5HWkyrBRIYvvT2cfCFjaTG0lXQ04TlBFwlrvoO/fFTEManVsxKbIzKCAzgOo9VzAzEKPoJ6pT5ikh1bn1eA6RsfswuQTPnqeaoNldwkEuXO9X4vCLt7+1Kcjc3Fm+sdlTcDmI47tw/TFwxFrepgBOEIcq7AYP7TpSJFHkASoynUQACbtctc6wtYZMZfakjv3QwY0vNLpQd0k8/vq+gtAT7L0gXJqFFypCUkXIFyc3bpCvWKc6X84eNkZqUU1SpTkAJ1f978WhIq1ZnL6/jfAOWw8hJppkw+9LUhrkM6mNnbTjAjb6TlqVE7wPnBLYFL0dc2oSOGrEiNNvZQWJc4ffSC+64f5wAPZqZean/uyR2pv9YYK+iSmjlgp6+QKJ3u7mFTCl5Vj+FQ8Ul4e8blDo1kfdlW8mgFTYxD1aEOQJliQb8flD5j1IKYJKFKL65i+kI2wwevk20JJ7gY6LtiHSiz6/KAilyT7N0wWXyktu4RS2eqFzpmRSi2V3AD7uUG6FKTRADfLL9u/zgNsuoCekcUn8eUARxcGSBlUSS7u3o0FE4cAn3lacvpA7GaTrglSi7ljcAbgAzAefODahaAF7LTle2ywS4639JjIl2VkkVcs8lP/AKTHsAmY+pSsaQUgqCJqsxA90dNMd+AaCknD5dOmf7QtCpc2ZnZtA5IBL3gbtdtKKerqkSwkq6VTsGYuSXP3jfshHqq+ZUKzLJ07hANmMbbqKTLkBISLAgMyRow3Wgfh2zipshVRNX1SiYpA1J6MPfgCbcYjq8FRLoZFQkqKpiiFDcNWH8sM2EDpMLAFupPA8CYCpVzUmkw6YhISBPDgBus9/MGFHGZ5VUTTxWp+FjDQUvhdPe6ahu9/k8KleR00wn4zp2wHb8IqM8iSv4paT5COZflGpimeo3LseQcce2Oh7KoKaOSCS/Rg3L6hxuhK28U9QtNiejSXbdoflAJOESs0wDiDB7FFOmS2qZW/ktXKBGBraekNxHlBOvP2jAWSlgOTufMmAI4fTrOH1JSC4Wknsa/deE+YiOm7Goz0tSn4rcfu2jmlQggqeAc9g1BFLVklnlk+DgRWr53S0Db5Ra/A3DdxaCGxskeyzR8UhZA7zAymU6ZsoAHMgKfiUl9P4X8IATs1Jzzsv7ivFm+cNmITP0Il7lCR27td+hhQwOdlnDix9IO4tN/Q0AgB1luFiqA0/Jsj9LKjdg3ef8GHfay+Qbr352hS/J6yCFG2ZZ8ADfxJhq2pWHlvz7naAsYJ+yl/3oFYPadLtxHkYLbPXpyNbqDwIog02VwC/W0AZxxWn8JgqDYdkBscWQexDwXcsOyAi2YW9WjtV6GMj3ZX9rT/AL/oYyA5Dt9QrGIVKyOrMqJgTfgQD5kQTo8LyyK6UsAql5TxYsXIPGJPykp+2KuFVP8AHMiCcuShX5zCrstJ1PwkjtD7oAXUEnB5TsyZ5CdXbravzJ0g7sbehZt87+mAxUDg6X+7P9T/APqCWwlYkUwCiADNmI7zLBEAKoQpWF2DlNSG/kPrAE4HPUsnIesSdD28Ib9laaYaVMtUqan7Yq0ZwwYkKDZbAOxaD6sJzAZpaQG0YG9339m6A0k7USpUtEvIt0pCfuAOA29XKFXH5/T1AnAJSkgIPWBO/wCukMk/CZaU3CC3whL2u3OAk6UhmStIO73Q3FyQPKAU50syKkDQhWvL/EFptJmWW13atxjNuMLUlQmgHKpr/wCIvSFzJglrTrkBsQLf5gC2Dzl0sooGVicxJB7OIawhT2koky2I++c4/hOkGPapmUy1AFCiS6gFK04q8uL2iDblHUlke6EBItcsw1gJMHrBLkJCWzKl5C+gf1MCsHmpTUIcOArKQ7ahhpu5RewWgEyUjKzmWdS404BiDazxZw7Z1qlOYgpT1+q+jEh+HWa0AuGQEVbHTO1uBsIL7VI6Onkoe5JVfmXHrAzaGYBU5gQWUDy4wX26lkrQpurkHyfvgLexqB0khJGgJ72J9YY9rSBkO9j/AGhf2VQUzJUwhk7z3HyaDu0UxM4JA3P36NAWdkVfYF79Y+ggXSzOunkoW03wTwQ9DLKSPeU/EMQPnAubTKCiwLO4bXj6wBfG1dY2+7xg1LLAdkAZiVTACwTy5QSlzAND3MTAT7Kp/S0n+L0Mextsuk+1pOgZXoYyA5v+UUArmH4a2ePEIMX5awU4iTvMs7/ggTt4t11d/dxCZ5oT9IJYIjpEVqFEArEtnLaID6wAmlUThM4DdPT4HLFvYuaeivKzoTNz+6okKygOGsbeEWsD2cmJQqSZjS1kLJSh9Aw6536Gw3boLyqwS/spPVSgZSpvh4HMRrvYnXhAW0V0wqJUshLOAlADDm4JduyJKjFkJZGZzzu/a12gPTy1FZVMGZKr2JICQLDd28IvpEqUgFkSk8VdVT31fXlvgI51eQCEoTf3QE5X53PPvihQ4WZi0KM3OSC4Deo4P5RJKqUzZiVSwpSEk5lgEIYsQOZ00GsXE1olTMyUAkqCbPmytewFi/FoCxtXRJmySjf91uOghIwozUAywSFJsRbQlxruh2Imr61goZVAM4/fB4cjuiKnw2YupVNUmWhLAJAU5PNVmfkIAJKwqYq5S19LeRfv+kNCsLlmUlBSFAJAvyDReSlINmjRMlKFFrZ9e3i3GAVqKhTTFeVyCDlSCbFmtuOsXJuIoOVCfemFjZlW1e2sYojP0SlALQ63ey0aK7FDVuyKFQnpp0tcpCjkBAnN1O0PZVtOF4BemYcJlctJBEuVdVtQNB3n5wYraRc8KKgQoqcJ3gW8otU2Ez+i6IrQDNzKXMY5nOgccrbosysIUVqKiAgS0IzuXdJdx2/KAA4SqoQsSU3y6lywD2L6AfSCFZjRB6OUrOvRSiBlTyBZzeK1dUqWTKkDLKBYke8o7yT84moMLyjcx0APzgLFJMmvmWSv07rbovGZM6rJGl3vvtwiSmpGs4Dd8SBNrn8d8BNTTFG6mA3CLUsEFwH9Ir0i3d0ngHtFrKC1m5PaAKbNXqUn90+hj2NtmCOnS3A+keQHLccw5VTV4jKSpAKaorAVrooH5bosyaVQKEiSlapYcqLpSbJBYlr9kV9s6lKcRqejCUq6RQJbrEm5N7f45xRoMTqHs5PE6gakAaQBabVLSrrTVS2T7iSzHmOHjujY42lCQE55iuGVKRyNkjedYlw/D/vTB1lasB2/L0iVVAlKiQUpUdVKZSn5PYcYCrLNTNUDOmdElnCENpucGw7S8XU0CL6FZ+Prq8TpaLVHSpu4KuKlXD9+sX5sgN1WHMM34aAHyZc8KYZSkc27bQSlSSSAVMN7Bo3PVA+Uey3O+3BoDAkh27v874kCSGNren1iWUht0bZPxpAaIHJu2NpaAq7G3df5xsiUWL+GvyiZMuAESsCkJmKm5cy1BiVEm2+xLQRnSLpYBh5dkWG5R4RrAaLlhriFrFlqqFKkpdCEe+eNnbv47oZJslwxMVJdFlDJ6oJc8TABsGosmZkhiQHvpyi9OlaEAMLNBGTSjXUx6ZGXtgKQpA1k6i78YiXJU+g9PlFtc1L8To0eKe7XEBpKDa3JMSlWo3xqhJaPSOI8IAtsur9IT2H0jI82U/aBwymPYCXFdkqOZMmrXJdS1ZlHMsOeNlW7oioNj6NKrSf+JMPquMjIAknZ+nf9X/MvnziKVsrSgWlb965h48VRkZATp2fp9OjtwzL584kGz9OBaW3+8r6xkZAeowCnf9X/ADK+sbjA5H+z/mV9YyMgN04LI+D+ZX1jZOEyfg81c+cZGQGxwiT8Hmr6x6MJk/B5q+sZGQHgwmS/ufzK+sbfmmT8Hmr6x7GQGv5pk/B5q+sYrCJPweavrGRkBiMIkgMEeavrHqsJk/B5q+sZGQGicEkf7MeKvrGfmWQ3ueavrGRkBr+ZJH+z81fWPfzLIf3PNX1jyMgLFLhkqWrMhDFtXJ9TGRkZAf/Z"/>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2" name="Picture 6" descr="http://t2.gstatic.com/images?q=tbn:ANd9GcRYI65Qe5reWV0nBwadDy1tTKhivhV4WlIwI9obQjQgZy_gaXWdZ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68488"/>
            <a:ext cx="3434540" cy="3720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71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326" y="332656"/>
            <a:ext cx="8068082" cy="1015663"/>
          </a:xfrm>
          <a:prstGeom prst="rect">
            <a:avLst/>
          </a:prstGeom>
        </p:spPr>
        <p:txBody>
          <a:bodyPr wrap="square">
            <a:spAutoFit/>
          </a:bodyPr>
          <a:lstStyle/>
          <a:p>
            <a:r>
              <a:rPr lang="en-GB" sz="6000" dirty="0" smtClean="0"/>
              <a:t>Arawak people</a:t>
            </a:r>
            <a:endParaRPr lang="en-GB" sz="6000" dirty="0"/>
          </a:p>
        </p:txBody>
      </p:sp>
      <p:sp>
        <p:nvSpPr>
          <p:cNvPr id="4" name="TextBox 3"/>
          <p:cNvSpPr txBox="1"/>
          <p:nvPr/>
        </p:nvSpPr>
        <p:spPr>
          <a:xfrm>
            <a:off x="3635896" y="1628800"/>
            <a:ext cx="5256584" cy="3416320"/>
          </a:xfrm>
          <a:prstGeom prst="rect">
            <a:avLst/>
          </a:prstGeom>
          <a:noFill/>
        </p:spPr>
        <p:txBody>
          <a:bodyPr wrap="square" rtlCol="0">
            <a:spAutoFit/>
          </a:bodyPr>
          <a:lstStyle/>
          <a:p>
            <a:r>
              <a:rPr lang="en-GB" sz="3600" dirty="0" smtClean="0"/>
              <a:t>One of the tribes of the Caribbean. They have many different cultures. They live by growing crops, and many of the women do the craft work. </a:t>
            </a:r>
            <a:endParaRPr lang="en-GB" sz="3600" dirty="0"/>
          </a:p>
        </p:txBody>
      </p:sp>
      <p:pic>
        <p:nvPicPr>
          <p:cNvPr id="5122" name="Picture 2" descr="http://t3.gstatic.com/images?q=tbn:ANd9GcTwZns-Gn0kqZW1Ihg6oUMJF1LyuFAVl5yb1efAZhk4vIQ2C_j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223" y="2047632"/>
            <a:ext cx="3509642" cy="325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963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7560840" cy="1015663"/>
          </a:xfrm>
          <a:prstGeom prst="rect">
            <a:avLst/>
          </a:prstGeom>
        </p:spPr>
        <p:txBody>
          <a:bodyPr wrap="square">
            <a:spAutoFit/>
          </a:bodyPr>
          <a:lstStyle/>
          <a:p>
            <a:r>
              <a:rPr lang="en-GB" sz="6000" dirty="0"/>
              <a:t>Mary </a:t>
            </a:r>
            <a:r>
              <a:rPr lang="en-GB" sz="6000" dirty="0" err="1"/>
              <a:t>Seacole</a:t>
            </a:r>
            <a:endParaRPr lang="en-GB" sz="6000" dirty="0"/>
          </a:p>
        </p:txBody>
      </p:sp>
      <p:pic>
        <p:nvPicPr>
          <p:cNvPr id="6146" name="Picture 2" descr="Seacole - Challen.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888" y="1348318"/>
            <a:ext cx="3002086" cy="481698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63888" y="1348319"/>
            <a:ext cx="5112568" cy="5262979"/>
          </a:xfrm>
          <a:prstGeom prst="rect">
            <a:avLst/>
          </a:prstGeom>
          <a:noFill/>
        </p:spPr>
        <p:txBody>
          <a:bodyPr wrap="square" rtlCol="0">
            <a:spAutoFit/>
          </a:bodyPr>
          <a:lstStyle/>
          <a:p>
            <a:r>
              <a:rPr lang="en-GB" sz="2800" dirty="0" smtClean="0"/>
              <a:t>A Jamaican born woman who set up a ‘British Hotel’ behind the lines during the Crimean War. She was voted, in 2004, the greatest black Briton.</a:t>
            </a:r>
          </a:p>
          <a:p>
            <a:r>
              <a:rPr lang="en-GB" sz="2800" dirty="0" smtClean="0"/>
              <a:t>She learnt much about herbal medicine in the Caribbean, and she used this knowledge to help the wounded from the battlefield.</a:t>
            </a:r>
          </a:p>
          <a:p>
            <a:r>
              <a:rPr lang="en-GB" sz="2800" dirty="0" smtClean="0"/>
              <a:t>In 2012, reports stated that she would be removed from the National Curriculum.</a:t>
            </a:r>
            <a:endParaRPr lang="en-GB" sz="2800" dirty="0"/>
          </a:p>
        </p:txBody>
      </p:sp>
    </p:spTree>
    <p:extLst>
      <p:ext uri="{BB962C8B-B14F-4D97-AF65-F5344CB8AC3E}">
        <p14:creationId xmlns:p14="http://schemas.microsoft.com/office/powerpoint/2010/main" val="240113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0"/>
            <a:ext cx="9144000" cy="457200"/>
          </a:xfrm>
          <a:prstGeom prst="rect">
            <a:avLst/>
          </a:prstGeom>
          <a:solidFill>
            <a:srgbClr val="BAE8D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What they don’t teach you: </a:t>
            </a:r>
            <a:r>
              <a:rPr kumimoji="0" lang="en-GB"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‘Checking Out Me History’</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79512" y="548680"/>
            <a:ext cx="8784976" cy="1015663"/>
          </a:xfrm>
          <a:prstGeom prst="rect">
            <a:avLst/>
          </a:prstGeom>
          <a:noFill/>
        </p:spPr>
        <p:txBody>
          <a:bodyPr wrap="square" rtlCol="0">
            <a:spAutoFit/>
          </a:bodyPr>
          <a:lstStyle/>
          <a:p>
            <a:pPr lvl="0"/>
            <a:r>
              <a:rPr lang="en-GB" sz="2000" dirty="0" smtClean="0"/>
              <a:t>Read the poem carefully and make two lists. In the first column, write down what the speaker says he </a:t>
            </a:r>
            <a:r>
              <a:rPr lang="en-GB" sz="2000" b="1" dirty="0" smtClean="0"/>
              <a:t>learnt </a:t>
            </a:r>
            <a:r>
              <a:rPr lang="en-GB" sz="2000" dirty="0" smtClean="0"/>
              <a:t>about.</a:t>
            </a:r>
            <a:r>
              <a:rPr lang="en-GB" sz="2000" b="1" dirty="0" smtClean="0"/>
              <a:t> </a:t>
            </a:r>
            <a:r>
              <a:rPr lang="en-GB" sz="2000" dirty="0" smtClean="0"/>
              <a:t>In the second column, list things he said he </a:t>
            </a:r>
            <a:r>
              <a:rPr lang="en-GB" sz="2000" b="1" dirty="0" smtClean="0"/>
              <a:t>didn’t learn</a:t>
            </a:r>
            <a:r>
              <a:rPr lang="en-GB" sz="2000" dirty="0" smtClean="0"/>
              <a:t> about.</a:t>
            </a:r>
            <a:endParaRPr lang="en-GB" dirty="0"/>
          </a:p>
        </p:txBody>
      </p:sp>
      <p:graphicFrame>
        <p:nvGraphicFramePr>
          <p:cNvPr id="4" name="Table 3"/>
          <p:cNvGraphicFramePr>
            <a:graphicFrameLocks noGrp="1"/>
          </p:cNvGraphicFramePr>
          <p:nvPr/>
        </p:nvGraphicFramePr>
        <p:xfrm>
          <a:off x="251520" y="1844824"/>
          <a:ext cx="8712968" cy="3323610"/>
        </p:xfrm>
        <a:graphic>
          <a:graphicData uri="http://schemas.openxmlformats.org/drawingml/2006/table">
            <a:tbl>
              <a:tblPr/>
              <a:tblGrid>
                <a:gridCol w="4473436"/>
                <a:gridCol w="4239532"/>
              </a:tblGrid>
              <a:tr h="294730">
                <a:tc>
                  <a:txBody>
                    <a:bodyPr/>
                    <a:lstStyle/>
                    <a:p>
                      <a:pPr algn="ctr">
                        <a:spcAft>
                          <a:spcPts val="0"/>
                        </a:spcAft>
                      </a:pPr>
                      <a:r>
                        <a:rPr lang="en-GB" sz="2000" b="1" dirty="0">
                          <a:solidFill>
                            <a:srgbClr val="339966"/>
                          </a:solidFill>
                          <a:latin typeface="Arial"/>
                          <a:ea typeface="Times New Roman"/>
                          <a:cs typeface="Arial"/>
                        </a:rPr>
                        <a:t>1.</a:t>
                      </a:r>
                      <a:r>
                        <a:rPr lang="en-GB" sz="2000" b="1" dirty="0">
                          <a:latin typeface="Arial"/>
                          <a:ea typeface="Times New Roman"/>
                          <a:cs typeface="Arial"/>
                        </a:rPr>
                        <a:t> ‘Dem tell me bout…’</a:t>
                      </a:r>
                      <a:endParaRPr lang="en-GB" sz="2000" dirty="0">
                        <a:latin typeface="Arial"/>
                        <a:ea typeface="Times New Roman"/>
                        <a:cs typeface="Times New Roman"/>
                      </a:endParaRPr>
                    </a:p>
                  </a:txBody>
                  <a:tcPr marL="61096" marR="61096" marT="32245" marB="32245" anchor="ctr">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28575"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solidFill>
                      <a:srgbClr val="DCF4E8"/>
                    </a:solidFill>
                  </a:tcPr>
                </a:tc>
                <a:tc>
                  <a:txBody>
                    <a:bodyPr/>
                    <a:lstStyle/>
                    <a:p>
                      <a:pPr algn="ctr">
                        <a:spcAft>
                          <a:spcPts val="0"/>
                        </a:spcAft>
                      </a:pPr>
                      <a:r>
                        <a:rPr lang="en-GB" sz="2000" b="1">
                          <a:solidFill>
                            <a:srgbClr val="339966"/>
                          </a:solidFill>
                          <a:latin typeface="Arial"/>
                          <a:ea typeface="Times New Roman"/>
                          <a:cs typeface="Arial"/>
                        </a:rPr>
                        <a:t>2.</a:t>
                      </a:r>
                      <a:r>
                        <a:rPr lang="en-GB" sz="2000" b="1">
                          <a:latin typeface="Arial"/>
                          <a:ea typeface="Times New Roman"/>
                          <a:cs typeface="Arial"/>
                        </a:rPr>
                        <a:t> ‘dem never tell me bout…’</a:t>
                      </a:r>
                      <a:endParaRPr lang="en-GB" sz="2000">
                        <a:latin typeface="Arial"/>
                        <a:ea typeface="Times New Roman"/>
                        <a:cs typeface="Times New Roman"/>
                      </a:endParaRPr>
                    </a:p>
                  </a:txBody>
                  <a:tcPr marL="61096" marR="61096" marT="32245" marB="32245" anchor="ctr">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28575"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solidFill>
                      <a:srgbClr val="DCF4E8"/>
                    </a:solidFill>
                  </a:tcPr>
                </a:tc>
              </a:tr>
              <a:tr h="227412">
                <a:tc>
                  <a:txBody>
                    <a:bodyPr/>
                    <a:lstStyle/>
                    <a:p>
                      <a:pPr>
                        <a:spcAft>
                          <a:spcPts val="0"/>
                        </a:spcAft>
                      </a:pPr>
                      <a:r>
                        <a:rPr lang="en-GB" sz="2000" dirty="0">
                          <a:latin typeface="Arial"/>
                          <a:ea typeface="Times New Roman"/>
                          <a:cs typeface="Arial"/>
                        </a:rPr>
                        <a:t>1066 and all </a:t>
                      </a:r>
                      <a:r>
                        <a:rPr lang="en-GB" sz="2000" dirty="0" err="1">
                          <a:latin typeface="Arial"/>
                          <a:ea typeface="Times New Roman"/>
                          <a:cs typeface="Arial"/>
                        </a:rPr>
                        <a:t>dat</a:t>
                      </a:r>
                      <a:endParaRPr lang="en-GB" sz="2000" dirty="0">
                        <a:latin typeface="Arial"/>
                        <a:ea typeface="Times New Roman"/>
                        <a:cs typeface="Times New Roman"/>
                      </a:endParaRPr>
                    </a:p>
                  </a:txBody>
                  <a:tcPr marL="61096" marR="61096" marT="32245" marB="32245" anchor="ctr">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dirty="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dirty="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dirty="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dirty="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dirty="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dirty="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r h="227412">
                <a:tc>
                  <a:txBody>
                    <a:bodyPr/>
                    <a:lstStyle/>
                    <a:p>
                      <a:pPr>
                        <a:spcAft>
                          <a:spcPts val="0"/>
                        </a:spcAft>
                      </a:pPr>
                      <a:endParaRPr lang="en-GB" sz="2000" dirty="0">
                        <a:latin typeface="Arial"/>
                        <a:ea typeface="Times New Roman"/>
                        <a:cs typeface="Arial"/>
                      </a:endParaRPr>
                    </a:p>
                  </a:txBody>
                  <a:tcPr marL="61096" marR="61096" marT="32245" marB="32245">
                    <a:lnL w="28575" cap="flat" cmpd="sng" algn="ctr">
                      <a:solidFill>
                        <a:srgbClr val="339966"/>
                      </a:solidFill>
                      <a:prstDash val="solid"/>
                      <a:round/>
                      <a:headEnd type="none" w="med" len="med"/>
                      <a:tailEnd type="none" w="med" len="med"/>
                    </a:lnL>
                    <a:lnR w="12700"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c>
                  <a:txBody>
                    <a:bodyPr/>
                    <a:lstStyle/>
                    <a:p>
                      <a:pPr>
                        <a:spcAft>
                          <a:spcPts val="0"/>
                        </a:spcAft>
                      </a:pPr>
                      <a:endParaRPr lang="en-GB" sz="2000" dirty="0">
                        <a:latin typeface="Arial"/>
                        <a:ea typeface="Times New Roman"/>
                        <a:cs typeface="Arial"/>
                      </a:endParaRPr>
                    </a:p>
                  </a:txBody>
                  <a:tcPr marL="61096" marR="61096" marT="32245" marB="32245">
                    <a:lnL w="12700" cap="flat" cmpd="sng" algn="ctr">
                      <a:solidFill>
                        <a:srgbClr val="339966"/>
                      </a:solidFill>
                      <a:prstDash val="solid"/>
                      <a:round/>
                      <a:headEnd type="none" w="med" len="med"/>
                      <a:tailEnd type="none" w="med" len="med"/>
                    </a:lnL>
                    <a:lnR w="28575" cap="flat" cmpd="sng" algn="ctr">
                      <a:solidFill>
                        <a:srgbClr val="339966"/>
                      </a:solidFill>
                      <a:prstDash val="solid"/>
                      <a:round/>
                      <a:headEnd type="none" w="med" len="med"/>
                      <a:tailEnd type="none" w="med" len="med"/>
                    </a:lnR>
                    <a:lnT w="12700" cap="flat" cmpd="sng" algn="ctr">
                      <a:solidFill>
                        <a:srgbClr val="339966"/>
                      </a:solidFill>
                      <a:prstDash val="solid"/>
                      <a:round/>
                      <a:headEnd type="none" w="med" len="med"/>
                      <a:tailEnd type="none" w="med" len="med"/>
                    </a:lnT>
                    <a:lnB w="12700" cap="flat" cmpd="sng" algn="ctr">
                      <a:solidFill>
                        <a:srgbClr val="339966"/>
                      </a:solidFill>
                      <a:prstDash val="solid"/>
                      <a:round/>
                      <a:headEnd type="none" w="med" len="med"/>
                      <a:tailEnd type="none" w="med" len="med"/>
                    </a:lnB>
                  </a:tcPr>
                </a:tc>
              </a:tr>
            </a:tbl>
          </a:graphicData>
        </a:graphic>
      </p:graphicFrame>
      <p:sp>
        <p:nvSpPr>
          <p:cNvPr id="5" name="TextBox 4"/>
          <p:cNvSpPr txBox="1"/>
          <p:nvPr/>
        </p:nvSpPr>
        <p:spPr>
          <a:xfrm>
            <a:off x="179512" y="5380672"/>
            <a:ext cx="8856984" cy="1600438"/>
          </a:xfrm>
          <a:prstGeom prst="rect">
            <a:avLst/>
          </a:prstGeom>
          <a:noFill/>
        </p:spPr>
        <p:txBody>
          <a:bodyPr wrap="square" rtlCol="0">
            <a:spAutoFit/>
          </a:bodyPr>
          <a:lstStyle/>
          <a:p>
            <a:pPr lvl="0"/>
            <a:r>
              <a:rPr lang="en-GB" sz="2000" dirty="0" smtClean="0"/>
              <a:t>Now look again at the list in the first column. Some of the things are (a) matters of historical fact while others are (b) fictional stories or nursery rhymes. </a:t>
            </a:r>
            <a:r>
              <a:rPr lang="en-GB" sz="2000" b="1" dirty="0" smtClean="0"/>
              <a:t>Using two different colours, shade the boxes to show whether what the speaker learned was history or fiction.</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908720"/>
            <a:ext cx="8280920" cy="830997"/>
          </a:xfrm>
          <a:prstGeom prst="rect">
            <a:avLst/>
          </a:prstGeom>
          <a:noFill/>
          <a:ln>
            <a:solidFill>
              <a:schemeClr val="tx1"/>
            </a:solidFill>
          </a:ln>
        </p:spPr>
        <p:txBody>
          <a:bodyPr wrap="square" rtlCol="0">
            <a:spAutoFit/>
          </a:bodyPr>
          <a:lstStyle/>
          <a:p>
            <a:pPr lvl="0"/>
            <a:r>
              <a:rPr lang="en-GB" sz="2400" dirty="0" smtClean="0"/>
              <a:t>If the speaker wasn’t taught about these things, how did s/he find out about them? Find a quotation to support your ideas.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5656" y="1628800"/>
            <a:ext cx="4519699" cy="3139321"/>
          </a:xfrm>
          <a:prstGeom prst="rect">
            <a:avLst/>
          </a:prstGeom>
          <a:noFill/>
        </p:spPr>
        <p:txBody>
          <a:bodyPr wrap="none" rtlCol="0">
            <a:spAutoFit/>
          </a:bodyPr>
          <a:lstStyle/>
          <a:p>
            <a:r>
              <a:rPr lang="en-GB" dirty="0" smtClean="0">
                <a:solidFill>
                  <a:srgbClr val="C00000"/>
                </a:solidFill>
              </a:rPr>
              <a:t>Dem tell me </a:t>
            </a:r>
            <a:endParaRPr lang="en-GB" b="1" dirty="0" smtClean="0">
              <a:solidFill>
                <a:srgbClr val="C00000"/>
              </a:solidFill>
            </a:endParaRPr>
          </a:p>
          <a:p>
            <a:r>
              <a:rPr lang="en-GB" dirty="0" smtClean="0">
                <a:solidFill>
                  <a:srgbClr val="C00000"/>
                </a:solidFill>
              </a:rPr>
              <a:t>Dem tell me </a:t>
            </a:r>
            <a:endParaRPr lang="en-GB" b="1" dirty="0" smtClean="0">
              <a:solidFill>
                <a:srgbClr val="C00000"/>
              </a:solidFill>
            </a:endParaRPr>
          </a:p>
          <a:p>
            <a:r>
              <a:rPr lang="en-GB" b="1" dirty="0" err="1" smtClean="0">
                <a:solidFill>
                  <a:srgbClr val="C00000"/>
                </a:solidFill>
              </a:rPr>
              <a:t>Wha</a:t>
            </a:r>
            <a:r>
              <a:rPr lang="en-GB" b="1" dirty="0" smtClean="0">
                <a:solidFill>
                  <a:srgbClr val="C00000"/>
                </a:solidFill>
              </a:rPr>
              <a:t> </a:t>
            </a:r>
            <a:r>
              <a:rPr lang="en-GB" b="1" dirty="0" err="1" smtClean="0">
                <a:solidFill>
                  <a:srgbClr val="C00000"/>
                </a:solidFill>
              </a:rPr>
              <a:t>dem</a:t>
            </a:r>
            <a:r>
              <a:rPr lang="en-GB" b="1" dirty="0" smtClean="0">
                <a:solidFill>
                  <a:srgbClr val="C00000"/>
                </a:solidFill>
              </a:rPr>
              <a:t> want to tell me </a:t>
            </a:r>
          </a:p>
          <a:p>
            <a:r>
              <a:rPr lang="en-GB" dirty="0" smtClean="0">
                <a:solidFill>
                  <a:srgbClr val="C00000"/>
                </a:solidFill>
              </a:rPr>
              <a:t> </a:t>
            </a:r>
            <a:endParaRPr lang="en-GB" b="1" dirty="0" smtClean="0">
              <a:solidFill>
                <a:srgbClr val="C00000"/>
              </a:solidFill>
            </a:endParaRPr>
          </a:p>
          <a:p>
            <a:r>
              <a:rPr lang="en-GB" b="1" dirty="0" smtClean="0">
                <a:solidFill>
                  <a:srgbClr val="C00000"/>
                </a:solidFill>
              </a:rPr>
              <a:t>B</a:t>
            </a:r>
            <a:r>
              <a:rPr lang="en-GB" dirty="0" smtClean="0">
                <a:solidFill>
                  <a:srgbClr val="C00000"/>
                </a:solidFill>
              </a:rPr>
              <a:t>andage up me eye with me own history </a:t>
            </a:r>
            <a:endParaRPr lang="en-GB" b="1" dirty="0" smtClean="0">
              <a:solidFill>
                <a:srgbClr val="C00000"/>
              </a:solidFill>
            </a:endParaRPr>
          </a:p>
          <a:p>
            <a:r>
              <a:rPr lang="en-GB" b="1" dirty="0" smtClean="0">
                <a:solidFill>
                  <a:srgbClr val="C00000"/>
                </a:solidFill>
              </a:rPr>
              <a:t>B</a:t>
            </a:r>
            <a:r>
              <a:rPr lang="en-GB" dirty="0" smtClean="0">
                <a:solidFill>
                  <a:srgbClr val="C00000"/>
                </a:solidFill>
              </a:rPr>
              <a:t>lind me to me own identity </a:t>
            </a:r>
            <a:endParaRPr lang="en-GB" b="1" dirty="0" smtClean="0">
              <a:solidFill>
                <a:srgbClr val="C00000"/>
              </a:solidFill>
            </a:endParaRPr>
          </a:p>
          <a:p>
            <a:r>
              <a:rPr lang="en-GB" dirty="0" smtClean="0">
                <a:solidFill>
                  <a:srgbClr val="C00000"/>
                </a:solidFill>
              </a:rPr>
              <a:t> </a:t>
            </a:r>
            <a:endParaRPr lang="en-GB" b="1" dirty="0" smtClean="0">
              <a:solidFill>
                <a:srgbClr val="C00000"/>
              </a:solidFill>
            </a:endParaRPr>
          </a:p>
          <a:p>
            <a:r>
              <a:rPr lang="en-GB" dirty="0" smtClean="0">
                <a:solidFill>
                  <a:srgbClr val="C00000"/>
                </a:solidFill>
              </a:rPr>
              <a:t>Dem tell me bout 1066 and all </a:t>
            </a:r>
            <a:r>
              <a:rPr lang="en-GB" dirty="0" err="1" smtClean="0">
                <a:solidFill>
                  <a:srgbClr val="C00000"/>
                </a:solidFill>
              </a:rPr>
              <a:t>dat</a:t>
            </a:r>
            <a:r>
              <a:rPr lang="en-GB" dirty="0" smtClean="0">
                <a:solidFill>
                  <a:srgbClr val="C00000"/>
                </a:solidFill>
              </a:rPr>
              <a:t> </a:t>
            </a:r>
            <a:endParaRPr lang="en-GB" b="1" dirty="0" smtClean="0">
              <a:solidFill>
                <a:srgbClr val="C00000"/>
              </a:solidFill>
            </a:endParaRPr>
          </a:p>
          <a:p>
            <a:r>
              <a:rPr lang="en-GB" dirty="0" err="1" smtClean="0">
                <a:solidFill>
                  <a:srgbClr val="C00000"/>
                </a:solidFill>
              </a:rPr>
              <a:t>dem</a:t>
            </a:r>
            <a:r>
              <a:rPr lang="en-GB" dirty="0" smtClean="0">
                <a:solidFill>
                  <a:srgbClr val="C00000"/>
                </a:solidFill>
              </a:rPr>
              <a:t> tell me bout Dick Whittington and he cat </a:t>
            </a:r>
            <a:endParaRPr lang="en-GB" b="1" dirty="0" smtClean="0">
              <a:solidFill>
                <a:srgbClr val="C00000"/>
              </a:solidFill>
            </a:endParaRPr>
          </a:p>
          <a:p>
            <a:r>
              <a:rPr lang="en-GB" dirty="0" smtClean="0">
                <a:solidFill>
                  <a:srgbClr val="C00000"/>
                </a:solidFill>
              </a:rPr>
              <a:t>But Toussaint </a:t>
            </a:r>
            <a:r>
              <a:rPr lang="en-GB" dirty="0" err="1" smtClean="0">
                <a:solidFill>
                  <a:srgbClr val="C00000"/>
                </a:solidFill>
              </a:rPr>
              <a:t>L’Ouverture</a:t>
            </a:r>
            <a:r>
              <a:rPr lang="en-GB" dirty="0" smtClean="0">
                <a:solidFill>
                  <a:srgbClr val="C00000"/>
                </a:solidFill>
              </a:rPr>
              <a:t> </a:t>
            </a:r>
            <a:endParaRPr lang="en-GB" b="1" dirty="0" smtClean="0">
              <a:solidFill>
                <a:srgbClr val="C00000"/>
              </a:solidFill>
            </a:endParaRPr>
          </a:p>
          <a:p>
            <a:r>
              <a:rPr lang="en-GB" b="1" dirty="0" smtClean="0">
                <a:solidFill>
                  <a:srgbClr val="C00000"/>
                </a:solidFill>
              </a:rPr>
              <a:t>no </a:t>
            </a:r>
            <a:r>
              <a:rPr lang="en-GB" b="1" dirty="0" err="1" smtClean="0">
                <a:solidFill>
                  <a:srgbClr val="C00000"/>
                </a:solidFill>
              </a:rPr>
              <a:t>dem</a:t>
            </a:r>
            <a:r>
              <a:rPr lang="en-GB" b="1" dirty="0" smtClean="0">
                <a:solidFill>
                  <a:srgbClr val="C00000"/>
                </a:solidFill>
              </a:rPr>
              <a:t> never tell me bout </a:t>
            </a:r>
            <a:r>
              <a:rPr lang="en-GB" b="1" dirty="0" err="1" smtClean="0">
                <a:solidFill>
                  <a:srgbClr val="C00000"/>
                </a:solidFill>
              </a:rPr>
              <a:t>dat</a:t>
            </a:r>
            <a:endParaRPr lang="en-GB" b="1" dirty="0">
              <a:solidFill>
                <a:srgbClr val="C00000"/>
              </a:solidFill>
            </a:endParaRPr>
          </a:p>
        </p:txBody>
      </p:sp>
      <p:cxnSp>
        <p:nvCxnSpPr>
          <p:cNvPr id="4" name="Straight Connector 3"/>
          <p:cNvCxnSpPr/>
          <p:nvPr/>
        </p:nvCxnSpPr>
        <p:spPr>
          <a:xfrm flipV="1">
            <a:off x="2771800" y="620688"/>
            <a:ext cx="1368152" cy="108012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404664"/>
            <a:ext cx="4824536" cy="1200329"/>
          </a:xfrm>
          <a:prstGeom prst="rect">
            <a:avLst/>
          </a:prstGeom>
          <a:noFill/>
        </p:spPr>
        <p:txBody>
          <a:bodyPr wrap="square" rtlCol="0">
            <a:spAutoFit/>
          </a:bodyPr>
          <a:lstStyle/>
          <a:p>
            <a:r>
              <a:rPr lang="en-GB" dirty="0" smtClean="0"/>
              <a:t>Who does ‘</a:t>
            </a:r>
            <a:r>
              <a:rPr lang="en-GB" dirty="0" err="1" smtClean="0"/>
              <a:t>dem</a:t>
            </a:r>
            <a:r>
              <a:rPr lang="en-GB" dirty="0" smtClean="0"/>
              <a:t>’ refer to?</a:t>
            </a:r>
          </a:p>
          <a:p>
            <a:r>
              <a:rPr lang="en-GB" dirty="0" smtClean="0"/>
              <a:t>Why do ‘</a:t>
            </a:r>
            <a:r>
              <a:rPr lang="en-GB" dirty="0" err="1" smtClean="0"/>
              <a:t>dem</a:t>
            </a:r>
            <a:r>
              <a:rPr lang="en-GB" dirty="0" smtClean="0"/>
              <a:t> want to tell me’ this version of history? </a:t>
            </a:r>
          </a:p>
          <a:p>
            <a:r>
              <a:rPr lang="en-GB" dirty="0" smtClean="0"/>
              <a:t>‘</a:t>
            </a:r>
            <a:r>
              <a:rPr lang="en-GB" dirty="0" err="1" smtClean="0"/>
              <a:t>dem</a:t>
            </a:r>
            <a:r>
              <a:rPr lang="en-GB" dirty="0" smtClean="0"/>
              <a:t> tell me’ is </a:t>
            </a:r>
            <a:r>
              <a:rPr lang="en-GB" b="1" dirty="0" smtClean="0"/>
              <a:t>repeated</a:t>
            </a:r>
            <a:r>
              <a:rPr lang="en-GB" dirty="0" smtClean="0"/>
              <a:t> throughout the poem</a:t>
            </a:r>
            <a:endParaRPr lang="en-GB" dirty="0"/>
          </a:p>
        </p:txBody>
      </p:sp>
      <p:cxnSp>
        <p:nvCxnSpPr>
          <p:cNvPr id="7" name="Straight Connector 6"/>
          <p:cNvCxnSpPr/>
          <p:nvPr/>
        </p:nvCxnSpPr>
        <p:spPr>
          <a:xfrm>
            <a:off x="1547664" y="2996952"/>
            <a:ext cx="79208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Right Brace 8"/>
          <p:cNvSpPr/>
          <p:nvPr/>
        </p:nvSpPr>
        <p:spPr>
          <a:xfrm>
            <a:off x="5292080" y="2708920"/>
            <a:ext cx="288032"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TextBox 9"/>
          <p:cNvSpPr txBox="1"/>
          <p:nvPr/>
        </p:nvSpPr>
        <p:spPr>
          <a:xfrm>
            <a:off x="5652120" y="2492896"/>
            <a:ext cx="3096344" cy="923330"/>
          </a:xfrm>
          <a:prstGeom prst="rect">
            <a:avLst/>
          </a:prstGeom>
          <a:noFill/>
        </p:spPr>
        <p:txBody>
          <a:bodyPr wrap="square" rtlCol="0">
            <a:spAutoFit/>
          </a:bodyPr>
          <a:lstStyle/>
          <a:p>
            <a:r>
              <a:rPr lang="en-GB" dirty="0" smtClean="0"/>
              <a:t>Set apart to emphasise the reason for the poet’s indignation</a:t>
            </a:r>
            <a:endParaRPr lang="en-GB" dirty="0"/>
          </a:p>
        </p:txBody>
      </p:sp>
      <p:sp>
        <p:nvSpPr>
          <p:cNvPr id="11" name="TextBox 10"/>
          <p:cNvSpPr txBox="1"/>
          <p:nvPr/>
        </p:nvSpPr>
        <p:spPr>
          <a:xfrm>
            <a:off x="107504" y="1988840"/>
            <a:ext cx="1368152" cy="2308324"/>
          </a:xfrm>
          <a:prstGeom prst="rect">
            <a:avLst/>
          </a:prstGeom>
          <a:noFill/>
        </p:spPr>
        <p:txBody>
          <a:bodyPr wrap="square" rtlCol="0">
            <a:spAutoFit/>
          </a:bodyPr>
          <a:lstStyle/>
          <a:p>
            <a:r>
              <a:rPr lang="en-GB" sz="1600" b="1" dirty="0" smtClean="0"/>
              <a:t>Irony: </a:t>
            </a:r>
            <a:r>
              <a:rPr lang="en-GB" sz="1600" dirty="0" smtClean="0"/>
              <a:t>bandages should heal but here they harm/prevent a connection with the narrator’s cultural past</a:t>
            </a:r>
            <a:endParaRPr lang="en-GB" sz="1600" dirty="0"/>
          </a:p>
        </p:txBody>
      </p:sp>
      <p:cxnSp>
        <p:nvCxnSpPr>
          <p:cNvPr id="13" name="Straight Connector 12"/>
          <p:cNvCxnSpPr/>
          <p:nvPr/>
        </p:nvCxnSpPr>
        <p:spPr>
          <a:xfrm flipH="1" flipV="1">
            <a:off x="611560" y="764704"/>
            <a:ext cx="936104" cy="2088232"/>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9512" y="404664"/>
            <a:ext cx="3070199" cy="369332"/>
          </a:xfrm>
          <a:prstGeom prst="rect">
            <a:avLst/>
          </a:prstGeom>
          <a:noFill/>
        </p:spPr>
        <p:txBody>
          <a:bodyPr wrap="none" rtlCol="0">
            <a:spAutoFit/>
          </a:bodyPr>
          <a:lstStyle/>
          <a:p>
            <a:r>
              <a:rPr lang="en-GB" dirty="0" smtClean="0"/>
              <a:t>Plosive ‘</a:t>
            </a:r>
            <a:r>
              <a:rPr lang="en-GB" b="1" dirty="0" smtClean="0"/>
              <a:t>b</a:t>
            </a:r>
            <a:r>
              <a:rPr lang="en-GB" dirty="0" smtClean="0"/>
              <a:t>’ sound = resentment</a:t>
            </a:r>
            <a:endParaRPr lang="en-GB" dirty="0"/>
          </a:p>
        </p:txBody>
      </p:sp>
      <p:cxnSp>
        <p:nvCxnSpPr>
          <p:cNvPr id="18" name="Straight Connector 17"/>
          <p:cNvCxnSpPr/>
          <p:nvPr/>
        </p:nvCxnSpPr>
        <p:spPr>
          <a:xfrm>
            <a:off x="3203848" y="3861048"/>
            <a:ext cx="15121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88024" y="3717032"/>
            <a:ext cx="1728192"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588224" y="3573016"/>
            <a:ext cx="2448272" cy="923330"/>
          </a:xfrm>
          <a:prstGeom prst="rect">
            <a:avLst/>
          </a:prstGeom>
          <a:noFill/>
        </p:spPr>
        <p:txBody>
          <a:bodyPr wrap="square" rtlCol="0">
            <a:spAutoFit/>
          </a:bodyPr>
          <a:lstStyle/>
          <a:p>
            <a:r>
              <a:rPr lang="en-GB" dirty="0" smtClean="0"/>
              <a:t>Reference to a satirical account of British history</a:t>
            </a:r>
            <a:endParaRPr lang="en-GB" dirty="0"/>
          </a:p>
        </p:txBody>
      </p:sp>
      <p:cxnSp>
        <p:nvCxnSpPr>
          <p:cNvPr id="23" name="Straight Arrow Connector 22"/>
          <p:cNvCxnSpPr/>
          <p:nvPr/>
        </p:nvCxnSpPr>
        <p:spPr>
          <a:xfrm>
            <a:off x="2123728" y="4725144"/>
            <a:ext cx="648072"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67744" y="5517232"/>
            <a:ext cx="6696744" cy="646331"/>
          </a:xfrm>
          <a:prstGeom prst="rect">
            <a:avLst/>
          </a:prstGeom>
          <a:noFill/>
        </p:spPr>
        <p:txBody>
          <a:bodyPr wrap="square" rtlCol="0">
            <a:spAutoFit/>
          </a:bodyPr>
          <a:lstStyle/>
          <a:p>
            <a:r>
              <a:rPr lang="en-GB" dirty="0" smtClean="0"/>
              <a:t>This statement precedes the description of the heroes the narrator feels should also be celebrated</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2420888"/>
            <a:ext cx="2433551" cy="3693319"/>
          </a:xfrm>
          <a:prstGeom prst="rect">
            <a:avLst/>
          </a:prstGeom>
          <a:noFill/>
        </p:spPr>
        <p:txBody>
          <a:bodyPr wrap="none" rtlCol="0">
            <a:spAutoFit/>
          </a:bodyPr>
          <a:lstStyle/>
          <a:p>
            <a:r>
              <a:rPr lang="en-GB" i="1" dirty="0" smtClean="0">
                <a:solidFill>
                  <a:srgbClr val="C00000"/>
                </a:solidFill>
              </a:rPr>
              <a:t>Toussaint</a:t>
            </a:r>
            <a:endParaRPr lang="en-GB" b="1" dirty="0" smtClean="0">
              <a:solidFill>
                <a:srgbClr val="C00000"/>
              </a:solidFill>
            </a:endParaRPr>
          </a:p>
          <a:p>
            <a:r>
              <a:rPr lang="en-GB" i="1" dirty="0" smtClean="0">
                <a:solidFill>
                  <a:srgbClr val="C00000"/>
                </a:solidFill>
              </a:rPr>
              <a:t>a slave</a:t>
            </a:r>
            <a:endParaRPr lang="en-GB" b="1" dirty="0" smtClean="0">
              <a:solidFill>
                <a:srgbClr val="C00000"/>
              </a:solidFill>
            </a:endParaRPr>
          </a:p>
          <a:p>
            <a:r>
              <a:rPr lang="en-GB" i="1" dirty="0" smtClean="0">
                <a:solidFill>
                  <a:srgbClr val="C00000"/>
                </a:solidFill>
              </a:rPr>
              <a:t>with vision</a:t>
            </a:r>
            <a:endParaRPr lang="en-GB" b="1" dirty="0" smtClean="0">
              <a:solidFill>
                <a:srgbClr val="C00000"/>
              </a:solidFill>
            </a:endParaRPr>
          </a:p>
          <a:p>
            <a:r>
              <a:rPr lang="en-GB" b="1" i="1" dirty="0" smtClean="0">
                <a:solidFill>
                  <a:srgbClr val="C00000"/>
                </a:solidFill>
              </a:rPr>
              <a:t>lick back</a:t>
            </a:r>
            <a:endParaRPr lang="en-GB" b="1" dirty="0" smtClean="0">
              <a:solidFill>
                <a:srgbClr val="C00000"/>
              </a:solidFill>
            </a:endParaRPr>
          </a:p>
          <a:p>
            <a:r>
              <a:rPr lang="en-GB" i="1" dirty="0" smtClean="0">
                <a:solidFill>
                  <a:srgbClr val="C00000"/>
                </a:solidFill>
              </a:rPr>
              <a:t>Napoleon</a:t>
            </a:r>
            <a:endParaRPr lang="en-GB" b="1" dirty="0" smtClean="0">
              <a:solidFill>
                <a:srgbClr val="C00000"/>
              </a:solidFill>
            </a:endParaRPr>
          </a:p>
          <a:p>
            <a:r>
              <a:rPr lang="en-GB" i="1" dirty="0" smtClean="0">
                <a:solidFill>
                  <a:srgbClr val="C00000"/>
                </a:solidFill>
              </a:rPr>
              <a:t>battalion</a:t>
            </a:r>
            <a:endParaRPr lang="en-GB" b="1" dirty="0" smtClean="0">
              <a:solidFill>
                <a:srgbClr val="C00000"/>
              </a:solidFill>
            </a:endParaRPr>
          </a:p>
          <a:p>
            <a:r>
              <a:rPr lang="en-GB" i="1" dirty="0" smtClean="0">
                <a:solidFill>
                  <a:srgbClr val="C00000"/>
                </a:solidFill>
              </a:rPr>
              <a:t>and first Black</a:t>
            </a:r>
            <a:endParaRPr lang="en-GB" b="1" dirty="0" smtClean="0">
              <a:solidFill>
                <a:srgbClr val="C00000"/>
              </a:solidFill>
            </a:endParaRPr>
          </a:p>
          <a:p>
            <a:r>
              <a:rPr lang="en-GB" i="1" dirty="0" smtClean="0">
                <a:solidFill>
                  <a:srgbClr val="C00000"/>
                </a:solidFill>
              </a:rPr>
              <a:t>Republic born</a:t>
            </a:r>
            <a:endParaRPr lang="en-GB" b="1" dirty="0" smtClean="0">
              <a:solidFill>
                <a:srgbClr val="C00000"/>
              </a:solidFill>
            </a:endParaRPr>
          </a:p>
          <a:p>
            <a:r>
              <a:rPr lang="en-GB" i="1" dirty="0" smtClean="0">
                <a:solidFill>
                  <a:srgbClr val="C00000"/>
                </a:solidFill>
              </a:rPr>
              <a:t>Toussaint de </a:t>
            </a:r>
            <a:r>
              <a:rPr lang="en-GB" b="1" i="1" dirty="0" smtClean="0">
                <a:solidFill>
                  <a:srgbClr val="C00000"/>
                </a:solidFill>
              </a:rPr>
              <a:t>thorn</a:t>
            </a:r>
            <a:endParaRPr lang="en-GB" b="1" dirty="0" smtClean="0">
              <a:solidFill>
                <a:srgbClr val="C00000"/>
              </a:solidFill>
            </a:endParaRPr>
          </a:p>
          <a:p>
            <a:r>
              <a:rPr lang="en-GB" i="1" dirty="0" smtClean="0">
                <a:solidFill>
                  <a:srgbClr val="C00000"/>
                </a:solidFill>
              </a:rPr>
              <a:t>to de French</a:t>
            </a:r>
            <a:endParaRPr lang="en-GB" b="1" dirty="0" smtClean="0">
              <a:solidFill>
                <a:srgbClr val="C00000"/>
              </a:solidFill>
            </a:endParaRPr>
          </a:p>
          <a:p>
            <a:r>
              <a:rPr lang="en-GB" i="1" dirty="0" smtClean="0">
                <a:solidFill>
                  <a:srgbClr val="C00000"/>
                </a:solidFill>
              </a:rPr>
              <a:t>Toussaint de </a:t>
            </a:r>
            <a:r>
              <a:rPr lang="en-GB" b="1" i="1" dirty="0" smtClean="0">
                <a:solidFill>
                  <a:srgbClr val="C00000"/>
                </a:solidFill>
              </a:rPr>
              <a:t>beacon</a:t>
            </a:r>
            <a:endParaRPr lang="en-GB" b="1" dirty="0" smtClean="0">
              <a:solidFill>
                <a:srgbClr val="C00000"/>
              </a:solidFill>
            </a:endParaRPr>
          </a:p>
          <a:p>
            <a:r>
              <a:rPr lang="en-GB" i="1" dirty="0" smtClean="0">
                <a:solidFill>
                  <a:srgbClr val="C00000"/>
                </a:solidFill>
              </a:rPr>
              <a:t>of de Haitian Revolution</a:t>
            </a:r>
            <a:endParaRPr lang="en-GB" b="1" dirty="0" smtClean="0">
              <a:solidFill>
                <a:srgbClr val="C00000"/>
              </a:solidFill>
            </a:endParaRPr>
          </a:p>
          <a:p>
            <a:endParaRPr lang="en-GB" dirty="0"/>
          </a:p>
        </p:txBody>
      </p:sp>
      <p:sp>
        <p:nvSpPr>
          <p:cNvPr id="3" name="TextBox 2"/>
          <p:cNvSpPr txBox="1"/>
          <p:nvPr/>
        </p:nvSpPr>
        <p:spPr>
          <a:xfrm>
            <a:off x="179512" y="188640"/>
            <a:ext cx="8712968" cy="1923604"/>
          </a:xfrm>
          <a:prstGeom prst="rect">
            <a:avLst/>
          </a:prstGeom>
          <a:noFill/>
          <a:ln>
            <a:solidFill>
              <a:schemeClr val="tx1"/>
            </a:solidFill>
          </a:ln>
        </p:spPr>
        <p:txBody>
          <a:bodyPr wrap="square" rtlCol="0">
            <a:spAutoFit/>
          </a:bodyPr>
          <a:lstStyle/>
          <a:p>
            <a:r>
              <a:rPr lang="en-GB" sz="1700" b="1" dirty="0" smtClean="0"/>
              <a:t>½ rhymes: </a:t>
            </a:r>
            <a:r>
              <a:rPr lang="en-GB" sz="1700" dirty="0" smtClean="0"/>
              <a:t>(vision/Napoleon/battalion/de thorn/beacon/Revolution) suggest a chant/a proclamation of achievement</a:t>
            </a:r>
          </a:p>
          <a:p>
            <a:endParaRPr lang="en-GB" sz="1700" dirty="0" smtClean="0"/>
          </a:p>
          <a:p>
            <a:r>
              <a:rPr lang="en-GB" sz="1700" dirty="0" smtClean="0"/>
              <a:t>The layout and broken sentence structure forces the rhythm to slow down: </a:t>
            </a:r>
          </a:p>
          <a:p>
            <a:pPr>
              <a:buFont typeface="Arial" pitchFamily="34" charset="0"/>
              <a:buChar char="•"/>
            </a:pPr>
            <a:r>
              <a:rPr lang="en-GB" sz="1700" dirty="0" smtClean="0"/>
              <a:t> the reader pauses over almost every word – stresses their importance</a:t>
            </a:r>
          </a:p>
          <a:p>
            <a:pPr>
              <a:buFont typeface="Arial" pitchFamily="34" charset="0"/>
              <a:buChar char="•"/>
            </a:pPr>
            <a:r>
              <a:rPr lang="en-GB" sz="1700" dirty="0" smtClean="0"/>
              <a:t> suggests the poem is meant to be spoken aloud</a:t>
            </a:r>
          </a:p>
          <a:p>
            <a:pPr>
              <a:buFont typeface="Arial" pitchFamily="34" charset="0"/>
              <a:buChar char="•"/>
            </a:pPr>
            <a:r>
              <a:rPr lang="en-GB" sz="1700" dirty="0" smtClean="0"/>
              <a:t> as if the narrator is recounting a memory</a:t>
            </a:r>
            <a:endParaRPr lang="en-GB" sz="1700" dirty="0"/>
          </a:p>
        </p:txBody>
      </p:sp>
      <p:sp>
        <p:nvSpPr>
          <p:cNvPr id="4" name="TextBox 3"/>
          <p:cNvSpPr txBox="1"/>
          <p:nvPr/>
        </p:nvSpPr>
        <p:spPr>
          <a:xfrm>
            <a:off x="3923928" y="2492896"/>
            <a:ext cx="4968552" cy="646331"/>
          </a:xfrm>
          <a:prstGeom prst="rect">
            <a:avLst/>
          </a:prstGeom>
          <a:noFill/>
        </p:spPr>
        <p:txBody>
          <a:bodyPr wrap="square" rtlCol="0">
            <a:spAutoFit/>
          </a:bodyPr>
          <a:lstStyle/>
          <a:p>
            <a:r>
              <a:rPr lang="en-GB" b="1" dirty="0" smtClean="0"/>
              <a:t>Repetition </a:t>
            </a:r>
            <a:r>
              <a:rPr lang="en-GB" dirty="0" smtClean="0"/>
              <a:t>of ‘Toussaint’ emphasises the importance of his name</a:t>
            </a:r>
            <a:endParaRPr lang="en-GB" b="1" dirty="0"/>
          </a:p>
        </p:txBody>
      </p:sp>
      <p:cxnSp>
        <p:nvCxnSpPr>
          <p:cNvPr id="6" name="Straight Connector 5"/>
          <p:cNvCxnSpPr>
            <a:endCxn id="4" idx="1"/>
          </p:cNvCxnSpPr>
          <p:nvPr/>
        </p:nvCxnSpPr>
        <p:spPr>
          <a:xfrm>
            <a:off x="2843808" y="2636912"/>
            <a:ext cx="1080120" cy="17915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51520" y="2996952"/>
            <a:ext cx="1512168" cy="1477328"/>
          </a:xfrm>
          <a:prstGeom prst="rect">
            <a:avLst/>
          </a:prstGeom>
          <a:noFill/>
        </p:spPr>
        <p:txBody>
          <a:bodyPr wrap="square" rtlCol="0">
            <a:spAutoFit/>
          </a:bodyPr>
          <a:lstStyle/>
          <a:p>
            <a:r>
              <a:rPr lang="en-GB" dirty="0" smtClean="0"/>
              <a:t>Slang term: suggests this was an ‘easy’ victory for him</a:t>
            </a:r>
            <a:endParaRPr lang="en-GB" dirty="0"/>
          </a:p>
        </p:txBody>
      </p:sp>
      <p:sp>
        <p:nvSpPr>
          <p:cNvPr id="8" name="Right Brace 7"/>
          <p:cNvSpPr/>
          <p:nvPr/>
        </p:nvSpPr>
        <p:spPr>
          <a:xfrm>
            <a:off x="2843808" y="3573016"/>
            <a:ext cx="216024" cy="50405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3275856" y="3501008"/>
            <a:ext cx="5616624" cy="615553"/>
          </a:xfrm>
          <a:prstGeom prst="rect">
            <a:avLst/>
          </a:prstGeom>
          <a:noFill/>
        </p:spPr>
        <p:txBody>
          <a:bodyPr wrap="square" rtlCol="0">
            <a:spAutoFit/>
          </a:bodyPr>
          <a:lstStyle/>
          <a:p>
            <a:r>
              <a:rPr lang="en-GB" sz="1700" dirty="0" smtClean="0"/>
              <a:t>Strong rhyme with powerful words contrasts with the childish cat/</a:t>
            </a:r>
            <a:r>
              <a:rPr lang="en-GB" sz="1700" dirty="0" err="1" smtClean="0"/>
              <a:t>dat</a:t>
            </a:r>
            <a:r>
              <a:rPr lang="en-GB" sz="1700" dirty="0" smtClean="0"/>
              <a:t> moon/spoon when referring to taught history</a:t>
            </a:r>
            <a:endParaRPr lang="en-GB" sz="1700" dirty="0"/>
          </a:p>
        </p:txBody>
      </p:sp>
      <p:cxnSp>
        <p:nvCxnSpPr>
          <p:cNvPr id="11" name="Straight Connector 10"/>
          <p:cNvCxnSpPr/>
          <p:nvPr/>
        </p:nvCxnSpPr>
        <p:spPr>
          <a:xfrm flipV="1">
            <a:off x="3635896" y="4725144"/>
            <a:ext cx="720080" cy="72008"/>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27984" y="4509120"/>
            <a:ext cx="4464496" cy="646331"/>
          </a:xfrm>
          <a:prstGeom prst="rect">
            <a:avLst/>
          </a:prstGeom>
          <a:noFill/>
        </p:spPr>
        <p:txBody>
          <a:bodyPr wrap="square" rtlCol="0">
            <a:spAutoFit/>
          </a:bodyPr>
          <a:lstStyle/>
          <a:p>
            <a:r>
              <a:rPr lang="en-GB" dirty="0" smtClean="0"/>
              <a:t>Difficult to remove (is the narrator just referring to the French here?)</a:t>
            </a:r>
            <a:endParaRPr lang="en-GB" dirty="0"/>
          </a:p>
        </p:txBody>
      </p:sp>
      <p:cxnSp>
        <p:nvCxnSpPr>
          <p:cNvPr id="14" name="Straight Connector 13"/>
          <p:cNvCxnSpPr/>
          <p:nvPr/>
        </p:nvCxnSpPr>
        <p:spPr>
          <a:xfrm>
            <a:off x="3851920" y="5373216"/>
            <a:ext cx="936104"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860032" y="5445224"/>
            <a:ext cx="4032448" cy="646331"/>
          </a:xfrm>
          <a:prstGeom prst="rect">
            <a:avLst/>
          </a:prstGeom>
          <a:noFill/>
        </p:spPr>
        <p:txBody>
          <a:bodyPr wrap="square" rtlCol="0">
            <a:spAutoFit/>
          </a:bodyPr>
          <a:lstStyle/>
          <a:p>
            <a:r>
              <a:rPr lang="en-GB" dirty="0" smtClean="0"/>
              <a:t>A guiding light/inspiration/symbol of hope and courage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916832"/>
            <a:ext cx="4976362" cy="1477328"/>
          </a:xfrm>
          <a:prstGeom prst="rect">
            <a:avLst/>
          </a:prstGeom>
          <a:noFill/>
        </p:spPr>
        <p:txBody>
          <a:bodyPr wrap="none" rtlCol="0">
            <a:spAutoFit/>
          </a:bodyPr>
          <a:lstStyle/>
          <a:p>
            <a:r>
              <a:rPr lang="en-GB" dirty="0" smtClean="0">
                <a:solidFill>
                  <a:srgbClr val="C00000"/>
                </a:solidFill>
              </a:rPr>
              <a:t>Dem tell me bout de man who discover de </a:t>
            </a:r>
            <a:r>
              <a:rPr lang="en-GB" b="1" dirty="0" smtClean="0">
                <a:solidFill>
                  <a:srgbClr val="C00000"/>
                </a:solidFill>
              </a:rPr>
              <a:t>balloon</a:t>
            </a:r>
            <a:r>
              <a:rPr lang="en-GB" dirty="0" smtClean="0">
                <a:solidFill>
                  <a:srgbClr val="C00000"/>
                </a:solidFill>
              </a:rPr>
              <a:t> </a:t>
            </a:r>
            <a:endParaRPr lang="en-GB" b="1" dirty="0" smtClean="0">
              <a:solidFill>
                <a:srgbClr val="C00000"/>
              </a:solidFill>
            </a:endParaRPr>
          </a:p>
          <a:p>
            <a:r>
              <a:rPr lang="en-GB" dirty="0" smtClean="0">
                <a:solidFill>
                  <a:srgbClr val="C00000"/>
                </a:solidFill>
              </a:rPr>
              <a:t>and de cow who jump over de </a:t>
            </a:r>
            <a:r>
              <a:rPr lang="en-GB" b="1" dirty="0" smtClean="0">
                <a:solidFill>
                  <a:srgbClr val="C00000"/>
                </a:solidFill>
              </a:rPr>
              <a:t>moon</a:t>
            </a:r>
            <a:r>
              <a:rPr lang="en-GB" dirty="0" smtClean="0">
                <a:solidFill>
                  <a:srgbClr val="C00000"/>
                </a:solidFill>
              </a:rPr>
              <a:t> </a:t>
            </a:r>
            <a:endParaRPr lang="en-GB" b="1" dirty="0" smtClean="0">
              <a:solidFill>
                <a:srgbClr val="C00000"/>
              </a:solidFill>
            </a:endParaRPr>
          </a:p>
          <a:p>
            <a:r>
              <a:rPr lang="en-GB" dirty="0" smtClean="0">
                <a:solidFill>
                  <a:srgbClr val="C00000"/>
                </a:solidFill>
              </a:rPr>
              <a:t>Dem tell me bout de dish ran away with de </a:t>
            </a:r>
            <a:r>
              <a:rPr lang="en-GB" b="1" dirty="0" smtClean="0">
                <a:solidFill>
                  <a:srgbClr val="C00000"/>
                </a:solidFill>
              </a:rPr>
              <a:t>spoon </a:t>
            </a:r>
          </a:p>
          <a:p>
            <a:r>
              <a:rPr lang="en-GB" dirty="0" smtClean="0">
                <a:solidFill>
                  <a:srgbClr val="C00000"/>
                </a:solidFill>
              </a:rPr>
              <a:t>but </a:t>
            </a:r>
            <a:r>
              <a:rPr lang="en-GB" dirty="0" err="1" smtClean="0">
                <a:solidFill>
                  <a:srgbClr val="C00000"/>
                </a:solidFill>
              </a:rPr>
              <a:t>dem</a:t>
            </a:r>
            <a:r>
              <a:rPr lang="en-GB" dirty="0" smtClean="0">
                <a:solidFill>
                  <a:srgbClr val="C00000"/>
                </a:solidFill>
              </a:rPr>
              <a:t> never tell me bout Nanny de </a:t>
            </a:r>
            <a:r>
              <a:rPr lang="en-GB" b="1" dirty="0" smtClean="0">
                <a:solidFill>
                  <a:srgbClr val="C00000"/>
                </a:solidFill>
              </a:rPr>
              <a:t>maroon </a:t>
            </a:r>
          </a:p>
          <a:p>
            <a:endParaRPr lang="en-GB" dirty="0"/>
          </a:p>
        </p:txBody>
      </p:sp>
      <p:sp>
        <p:nvSpPr>
          <p:cNvPr id="3" name="TextBox 2"/>
          <p:cNvSpPr txBox="1"/>
          <p:nvPr/>
        </p:nvSpPr>
        <p:spPr>
          <a:xfrm>
            <a:off x="6804248" y="2204864"/>
            <a:ext cx="1829668" cy="369332"/>
          </a:xfrm>
          <a:prstGeom prst="rect">
            <a:avLst/>
          </a:prstGeom>
          <a:noFill/>
        </p:spPr>
        <p:txBody>
          <a:bodyPr wrap="none" rtlCol="0">
            <a:spAutoFit/>
          </a:bodyPr>
          <a:lstStyle/>
          <a:p>
            <a:r>
              <a:rPr lang="en-GB" dirty="0" smtClean="0"/>
              <a:t>‘</a:t>
            </a:r>
            <a:r>
              <a:rPr lang="en-GB" dirty="0" err="1" smtClean="0"/>
              <a:t>oon</a:t>
            </a:r>
            <a:r>
              <a:rPr lang="en-GB" dirty="0" smtClean="0"/>
              <a:t>’ - incredulity</a:t>
            </a:r>
            <a:endParaRPr lang="en-GB" dirty="0"/>
          </a:p>
        </p:txBody>
      </p:sp>
      <p:sp>
        <p:nvSpPr>
          <p:cNvPr id="4" name="TextBox 3"/>
          <p:cNvSpPr txBox="1"/>
          <p:nvPr/>
        </p:nvSpPr>
        <p:spPr>
          <a:xfrm>
            <a:off x="395536" y="3717032"/>
            <a:ext cx="8568952" cy="2585323"/>
          </a:xfrm>
          <a:prstGeom prst="rect">
            <a:avLst/>
          </a:prstGeom>
          <a:noFill/>
        </p:spPr>
        <p:txBody>
          <a:bodyPr wrap="square" rtlCol="0">
            <a:spAutoFit/>
          </a:bodyPr>
          <a:lstStyle/>
          <a:p>
            <a:r>
              <a:rPr lang="en-GB" b="1" dirty="0" smtClean="0"/>
              <a:t>Frequent rhymes:</a:t>
            </a:r>
            <a:endParaRPr lang="en-GB" dirty="0" smtClean="0"/>
          </a:p>
          <a:p>
            <a:pPr>
              <a:buFont typeface="Arial" pitchFamily="34" charset="0"/>
              <a:buChar char="•"/>
            </a:pPr>
            <a:r>
              <a:rPr lang="en-GB" dirty="0" smtClean="0"/>
              <a:t> ‘me’ ‘history’ ‘identity’ – voice of protest</a:t>
            </a:r>
          </a:p>
          <a:p>
            <a:pPr>
              <a:buFont typeface="Arial" pitchFamily="34" charset="0"/>
              <a:buChar char="•"/>
            </a:pPr>
            <a:r>
              <a:rPr lang="en-GB" dirty="0" smtClean="0"/>
              <a:t> When performed, these are stressed forcefully</a:t>
            </a:r>
          </a:p>
          <a:p>
            <a:endParaRPr lang="en-GB" dirty="0" smtClean="0"/>
          </a:p>
          <a:p>
            <a:endParaRPr lang="en-GB" dirty="0" smtClean="0"/>
          </a:p>
          <a:p>
            <a:r>
              <a:rPr lang="en-GB" b="1" dirty="0" smtClean="0"/>
              <a:t>Dialect:</a:t>
            </a:r>
            <a:endParaRPr lang="en-GB" dirty="0" smtClean="0"/>
          </a:p>
          <a:p>
            <a:r>
              <a:rPr lang="en-GB" dirty="0" smtClean="0"/>
              <a:t>Use of Caribbean Creole reflects his pride in his background; your accent and speech is part of your heritage and identity</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764704"/>
            <a:ext cx="5166094" cy="4801314"/>
          </a:xfrm>
          <a:prstGeom prst="rect">
            <a:avLst/>
          </a:prstGeom>
          <a:noFill/>
        </p:spPr>
        <p:txBody>
          <a:bodyPr wrap="none" rtlCol="0">
            <a:spAutoFit/>
          </a:bodyPr>
          <a:lstStyle/>
          <a:p>
            <a:r>
              <a:rPr lang="en-GB" i="1" dirty="0" smtClean="0">
                <a:solidFill>
                  <a:srgbClr val="C00000"/>
                </a:solidFill>
              </a:rPr>
              <a:t>Nanny</a:t>
            </a:r>
            <a:endParaRPr lang="en-GB" b="1" dirty="0" smtClean="0">
              <a:solidFill>
                <a:srgbClr val="C00000"/>
              </a:solidFill>
            </a:endParaRPr>
          </a:p>
          <a:p>
            <a:r>
              <a:rPr lang="en-GB" b="1" i="1" dirty="0" smtClean="0">
                <a:solidFill>
                  <a:srgbClr val="C00000"/>
                </a:solidFill>
              </a:rPr>
              <a:t>see-far </a:t>
            </a:r>
            <a:r>
              <a:rPr lang="en-GB" i="1" dirty="0" smtClean="0">
                <a:solidFill>
                  <a:srgbClr val="C00000"/>
                </a:solidFill>
              </a:rPr>
              <a:t>woman</a:t>
            </a:r>
            <a:endParaRPr lang="en-GB" b="1" dirty="0" smtClean="0">
              <a:solidFill>
                <a:srgbClr val="C00000"/>
              </a:solidFill>
            </a:endParaRPr>
          </a:p>
          <a:p>
            <a:r>
              <a:rPr lang="en-GB" i="1" dirty="0" smtClean="0">
                <a:solidFill>
                  <a:srgbClr val="C00000"/>
                </a:solidFill>
              </a:rPr>
              <a:t>of mountain dream</a:t>
            </a:r>
            <a:endParaRPr lang="en-GB" b="1" dirty="0" smtClean="0">
              <a:solidFill>
                <a:srgbClr val="C00000"/>
              </a:solidFill>
            </a:endParaRPr>
          </a:p>
          <a:p>
            <a:r>
              <a:rPr lang="en-GB" b="1" i="1" dirty="0" err="1" smtClean="0">
                <a:solidFill>
                  <a:srgbClr val="C00000"/>
                </a:solidFill>
              </a:rPr>
              <a:t>ﬁre</a:t>
            </a:r>
            <a:r>
              <a:rPr lang="en-GB" b="1" i="1" dirty="0" smtClean="0">
                <a:solidFill>
                  <a:srgbClr val="C00000"/>
                </a:solidFill>
              </a:rPr>
              <a:t>-woman</a:t>
            </a:r>
            <a:r>
              <a:rPr lang="en-GB" i="1" dirty="0" smtClean="0">
                <a:solidFill>
                  <a:srgbClr val="C00000"/>
                </a:solidFill>
              </a:rPr>
              <a:t> struggle</a:t>
            </a:r>
            <a:endParaRPr lang="en-GB" b="1" dirty="0" smtClean="0">
              <a:solidFill>
                <a:srgbClr val="C00000"/>
              </a:solidFill>
            </a:endParaRPr>
          </a:p>
          <a:p>
            <a:r>
              <a:rPr lang="en-GB" i="1" dirty="0" smtClean="0">
                <a:solidFill>
                  <a:srgbClr val="C00000"/>
                </a:solidFill>
              </a:rPr>
              <a:t>hopeful stream</a:t>
            </a:r>
            <a:endParaRPr lang="en-GB" b="1" dirty="0" smtClean="0">
              <a:solidFill>
                <a:srgbClr val="C00000"/>
              </a:solidFill>
            </a:endParaRPr>
          </a:p>
          <a:p>
            <a:r>
              <a:rPr lang="en-GB" i="1" dirty="0" smtClean="0">
                <a:solidFill>
                  <a:srgbClr val="C00000"/>
                </a:solidFill>
              </a:rPr>
              <a:t>to freedom river</a:t>
            </a:r>
          </a:p>
          <a:p>
            <a:endParaRPr lang="en-GB" i="1" dirty="0" smtClean="0">
              <a:solidFill>
                <a:srgbClr val="C00000"/>
              </a:solidFill>
            </a:endParaRPr>
          </a:p>
          <a:p>
            <a:r>
              <a:rPr lang="en-GB" dirty="0" smtClean="0">
                <a:solidFill>
                  <a:srgbClr val="C00000"/>
                </a:solidFill>
              </a:rPr>
              <a:t>Dem tell me bout Lord Nelson and Waterloo </a:t>
            </a:r>
            <a:endParaRPr lang="en-GB" b="1" dirty="0" smtClean="0">
              <a:solidFill>
                <a:srgbClr val="C00000"/>
              </a:solidFill>
            </a:endParaRPr>
          </a:p>
          <a:p>
            <a:r>
              <a:rPr lang="en-GB" dirty="0" smtClean="0">
                <a:solidFill>
                  <a:srgbClr val="C00000"/>
                </a:solidFill>
              </a:rPr>
              <a:t>but </a:t>
            </a:r>
            <a:r>
              <a:rPr lang="en-GB" dirty="0" err="1" smtClean="0">
                <a:solidFill>
                  <a:srgbClr val="C00000"/>
                </a:solidFill>
              </a:rPr>
              <a:t>dem</a:t>
            </a:r>
            <a:r>
              <a:rPr lang="en-GB" dirty="0" smtClean="0">
                <a:solidFill>
                  <a:srgbClr val="C00000"/>
                </a:solidFill>
              </a:rPr>
              <a:t> never tell me bout </a:t>
            </a:r>
            <a:r>
              <a:rPr lang="en-GB" dirty="0" err="1" smtClean="0">
                <a:solidFill>
                  <a:srgbClr val="C00000"/>
                </a:solidFill>
              </a:rPr>
              <a:t>Shaka</a:t>
            </a:r>
            <a:r>
              <a:rPr lang="en-GB" dirty="0" smtClean="0">
                <a:solidFill>
                  <a:srgbClr val="C00000"/>
                </a:solidFill>
              </a:rPr>
              <a:t> de great Zulu </a:t>
            </a:r>
            <a:endParaRPr lang="en-GB" b="1" dirty="0" smtClean="0">
              <a:solidFill>
                <a:srgbClr val="C00000"/>
              </a:solidFill>
            </a:endParaRPr>
          </a:p>
          <a:p>
            <a:r>
              <a:rPr lang="en-GB" dirty="0" smtClean="0">
                <a:solidFill>
                  <a:srgbClr val="C00000"/>
                </a:solidFill>
              </a:rPr>
              <a:t>Dem tell me bout Columbus and 1492 </a:t>
            </a:r>
            <a:endParaRPr lang="en-GB" b="1" dirty="0" smtClean="0">
              <a:solidFill>
                <a:srgbClr val="C00000"/>
              </a:solidFill>
            </a:endParaRPr>
          </a:p>
          <a:p>
            <a:r>
              <a:rPr lang="en-GB" dirty="0" smtClean="0">
                <a:solidFill>
                  <a:srgbClr val="C00000"/>
                </a:solidFill>
              </a:rPr>
              <a:t>but what happen to de </a:t>
            </a:r>
            <a:r>
              <a:rPr lang="en-GB" dirty="0" err="1" smtClean="0">
                <a:solidFill>
                  <a:srgbClr val="C00000"/>
                </a:solidFill>
              </a:rPr>
              <a:t>Caribs</a:t>
            </a:r>
            <a:r>
              <a:rPr lang="en-GB" dirty="0" smtClean="0">
                <a:solidFill>
                  <a:srgbClr val="C00000"/>
                </a:solidFill>
              </a:rPr>
              <a:t> and de </a:t>
            </a:r>
            <a:r>
              <a:rPr lang="en-GB" dirty="0" err="1" smtClean="0">
                <a:solidFill>
                  <a:srgbClr val="C00000"/>
                </a:solidFill>
              </a:rPr>
              <a:t>Arawaks</a:t>
            </a:r>
            <a:r>
              <a:rPr lang="en-GB" dirty="0" smtClean="0">
                <a:solidFill>
                  <a:srgbClr val="C00000"/>
                </a:solidFill>
              </a:rPr>
              <a:t> too </a:t>
            </a:r>
            <a:endParaRPr lang="en-GB" b="1" dirty="0" smtClean="0">
              <a:solidFill>
                <a:srgbClr val="C00000"/>
              </a:solidFill>
            </a:endParaRPr>
          </a:p>
          <a:p>
            <a:r>
              <a:rPr lang="en-GB" dirty="0" smtClean="0">
                <a:solidFill>
                  <a:srgbClr val="C00000"/>
                </a:solidFill>
              </a:rPr>
              <a:t> </a:t>
            </a:r>
            <a:endParaRPr lang="en-GB" b="1" dirty="0" smtClean="0">
              <a:solidFill>
                <a:srgbClr val="C00000"/>
              </a:solidFill>
            </a:endParaRPr>
          </a:p>
          <a:p>
            <a:r>
              <a:rPr lang="en-GB" dirty="0" smtClean="0">
                <a:solidFill>
                  <a:srgbClr val="C00000"/>
                </a:solidFill>
              </a:rPr>
              <a:t>Dem tell me bout Florence Nightingale and she lamp </a:t>
            </a:r>
            <a:endParaRPr lang="en-GB" b="1" dirty="0" smtClean="0">
              <a:solidFill>
                <a:srgbClr val="C00000"/>
              </a:solidFill>
            </a:endParaRPr>
          </a:p>
          <a:p>
            <a:r>
              <a:rPr lang="en-GB" dirty="0" smtClean="0">
                <a:solidFill>
                  <a:srgbClr val="C00000"/>
                </a:solidFill>
              </a:rPr>
              <a:t>and how Robin Hood used to camp </a:t>
            </a:r>
            <a:endParaRPr lang="en-GB" b="1" dirty="0" smtClean="0">
              <a:solidFill>
                <a:srgbClr val="C00000"/>
              </a:solidFill>
            </a:endParaRPr>
          </a:p>
          <a:p>
            <a:r>
              <a:rPr lang="en-GB" dirty="0" smtClean="0">
                <a:solidFill>
                  <a:srgbClr val="C00000"/>
                </a:solidFill>
              </a:rPr>
              <a:t>Dem tell me bout ole King Cole was a merry ole soul </a:t>
            </a:r>
            <a:endParaRPr lang="en-GB" b="1" dirty="0" smtClean="0">
              <a:solidFill>
                <a:srgbClr val="C00000"/>
              </a:solidFill>
            </a:endParaRPr>
          </a:p>
          <a:p>
            <a:r>
              <a:rPr lang="en-GB" dirty="0" smtClean="0">
                <a:solidFill>
                  <a:srgbClr val="C00000"/>
                </a:solidFill>
              </a:rPr>
              <a:t>but </a:t>
            </a:r>
            <a:r>
              <a:rPr lang="en-GB" dirty="0" err="1" smtClean="0">
                <a:solidFill>
                  <a:srgbClr val="C00000"/>
                </a:solidFill>
              </a:rPr>
              <a:t>dem</a:t>
            </a:r>
            <a:r>
              <a:rPr lang="en-GB" dirty="0" smtClean="0">
                <a:solidFill>
                  <a:srgbClr val="C00000"/>
                </a:solidFill>
              </a:rPr>
              <a:t> never tell me bout Mary </a:t>
            </a:r>
            <a:r>
              <a:rPr lang="en-GB" dirty="0" err="1" smtClean="0">
                <a:solidFill>
                  <a:srgbClr val="C00000"/>
                </a:solidFill>
              </a:rPr>
              <a:t>Seacole</a:t>
            </a:r>
            <a:r>
              <a:rPr lang="en-GB" dirty="0" smtClean="0">
                <a:solidFill>
                  <a:srgbClr val="C00000"/>
                </a:solidFill>
              </a:rPr>
              <a:t> </a:t>
            </a:r>
            <a:endParaRPr lang="en-GB" b="1" dirty="0" smtClean="0">
              <a:solidFill>
                <a:srgbClr val="C00000"/>
              </a:solidFill>
            </a:endParaRPr>
          </a:p>
          <a:p>
            <a:endParaRPr lang="en-GB" dirty="0">
              <a:solidFill>
                <a:srgbClr val="C00000"/>
              </a:solidFill>
            </a:endParaRPr>
          </a:p>
        </p:txBody>
      </p:sp>
      <p:sp>
        <p:nvSpPr>
          <p:cNvPr id="3" name="TextBox 2"/>
          <p:cNvSpPr txBox="1"/>
          <p:nvPr/>
        </p:nvSpPr>
        <p:spPr>
          <a:xfrm>
            <a:off x="4139952" y="188641"/>
            <a:ext cx="3888432" cy="923330"/>
          </a:xfrm>
          <a:prstGeom prst="rect">
            <a:avLst/>
          </a:prstGeom>
          <a:noFill/>
        </p:spPr>
        <p:txBody>
          <a:bodyPr wrap="square" rtlCol="0">
            <a:spAutoFit/>
          </a:bodyPr>
          <a:lstStyle/>
          <a:p>
            <a:r>
              <a:rPr lang="en-GB" b="1" dirty="0" smtClean="0"/>
              <a:t>Mystical images: </a:t>
            </a:r>
            <a:r>
              <a:rPr lang="en-GB" dirty="0" smtClean="0"/>
              <a:t>suggest she can see the future; is a revolutionary who can look ahead and change things</a:t>
            </a:r>
            <a:endParaRPr lang="en-GB" dirty="0"/>
          </a:p>
        </p:txBody>
      </p:sp>
      <p:cxnSp>
        <p:nvCxnSpPr>
          <p:cNvPr id="5" name="Straight Connector 4"/>
          <p:cNvCxnSpPr>
            <a:endCxn id="3" idx="1"/>
          </p:cNvCxnSpPr>
          <p:nvPr/>
        </p:nvCxnSpPr>
        <p:spPr>
          <a:xfrm flipV="1">
            <a:off x="2699792" y="650306"/>
            <a:ext cx="1440160" cy="474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a:endCxn id="3" idx="1"/>
          </p:cNvCxnSpPr>
          <p:nvPr/>
        </p:nvCxnSpPr>
        <p:spPr>
          <a:xfrm flipV="1">
            <a:off x="3131840" y="650306"/>
            <a:ext cx="1008112" cy="1050502"/>
          </a:xfrm>
          <a:prstGeom prst="line">
            <a:avLst/>
          </a:prstGeom>
        </p:spPr>
        <p:style>
          <a:lnRef idx="1">
            <a:schemeClr val="accent1"/>
          </a:lnRef>
          <a:fillRef idx="0">
            <a:schemeClr val="accent1"/>
          </a:fillRef>
          <a:effectRef idx="0">
            <a:schemeClr val="accent1"/>
          </a:effectRef>
          <a:fontRef idx="minor">
            <a:schemeClr val="tx1"/>
          </a:fontRef>
        </p:style>
      </p:cxnSp>
      <p:sp>
        <p:nvSpPr>
          <p:cNvPr id="8" name="Right Brace 7"/>
          <p:cNvSpPr/>
          <p:nvPr/>
        </p:nvSpPr>
        <p:spPr>
          <a:xfrm>
            <a:off x="3635896" y="1988840"/>
            <a:ext cx="216024" cy="43204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p:cNvSpPr txBox="1"/>
          <p:nvPr/>
        </p:nvSpPr>
        <p:spPr>
          <a:xfrm>
            <a:off x="3995936" y="1988840"/>
            <a:ext cx="1990417" cy="369332"/>
          </a:xfrm>
          <a:prstGeom prst="rect">
            <a:avLst/>
          </a:prstGeom>
          <a:noFill/>
        </p:spPr>
        <p:txBody>
          <a:bodyPr wrap="none" rtlCol="0">
            <a:spAutoFit/>
          </a:bodyPr>
          <a:lstStyle/>
          <a:p>
            <a:r>
              <a:rPr lang="en-GB" dirty="0" smtClean="0"/>
              <a:t>Faith and optimism</a:t>
            </a:r>
            <a:endParaRPr lang="en-GB" dirty="0"/>
          </a:p>
        </p:txBody>
      </p:sp>
      <p:cxnSp>
        <p:nvCxnSpPr>
          <p:cNvPr id="11" name="Straight Connector 10"/>
          <p:cNvCxnSpPr/>
          <p:nvPr/>
        </p:nvCxnSpPr>
        <p:spPr>
          <a:xfrm>
            <a:off x="3707904" y="4941168"/>
            <a:ext cx="324036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020272" y="4437112"/>
            <a:ext cx="1944216" cy="1200329"/>
          </a:xfrm>
          <a:prstGeom prst="rect">
            <a:avLst/>
          </a:prstGeom>
          <a:noFill/>
        </p:spPr>
        <p:txBody>
          <a:bodyPr wrap="square" rtlCol="0">
            <a:spAutoFit/>
          </a:bodyPr>
          <a:lstStyle/>
          <a:p>
            <a:r>
              <a:rPr lang="en-GB" dirty="0" smtClean="0"/>
              <a:t>Echoes rhythm of the nursery rhyme (trivial; light hearted)</a:t>
            </a:r>
            <a:endParaRPr lang="en-GB" dirty="0"/>
          </a:p>
        </p:txBody>
      </p:sp>
      <p:sp>
        <p:nvSpPr>
          <p:cNvPr id="14" name="TextBox 13"/>
          <p:cNvSpPr txBox="1"/>
          <p:nvPr/>
        </p:nvSpPr>
        <p:spPr>
          <a:xfrm>
            <a:off x="179512" y="1844824"/>
            <a:ext cx="1728192" cy="2308324"/>
          </a:xfrm>
          <a:prstGeom prst="rect">
            <a:avLst/>
          </a:prstGeom>
          <a:noFill/>
        </p:spPr>
        <p:txBody>
          <a:bodyPr wrap="square" rtlCol="0">
            <a:spAutoFit/>
          </a:bodyPr>
          <a:lstStyle/>
          <a:p>
            <a:r>
              <a:rPr lang="en-GB" dirty="0" smtClean="0"/>
              <a:t>Told in fragments: this story is not linear and complete – creates a sense of mystery, a puzzle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1916832"/>
            <a:ext cx="3305841" cy="3139321"/>
          </a:xfrm>
          <a:prstGeom prst="rect">
            <a:avLst/>
          </a:prstGeom>
          <a:noFill/>
        </p:spPr>
        <p:txBody>
          <a:bodyPr wrap="none" rtlCol="0">
            <a:spAutoFit/>
          </a:bodyPr>
          <a:lstStyle/>
          <a:p>
            <a:r>
              <a:rPr lang="en-GB" i="1" dirty="0" smtClean="0">
                <a:solidFill>
                  <a:srgbClr val="C00000"/>
                </a:solidFill>
              </a:rPr>
              <a:t>From Jamaica </a:t>
            </a:r>
            <a:endParaRPr lang="en-GB" b="1" dirty="0" smtClean="0">
              <a:solidFill>
                <a:srgbClr val="C00000"/>
              </a:solidFill>
            </a:endParaRPr>
          </a:p>
          <a:p>
            <a:r>
              <a:rPr lang="en-GB" i="1" dirty="0" smtClean="0">
                <a:solidFill>
                  <a:srgbClr val="C00000"/>
                </a:solidFill>
              </a:rPr>
              <a:t>she travel far </a:t>
            </a:r>
            <a:endParaRPr lang="en-GB" b="1" dirty="0" smtClean="0">
              <a:solidFill>
                <a:srgbClr val="C00000"/>
              </a:solidFill>
            </a:endParaRPr>
          </a:p>
          <a:p>
            <a:r>
              <a:rPr lang="en-GB" i="1" dirty="0" smtClean="0">
                <a:solidFill>
                  <a:srgbClr val="C00000"/>
                </a:solidFill>
              </a:rPr>
              <a:t>to the Crimean War </a:t>
            </a:r>
            <a:endParaRPr lang="en-GB" b="1" dirty="0" smtClean="0">
              <a:solidFill>
                <a:srgbClr val="C00000"/>
              </a:solidFill>
            </a:endParaRPr>
          </a:p>
          <a:p>
            <a:r>
              <a:rPr lang="en-GB" i="1" dirty="0" smtClean="0">
                <a:solidFill>
                  <a:srgbClr val="C00000"/>
                </a:solidFill>
              </a:rPr>
              <a:t>she volunteer to </a:t>
            </a:r>
            <a:r>
              <a:rPr lang="en-GB" b="1" i="1" dirty="0" smtClean="0">
                <a:solidFill>
                  <a:srgbClr val="C00000"/>
                </a:solidFill>
              </a:rPr>
              <a:t>go</a:t>
            </a:r>
            <a:r>
              <a:rPr lang="en-GB" i="1" dirty="0" smtClean="0">
                <a:solidFill>
                  <a:srgbClr val="C00000"/>
                </a:solidFill>
              </a:rPr>
              <a:t> </a:t>
            </a:r>
            <a:endParaRPr lang="en-GB" b="1" dirty="0" smtClean="0">
              <a:solidFill>
                <a:srgbClr val="C00000"/>
              </a:solidFill>
            </a:endParaRPr>
          </a:p>
          <a:p>
            <a:r>
              <a:rPr lang="en-GB" i="1" dirty="0" smtClean="0">
                <a:solidFill>
                  <a:srgbClr val="C00000"/>
                </a:solidFill>
              </a:rPr>
              <a:t>and even when de British said </a:t>
            </a:r>
            <a:r>
              <a:rPr lang="en-GB" b="1" i="1" dirty="0" smtClean="0">
                <a:solidFill>
                  <a:srgbClr val="C00000"/>
                </a:solidFill>
              </a:rPr>
              <a:t>no</a:t>
            </a:r>
            <a:r>
              <a:rPr lang="en-GB" i="1" dirty="0" smtClean="0">
                <a:solidFill>
                  <a:srgbClr val="C00000"/>
                </a:solidFill>
              </a:rPr>
              <a:t> </a:t>
            </a:r>
            <a:endParaRPr lang="en-GB" b="1" dirty="0" smtClean="0">
              <a:solidFill>
                <a:srgbClr val="C00000"/>
              </a:solidFill>
            </a:endParaRPr>
          </a:p>
          <a:p>
            <a:r>
              <a:rPr lang="en-GB" i="1" dirty="0" smtClean="0">
                <a:solidFill>
                  <a:srgbClr val="C00000"/>
                </a:solidFill>
              </a:rPr>
              <a:t>she still brave the Russian s</a:t>
            </a:r>
            <a:r>
              <a:rPr lang="en-GB" b="1" i="1" dirty="0" smtClean="0">
                <a:solidFill>
                  <a:srgbClr val="C00000"/>
                </a:solidFill>
              </a:rPr>
              <a:t>now</a:t>
            </a:r>
            <a:r>
              <a:rPr lang="en-GB" i="1" dirty="0" smtClean="0">
                <a:solidFill>
                  <a:srgbClr val="C00000"/>
                </a:solidFill>
              </a:rPr>
              <a:t> </a:t>
            </a:r>
            <a:endParaRPr lang="en-GB" b="1" dirty="0" smtClean="0">
              <a:solidFill>
                <a:srgbClr val="C00000"/>
              </a:solidFill>
            </a:endParaRPr>
          </a:p>
          <a:p>
            <a:r>
              <a:rPr lang="en-GB" i="1" dirty="0" smtClean="0">
                <a:solidFill>
                  <a:srgbClr val="C00000"/>
                </a:solidFill>
              </a:rPr>
              <a:t>a healing star </a:t>
            </a:r>
            <a:endParaRPr lang="en-GB" b="1" dirty="0" smtClean="0">
              <a:solidFill>
                <a:srgbClr val="C00000"/>
              </a:solidFill>
            </a:endParaRPr>
          </a:p>
          <a:p>
            <a:r>
              <a:rPr lang="en-GB" i="1" dirty="0" smtClean="0">
                <a:solidFill>
                  <a:srgbClr val="C00000"/>
                </a:solidFill>
              </a:rPr>
              <a:t>among the wounded </a:t>
            </a:r>
            <a:endParaRPr lang="en-GB" b="1" dirty="0" smtClean="0">
              <a:solidFill>
                <a:srgbClr val="C00000"/>
              </a:solidFill>
            </a:endParaRPr>
          </a:p>
          <a:p>
            <a:r>
              <a:rPr lang="en-GB" i="1" dirty="0" smtClean="0">
                <a:solidFill>
                  <a:srgbClr val="C00000"/>
                </a:solidFill>
              </a:rPr>
              <a:t>a yellow sunrise </a:t>
            </a:r>
            <a:endParaRPr lang="en-GB" b="1" dirty="0" smtClean="0">
              <a:solidFill>
                <a:srgbClr val="C00000"/>
              </a:solidFill>
            </a:endParaRPr>
          </a:p>
          <a:p>
            <a:r>
              <a:rPr lang="en-GB" i="1" dirty="0" smtClean="0">
                <a:solidFill>
                  <a:srgbClr val="C00000"/>
                </a:solidFill>
              </a:rPr>
              <a:t>to the dying </a:t>
            </a:r>
            <a:endParaRPr lang="en-GB" b="1" dirty="0" smtClean="0">
              <a:solidFill>
                <a:srgbClr val="C00000"/>
              </a:solidFill>
            </a:endParaRPr>
          </a:p>
          <a:p>
            <a:endParaRPr lang="en-GB" dirty="0"/>
          </a:p>
        </p:txBody>
      </p:sp>
      <p:sp>
        <p:nvSpPr>
          <p:cNvPr id="3" name="TextBox 2"/>
          <p:cNvSpPr txBox="1"/>
          <p:nvPr/>
        </p:nvSpPr>
        <p:spPr>
          <a:xfrm>
            <a:off x="5796136" y="2996952"/>
            <a:ext cx="2782172" cy="369332"/>
          </a:xfrm>
          <a:prstGeom prst="rect">
            <a:avLst/>
          </a:prstGeom>
          <a:noFill/>
        </p:spPr>
        <p:txBody>
          <a:bodyPr wrap="none" rtlCol="0">
            <a:spAutoFit/>
          </a:bodyPr>
          <a:lstStyle/>
          <a:p>
            <a:r>
              <a:rPr lang="en-GB" dirty="0" smtClean="0"/>
              <a:t>Admiration for </a:t>
            </a:r>
            <a:r>
              <a:rPr lang="en-GB" smtClean="0"/>
              <a:t>her defiance</a:t>
            </a:r>
            <a:endParaRPr lang="en-GB" dirty="0"/>
          </a:p>
        </p:txBody>
      </p:sp>
      <p:sp>
        <p:nvSpPr>
          <p:cNvPr id="4" name="Right Brace 3"/>
          <p:cNvSpPr/>
          <p:nvPr/>
        </p:nvSpPr>
        <p:spPr>
          <a:xfrm>
            <a:off x="5508104" y="2852936"/>
            <a:ext cx="288032"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6" name="Straight Connector 5"/>
          <p:cNvCxnSpPr/>
          <p:nvPr/>
        </p:nvCxnSpPr>
        <p:spPr>
          <a:xfrm>
            <a:off x="4644008" y="3933056"/>
            <a:ext cx="648072" cy="72008"/>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64088" y="3789040"/>
            <a:ext cx="3536417" cy="369332"/>
          </a:xfrm>
          <a:prstGeom prst="rect">
            <a:avLst/>
          </a:prstGeom>
          <a:noFill/>
        </p:spPr>
        <p:txBody>
          <a:bodyPr wrap="none" rtlCol="0">
            <a:spAutoFit/>
          </a:bodyPr>
          <a:lstStyle/>
          <a:p>
            <a:r>
              <a:rPr lang="en-GB" dirty="0" smtClean="0"/>
              <a:t>A shining example of light and hope</a:t>
            </a:r>
            <a:endParaRPr lang="en-GB" dirty="0"/>
          </a:p>
        </p:txBody>
      </p:sp>
      <p:cxnSp>
        <p:nvCxnSpPr>
          <p:cNvPr id="9" name="Straight Connector 8"/>
          <p:cNvCxnSpPr/>
          <p:nvPr/>
        </p:nvCxnSpPr>
        <p:spPr>
          <a:xfrm>
            <a:off x="4067944" y="4365104"/>
            <a:ext cx="648072"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716016" y="4365104"/>
            <a:ext cx="4248472" cy="923330"/>
          </a:xfrm>
          <a:prstGeom prst="rect">
            <a:avLst/>
          </a:prstGeom>
          <a:noFill/>
        </p:spPr>
        <p:txBody>
          <a:bodyPr wrap="square" rtlCol="0">
            <a:spAutoFit/>
          </a:bodyPr>
          <a:lstStyle/>
          <a:p>
            <a:r>
              <a:rPr lang="en-GB" dirty="0" smtClean="0"/>
              <a:t>References ‘the yellow </a:t>
            </a:r>
            <a:r>
              <a:rPr lang="en-GB" dirty="0" err="1" smtClean="0"/>
              <a:t>doctress</a:t>
            </a:r>
            <a:r>
              <a:rPr lang="en-GB" dirty="0" smtClean="0"/>
              <a:t>’ from her autobiography; this is also her effect on the dying men she treated </a:t>
            </a:r>
            <a:endParaRPr lang="en-GB" dirty="0"/>
          </a:p>
        </p:txBody>
      </p:sp>
      <p:sp>
        <p:nvSpPr>
          <p:cNvPr id="15" name="TextBox 14"/>
          <p:cNvSpPr txBox="1"/>
          <p:nvPr/>
        </p:nvSpPr>
        <p:spPr>
          <a:xfrm>
            <a:off x="323528" y="332656"/>
            <a:ext cx="7632848" cy="646331"/>
          </a:xfrm>
          <a:prstGeom prst="rect">
            <a:avLst/>
          </a:prstGeom>
          <a:noFill/>
        </p:spPr>
        <p:txBody>
          <a:bodyPr wrap="square" rtlCol="0">
            <a:spAutoFit/>
          </a:bodyPr>
          <a:lstStyle/>
          <a:p>
            <a:pPr lvl="0"/>
            <a:r>
              <a:rPr lang="en-GB" b="1" dirty="0" smtClean="0"/>
              <a:t>Why might the poet have used </a:t>
            </a:r>
            <a:r>
              <a:rPr lang="en-GB" b="1" i="1" dirty="0" smtClean="0"/>
              <a:t>italics</a:t>
            </a:r>
            <a:r>
              <a:rPr lang="en-GB" b="1" dirty="0" smtClean="0"/>
              <a:t> for these stanzas?</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980728"/>
            <a:ext cx="8712968" cy="5693866"/>
          </a:xfrm>
          <a:prstGeom prst="rect">
            <a:avLst/>
          </a:prstGeom>
          <a:noFill/>
        </p:spPr>
        <p:txBody>
          <a:bodyPr wrap="square" rtlCol="0">
            <a:spAutoFit/>
          </a:bodyPr>
          <a:lstStyle/>
          <a:p>
            <a:r>
              <a:rPr lang="en-GB" sz="2800" b="1" dirty="0" smtClean="0"/>
              <a:t>Discuss on your table:</a:t>
            </a:r>
          </a:p>
          <a:p>
            <a:endParaRPr lang="en-GB" sz="2800" dirty="0" smtClean="0"/>
          </a:p>
          <a:p>
            <a:endParaRPr lang="en-GB" sz="2800" dirty="0" smtClean="0"/>
          </a:p>
          <a:p>
            <a:r>
              <a:rPr lang="en-GB" sz="2800" dirty="0" smtClean="0"/>
              <a:t>Why do you think children are taught history at school?</a:t>
            </a:r>
          </a:p>
          <a:p>
            <a:endParaRPr lang="en-GB" sz="2800" dirty="0" smtClean="0"/>
          </a:p>
          <a:p>
            <a:r>
              <a:rPr lang="en-GB" sz="2800" dirty="0" smtClean="0"/>
              <a:t>Why do you think British history is taught across the world?</a:t>
            </a:r>
          </a:p>
          <a:p>
            <a:endParaRPr lang="en-GB" sz="2800" dirty="0" smtClean="0"/>
          </a:p>
          <a:p>
            <a:r>
              <a:rPr lang="en-GB" sz="2800" dirty="0" smtClean="0"/>
              <a:t>What reasons might there be to teach British children about the history of other cultures as well as British history? N.B. The new GCSE specifications will </a:t>
            </a:r>
            <a:r>
              <a:rPr lang="en-GB" sz="2800" b="1" dirty="0" smtClean="0"/>
              <a:t>not</a:t>
            </a:r>
            <a:r>
              <a:rPr lang="en-GB" sz="2800" dirty="0" smtClean="0"/>
              <a:t> contain literature from other cultures from 2015. Is this a good thing or a bad thing?  </a:t>
            </a:r>
            <a:endParaRPr lang="en-GB" sz="2800" dirty="0"/>
          </a:p>
        </p:txBody>
      </p:sp>
      <p:sp>
        <p:nvSpPr>
          <p:cNvPr id="3" name="TextBox 2"/>
          <p:cNvSpPr txBox="1"/>
          <p:nvPr/>
        </p:nvSpPr>
        <p:spPr>
          <a:xfrm>
            <a:off x="251520" y="188640"/>
            <a:ext cx="8496944" cy="584775"/>
          </a:xfrm>
          <a:prstGeom prst="rect">
            <a:avLst/>
          </a:prstGeom>
          <a:noFill/>
        </p:spPr>
        <p:txBody>
          <a:bodyPr wrap="square" rtlCol="0">
            <a:spAutoFit/>
          </a:bodyPr>
          <a:lstStyle/>
          <a:p>
            <a:r>
              <a:rPr lang="en-GB" sz="3200" b="1" dirty="0" smtClean="0">
                <a:solidFill>
                  <a:srgbClr val="FF0000"/>
                </a:solidFill>
              </a:rPr>
              <a:t>Before we read the poem...</a:t>
            </a:r>
            <a:endParaRPr lang="en-GB" sz="32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7744" y="2420888"/>
            <a:ext cx="3890168" cy="1508105"/>
          </a:xfrm>
          <a:prstGeom prst="rect">
            <a:avLst/>
          </a:prstGeom>
          <a:noFill/>
        </p:spPr>
        <p:txBody>
          <a:bodyPr wrap="none" rtlCol="0">
            <a:spAutoFit/>
          </a:bodyPr>
          <a:lstStyle/>
          <a:p>
            <a:r>
              <a:rPr lang="en-GB" dirty="0" smtClean="0">
                <a:solidFill>
                  <a:srgbClr val="C00000"/>
                </a:solidFill>
              </a:rPr>
              <a:t>Dem tell me </a:t>
            </a:r>
            <a:endParaRPr lang="en-GB" b="1" dirty="0" smtClean="0">
              <a:solidFill>
                <a:srgbClr val="C00000"/>
              </a:solidFill>
            </a:endParaRPr>
          </a:p>
          <a:p>
            <a:r>
              <a:rPr lang="en-GB" dirty="0" smtClean="0">
                <a:solidFill>
                  <a:srgbClr val="C00000"/>
                </a:solidFill>
              </a:rPr>
              <a:t>Dem tell me </a:t>
            </a:r>
            <a:r>
              <a:rPr lang="en-GB" dirty="0" err="1" smtClean="0">
                <a:solidFill>
                  <a:srgbClr val="C00000"/>
                </a:solidFill>
              </a:rPr>
              <a:t>wha</a:t>
            </a:r>
            <a:r>
              <a:rPr lang="en-GB" dirty="0" smtClean="0">
                <a:solidFill>
                  <a:srgbClr val="C00000"/>
                </a:solidFill>
              </a:rPr>
              <a:t> </a:t>
            </a:r>
            <a:r>
              <a:rPr lang="en-GB" dirty="0" err="1" smtClean="0">
                <a:solidFill>
                  <a:srgbClr val="C00000"/>
                </a:solidFill>
              </a:rPr>
              <a:t>dem</a:t>
            </a:r>
            <a:r>
              <a:rPr lang="en-GB" dirty="0" smtClean="0">
                <a:solidFill>
                  <a:srgbClr val="C00000"/>
                </a:solidFill>
              </a:rPr>
              <a:t> want to tell me </a:t>
            </a:r>
            <a:endParaRPr lang="en-GB" b="1" dirty="0" smtClean="0">
              <a:solidFill>
                <a:srgbClr val="C00000"/>
              </a:solidFill>
            </a:endParaRPr>
          </a:p>
          <a:p>
            <a:r>
              <a:rPr lang="en-GB" b="1" dirty="0" smtClean="0">
                <a:solidFill>
                  <a:srgbClr val="C00000"/>
                </a:solidFill>
              </a:rPr>
              <a:t>But now </a:t>
            </a:r>
            <a:r>
              <a:rPr lang="en-GB" dirty="0" smtClean="0">
                <a:solidFill>
                  <a:srgbClr val="C00000"/>
                </a:solidFill>
              </a:rPr>
              <a:t>I checking out me own history </a:t>
            </a:r>
            <a:endParaRPr lang="en-GB" b="1" dirty="0" smtClean="0">
              <a:solidFill>
                <a:srgbClr val="C00000"/>
              </a:solidFill>
            </a:endParaRPr>
          </a:p>
          <a:p>
            <a:r>
              <a:rPr lang="en-GB" dirty="0" smtClean="0">
                <a:solidFill>
                  <a:srgbClr val="C00000"/>
                </a:solidFill>
              </a:rPr>
              <a:t>I carving out me identity</a:t>
            </a:r>
            <a:r>
              <a:rPr lang="en-GB" sz="2000" dirty="0" smtClean="0">
                <a:solidFill>
                  <a:srgbClr val="C00000"/>
                </a:solidFill>
              </a:rPr>
              <a:t>.</a:t>
            </a:r>
          </a:p>
          <a:p>
            <a:endParaRPr lang="en-GB" dirty="0"/>
          </a:p>
        </p:txBody>
      </p:sp>
      <p:cxnSp>
        <p:nvCxnSpPr>
          <p:cNvPr id="4" name="Straight Connector 3"/>
          <p:cNvCxnSpPr/>
          <p:nvPr/>
        </p:nvCxnSpPr>
        <p:spPr>
          <a:xfrm flipV="1">
            <a:off x="2843808" y="1412776"/>
            <a:ext cx="1296144"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4139952" y="980728"/>
            <a:ext cx="4608512" cy="646331"/>
          </a:xfrm>
          <a:prstGeom prst="rect">
            <a:avLst/>
          </a:prstGeom>
          <a:noFill/>
        </p:spPr>
        <p:txBody>
          <a:bodyPr wrap="square" rtlCol="0">
            <a:spAutoFit/>
          </a:bodyPr>
          <a:lstStyle/>
          <a:p>
            <a:r>
              <a:rPr lang="en-GB" dirty="0" smtClean="0"/>
              <a:t>Link to lines 1-3 of stanza 1 (lines 2/3 are combined: a sense of impatience?)</a:t>
            </a:r>
          </a:p>
        </p:txBody>
      </p:sp>
      <p:cxnSp>
        <p:nvCxnSpPr>
          <p:cNvPr id="7" name="Straight Connector 6"/>
          <p:cNvCxnSpPr>
            <a:stCxn id="2" idx="1"/>
            <a:endCxn id="8" idx="0"/>
          </p:cNvCxnSpPr>
          <p:nvPr/>
        </p:nvCxnSpPr>
        <p:spPr>
          <a:xfrm flipH="1">
            <a:off x="1240671" y="3174941"/>
            <a:ext cx="1027073" cy="398075"/>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3528" y="3573016"/>
            <a:ext cx="1834285" cy="369332"/>
          </a:xfrm>
          <a:prstGeom prst="rect">
            <a:avLst/>
          </a:prstGeom>
          <a:noFill/>
        </p:spPr>
        <p:txBody>
          <a:bodyPr wrap="none" rtlCol="0">
            <a:spAutoFit/>
          </a:bodyPr>
          <a:lstStyle/>
          <a:p>
            <a:r>
              <a:rPr lang="en-GB" dirty="0" smtClean="0"/>
              <a:t>His new intention</a:t>
            </a:r>
            <a:endParaRPr lang="en-GB" dirty="0"/>
          </a:p>
        </p:txBody>
      </p:sp>
      <p:sp>
        <p:nvSpPr>
          <p:cNvPr id="10" name="Freeform 9"/>
          <p:cNvSpPr/>
          <p:nvPr/>
        </p:nvSpPr>
        <p:spPr>
          <a:xfrm>
            <a:off x="2382570" y="3306024"/>
            <a:ext cx="855553" cy="328943"/>
          </a:xfrm>
          <a:custGeom>
            <a:avLst/>
            <a:gdLst>
              <a:gd name="connsiteX0" fmla="*/ 34705 w 855553"/>
              <a:gd name="connsiteY0" fmla="*/ 125239 h 328943"/>
              <a:gd name="connsiteX1" fmla="*/ 233881 w 855553"/>
              <a:gd name="connsiteY1" fmla="*/ 25651 h 328943"/>
              <a:gd name="connsiteX2" fmla="*/ 749929 w 855553"/>
              <a:gd name="connsiteY2" fmla="*/ 43758 h 328943"/>
              <a:gd name="connsiteX3" fmla="*/ 749929 w 855553"/>
              <a:gd name="connsiteY3" fmla="*/ 288202 h 328943"/>
              <a:gd name="connsiteX4" fmla="*/ 116186 w 855553"/>
              <a:gd name="connsiteY4" fmla="*/ 288202 h 328943"/>
              <a:gd name="connsiteX5" fmla="*/ 34705 w 855553"/>
              <a:gd name="connsiteY5" fmla="*/ 125239 h 328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55553" h="328943">
                <a:moveTo>
                  <a:pt x="34705" y="125239"/>
                </a:moveTo>
                <a:cubicBezTo>
                  <a:pt x="54321" y="81481"/>
                  <a:pt x="114677" y="39231"/>
                  <a:pt x="233881" y="25651"/>
                </a:cubicBezTo>
                <a:cubicBezTo>
                  <a:pt x="353085" y="12071"/>
                  <a:pt x="663921" y="0"/>
                  <a:pt x="749929" y="43758"/>
                </a:cubicBezTo>
                <a:cubicBezTo>
                  <a:pt x="835937" y="87517"/>
                  <a:pt x="855553" y="247461"/>
                  <a:pt x="749929" y="288202"/>
                </a:cubicBezTo>
                <a:cubicBezTo>
                  <a:pt x="644305" y="328943"/>
                  <a:pt x="232372" y="318380"/>
                  <a:pt x="116186" y="288202"/>
                </a:cubicBezTo>
                <a:cubicBezTo>
                  <a:pt x="0" y="258024"/>
                  <a:pt x="15089" y="168998"/>
                  <a:pt x="34705" y="125239"/>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stCxn id="10" idx="3"/>
          </p:cNvCxnSpPr>
          <p:nvPr/>
        </p:nvCxnSpPr>
        <p:spPr>
          <a:xfrm>
            <a:off x="3132499" y="3594226"/>
            <a:ext cx="1079461" cy="410838"/>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83968" y="4005064"/>
            <a:ext cx="4536504" cy="1477328"/>
          </a:xfrm>
          <a:prstGeom prst="rect">
            <a:avLst/>
          </a:prstGeom>
          <a:noFill/>
        </p:spPr>
        <p:txBody>
          <a:bodyPr wrap="square" rtlCol="0">
            <a:spAutoFit/>
          </a:bodyPr>
          <a:lstStyle/>
          <a:p>
            <a:pPr>
              <a:buFont typeface="Arial" pitchFamily="34" charset="0"/>
              <a:buChar char="•"/>
            </a:pPr>
            <a:r>
              <a:rPr lang="en-GB" b="1" dirty="0" smtClean="0"/>
              <a:t> Active word: </a:t>
            </a:r>
            <a:r>
              <a:rPr lang="en-GB" dirty="0" smtClean="0"/>
              <a:t>he is deciding to read, question and discover; he is no longer passive</a:t>
            </a:r>
          </a:p>
          <a:p>
            <a:pPr>
              <a:buFont typeface="Arial" pitchFamily="34" charset="0"/>
              <a:buChar char="•"/>
            </a:pPr>
            <a:r>
              <a:rPr lang="en-GB" dirty="0" smtClean="0"/>
              <a:t> To carve is to create something enduring</a:t>
            </a:r>
          </a:p>
          <a:p>
            <a:pPr>
              <a:buFont typeface="Arial" pitchFamily="34" charset="0"/>
              <a:buChar char="•"/>
            </a:pPr>
            <a:r>
              <a:rPr lang="en-GB" dirty="0" smtClean="0"/>
              <a:t> Sense of triumph – he has learned</a:t>
            </a:r>
          </a:p>
          <a:p>
            <a:pPr>
              <a:buFont typeface="Arial" pitchFamily="34" charset="0"/>
              <a:buChar char="•"/>
            </a:pPr>
            <a:r>
              <a:rPr lang="en-GB" dirty="0" smtClean="0"/>
              <a:t> His heritage will help create his identity</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04664"/>
            <a:ext cx="8568952" cy="4524315"/>
          </a:xfrm>
          <a:prstGeom prst="rect">
            <a:avLst/>
          </a:prstGeom>
          <a:noFill/>
        </p:spPr>
        <p:txBody>
          <a:bodyPr wrap="square" rtlCol="0">
            <a:spAutoFit/>
          </a:bodyPr>
          <a:lstStyle/>
          <a:p>
            <a:r>
              <a:rPr lang="en-GB" sz="3200" dirty="0" smtClean="0"/>
              <a:t>The poet uses examples from British nursery rhymes as well as real life figures to stress the trivial nature of what he has been taught when compared to the accomplishments of his chosen figures. He is undermining British history: </a:t>
            </a:r>
            <a:r>
              <a:rPr lang="en-GB" sz="3200" b="1" dirty="0" smtClean="0"/>
              <a:t>why? Is it relevant? To whom? </a:t>
            </a:r>
          </a:p>
          <a:p>
            <a:endParaRPr lang="en-GB" sz="3200" b="1" dirty="0" smtClean="0"/>
          </a:p>
          <a:p>
            <a:endParaRPr lang="en-GB" sz="3200" b="1" dirty="0" smtClean="0"/>
          </a:p>
          <a:p>
            <a:pPr algn="ctr"/>
            <a:r>
              <a:rPr lang="en-GB" sz="3200" b="1" dirty="0" smtClean="0"/>
              <a:t>How does the speaker feel about his identity?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0"/>
            <a:ext cx="9144000" cy="457200"/>
          </a:xfrm>
          <a:prstGeom prst="rect">
            <a:avLst/>
          </a:prstGeom>
          <a:solidFill>
            <a:srgbClr val="CCEC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Metaphor mapping: </a:t>
            </a:r>
            <a:r>
              <a:rPr kumimoji="0" lang="en-GB"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‘Checking Out Me History’</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Box 3"/>
          <p:cNvSpPr txBox="1"/>
          <p:nvPr/>
        </p:nvSpPr>
        <p:spPr>
          <a:xfrm>
            <a:off x="107504" y="620688"/>
            <a:ext cx="8856984" cy="2092881"/>
          </a:xfrm>
          <a:prstGeom prst="rect">
            <a:avLst/>
          </a:prstGeom>
          <a:noFill/>
        </p:spPr>
        <p:txBody>
          <a:bodyPr wrap="square" rtlCol="0">
            <a:spAutoFit/>
          </a:bodyPr>
          <a:lstStyle/>
          <a:p>
            <a:pPr lvl="0"/>
            <a:r>
              <a:rPr lang="en-US" sz="2000" dirty="0" smtClean="0"/>
              <a:t>1. </a:t>
            </a:r>
            <a:r>
              <a:rPr lang="en-US" sz="2000" b="1" dirty="0" smtClean="0"/>
              <a:t>Create a metaphor map</a:t>
            </a:r>
            <a:r>
              <a:rPr lang="en-US" sz="2000" dirty="0" smtClean="0"/>
              <a:t>, using the metaphors below, annotating each one with any connotations or associations the word has for you. </a:t>
            </a:r>
            <a:endParaRPr lang="en-GB" sz="2000" dirty="0" smtClean="0"/>
          </a:p>
          <a:p>
            <a:r>
              <a:rPr lang="en-GB" dirty="0" smtClean="0"/>
              <a:t> </a:t>
            </a:r>
          </a:p>
          <a:p>
            <a:r>
              <a:rPr lang="en-GB" dirty="0" smtClean="0"/>
              <a:t> </a:t>
            </a:r>
          </a:p>
          <a:p>
            <a:r>
              <a:rPr lang="en-GB" b="1" dirty="0" smtClean="0"/>
              <a:t>thorn			beacon 		healing star		hopeful stream		</a:t>
            </a:r>
            <a:r>
              <a:rPr lang="en-US" b="1" dirty="0" smtClean="0"/>
              <a:t>yellow sunrise</a:t>
            </a:r>
            <a:endParaRPr lang="en-GB" dirty="0" smtClean="0"/>
          </a:p>
          <a:p>
            <a:endParaRPr lang="en-GB" dirty="0"/>
          </a:p>
        </p:txBody>
      </p:sp>
      <p:sp>
        <p:nvSpPr>
          <p:cNvPr id="30723" name="Text Box 3"/>
          <p:cNvSpPr txBox="1">
            <a:spLocks noChangeArrowheads="1"/>
          </p:cNvSpPr>
          <p:nvPr/>
        </p:nvSpPr>
        <p:spPr bwMode="auto">
          <a:xfrm>
            <a:off x="4366319" y="3325813"/>
            <a:ext cx="1770161" cy="34766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cs typeface="Arial" pitchFamily="34" charset="0"/>
              </a:rPr>
              <a:t>shining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4" name="Text Box 4"/>
          <p:cNvSpPr txBox="1">
            <a:spLocks noChangeArrowheads="1"/>
          </p:cNvSpPr>
          <p:nvPr/>
        </p:nvSpPr>
        <p:spPr bwMode="auto">
          <a:xfrm>
            <a:off x="251520" y="3554413"/>
            <a:ext cx="1714500" cy="46672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cs typeface="Arial" pitchFamily="34" charset="0"/>
              </a:rPr>
              <a:t>A fire, warning of an enemy’s approach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Text Box 5"/>
          <p:cNvSpPr txBox="1">
            <a:spLocks noChangeArrowheads="1"/>
          </p:cNvSpPr>
          <p:nvPr/>
        </p:nvSpPr>
        <p:spPr bwMode="auto">
          <a:xfrm>
            <a:off x="4709219" y="4468813"/>
            <a:ext cx="2219349" cy="268287"/>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2400" b="1" i="0" u="none" strike="noStrike" cap="none" normalizeH="0" baseline="0" dirty="0" smtClean="0">
                <a:ln>
                  <a:noFill/>
                </a:ln>
                <a:solidFill>
                  <a:schemeClr val="tx1"/>
                </a:solidFill>
                <a:effectLst/>
                <a:latin typeface="Calibri" pitchFamily="34" charset="0"/>
                <a:cs typeface="Arial" pitchFamily="34" charset="0"/>
              </a:rPr>
              <a:t>Like a lighthouse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Line 6"/>
          <p:cNvSpPr>
            <a:spLocks noChangeShapeType="1"/>
          </p:cNvSpPr>
          <p:nvPr/>
        </p:nvSpPr>
        <p:spPr bwMode="auto">
          <a:xfrm flipH="1" flipV="1">
            <a:off x="1851720" y="3783013"/>
            <a:ext cx="685800" cy="114300"/>
          </a:xfrm>
          <a:prstGeom prst="line">
            <a:avLst/>
          </a:prstGeom>
          <a:noFill/>
          <a:ln w="28575">
            <a:solidFill>
              <a:srgbClr val="808080"/>
            </a:solidFill>
            <a:round/>
            <a:headEnd/>
            <a:tailEnd type="triangle" w="med" len="med"/>
          </a:ln>
        </p:spPr>
        <p:txBody>
          <a:bodyPr vert="horz" wrap="square" lIns="91440" tIns="45720" rIns="91440" bIns="45720" numCol="1" anchor="t" anchorCtr="0" compatLnSpc="1">
            <a:prstTxWarp prst="textNoShape">
              <a:avLst/>
            </a:prstTxWarp>
          </a:bodyPr>
          <a:lstStyle/>
          <a:p>
            <a:endParaRPr lang="en-GB" sz="2400"/>
          </a:p>
        </p:txBody>
      </p:sp>
      <p:sp>
        <p:nvSpPr>
          <p:cNvPr id="30727" name="Line 7"/>
          <p:cNvSpPr>
            <a:spLocks noChangeShapeType="1"/>
          </p:cNvSpPr>
          <p:nvPr/>
        </p:nvSpPr>
        <p:spPr bwMode="auto">
          <a:xfrm flipV="1">
            <a:off x="3909120" y="3554413"/>
            <a:ext cx="457200" cy="228600"/>
          </a:xfrm>
          <a:prstGeom prst="line">
            <a:avLst/>
          </a:prstGeom>
          <a:noFill/>
          <a:ln w="28575">
            <a:solidFill>
              <a:srgbClr val="808080"/>
            </a:solidFill>
            <a:round/>
            <a:headEnd/>
            <a:tailEnd type="triangle" w="med" len="med"/>
          </a:ln>
        </p:spPr>
        <p:txBody>
          <a:bodyPr vert="horz" wrap="square" lIns="91440" tIns="45720" rIns="91440" bIns="45720" numCol="1" anchor="t" anchorCtr="0" compatLnSpc="1">
            <a:prstTxWarp prst="textNoShape">
              <a:avLst/>
            </a:prstTxWarp>
          </a:bodyPr>
          <a:lstStyle/>
          <a:p>
            <a:endParaRPr lang="en-GB" sz="2400"/>
          </a:p>
        </p:txBody>
      </p:sp>
      <p:sp>
        <p:nvSpPr>
          <p:cNvPr id="30728" name="Line 8"/>
          <p:cNvSpPr>
            <a:spLocks noChangeShapeType="1"/>
          </p:cNvSpPr>
          <p:nvPr/>
        </p:nvSpPr>
        <p:spPr bwMode="auto">
          <a:xfrm>
            <a:off x="4023420" y="4240213"/>
            <a:ext cx="685800" cy="342900"/>
          </a:xfrm>
          <a:prstGeom prst="line">
            <a:avLst/>
          </a:prstGeom>
          <a:noFill/>
          <a:ln w="28575">
            <a:solidFill>
              <a:srgbClr val="808080"/>
            </a:solidFill>
            <a:round/>
            <a:headEnd/>
            <a:tailEnd type="triangle" w="med" len="med"/>
          </a:ln>
        </p:spPr>
        <p:txBody>
          <a:bodyPr vert="horz" wrap="square" lIns="91440" tIns="45720" rIns="91440" bIns="45720" numCol="1" anchor="t" anchorCtr="0" compatLnSpc="1">
            <a:prstTxWarp prst="textNoShape">
              <a:avLst/>
            </a:prstTxWarp>
          </a:bodyPr>
          <a:lstStyle/>
          <a:p>
            <a:endParaRPr lang="en-GB" sz="2400"/>
          </a:p>
        </p:txBody>
      </p:sp>
      <p:grpSp>
        <p:nvGrpSpPr>
          <p:cNvPr id="30729" name="Group 9"/>
          <p:cNvGrpSpPr>
            <a:grpSpLocks/>
          </p:cNvGrpSpPr>
          <p:nvPr/>
        </p:nvGrpSpPr>
        <p:grpSpPr bwMode="auto">
          <a:xfrm>
            <a:off x="2470845" y="3689350"/>
            <a:ext cx="1714500" cy="685800"/>
            <a:chOff x="8127" y="5427"/>
            <a:chExt cx="2700" cy="1080"/>
          </a:xfrm>
        </p:grpSpPr>
        <p:sp>
          <p:nvSpPr>
            <p:cNvPr id="30730" name="Oval 10"/>
            <p:cNvSpPr>
              <a:spLocks noChangeArrowheads="1"/>
            </p:cNvSpPr>
            <p:nvPr/>
          </p:nvSpPr>
          <p:spPr bwMode="auto">
            <a:xfrm>
              <a:off x="8127" y="5427"/>
              <a:ext cx="2700" cy="1080"/>
            </a:xfrm>
            <a:prstGeom prst="ellipse">
              <a:avLst/>
            </a:prstGeom>
            <a:solidFill>
              <a:srgbClr val="6699FF"/>
            </a:solidFill>
            <a:ln w="38100">
              <a:solidFill>
                <a:srgbClr val="CCECFF"/>
              </a:solidFill>
              <a:round/>
              <a:headEnd/>
              <a:tailEnd/>
            </a:ln>
          </p:spPr>
          <p:txBody>
            <a:bodyPr vert="horz" wrap="square" lIns="91440" tIns="45720" rIns="91440" bIns="45720" numCol="1" anchor="t" anchorCtr="0" compatLnSpc="1">
              <a:prstTxWarp prst="textNoShape">
                <a:avLst/>
              </a:prstTxWarp>
            </a:bodyPr>
            <a:lstStyle/>
            <a:p>
              <a:endParaRPr lang="en-GB" sz="2400"/>
            </a:p>
          </p:txBody>
        </p:sp>
        <p:sp>
          <p:nvSpPr>
            <p:cNvPr id="30731" name="Text Box 11"/>
            <p:cNvSpPr txBox="1">
              <a:spLocks noChangeArrowheads="1"/>
            </p:cNvSpPr>
            <p:nvPr/>
          </p:nvSpPr>
          <p:spPr bwMode="auto">
            <a:xfrm>
              <a:off x="8127" y="5607"/>
              <a:ext cx="27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1" i="0" u="none" strike="noStrike" cap="none" normalizeH="0" baseline="0" smtClean="0">
                  <a:ln>
                    <a:noFill/>
                  </a:ln>
                  <a:solidFill>
                    <a:srgbClr val="FFFFFF"/>
                  </a:solidFill>
                  <a:effectLst/>
                  <a:latin typeface="Calibri" pitchFamily="34" charset="0"/>
                  <a:cs typeface="Arial" pitchFamily="34" charset="0"/>
                </a:rPr>
                <a:t>beacon</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grpSp>
      <p:sp>
        <p:nvSpPr>
          <p:cNvPr id="14" name="TextBox 13"/>
          <p:cNvSpPr txBox="1"/>
          <p:nvPr/>
        </p:nvSpPr>
        <p:spPr>
          <a:xfrm>
            <a:off x="6516216" y="3501008"/>
            <a:ext cx="2483768" cy="2246769"/>
          </a:xfrm>
          <a:prstGeom prst="rect">
            <a:avLst/>
          </a:prstGeom>
          <a:noFill/>
          <a:ln>
            <a:solidFill>
              <a:schemeClr val="tx1"/>
            </a:solidFill>
          </a:ln>
        </p:spPr>
        <p:txBody>
          <a:bodyPr wrap="square" rtlCol="0">
            <a:spAutoFit/>
          </a:bodyPr>
          <a:lstStyle/>
          <a:p>
            <a:r>
              <a:rPr lang="en-US" sz="2000" dirty="0" smtClean="0"/>
              <a:t>2. Now match each metaphor to  the characters in the poem. Explain how imagery is used to present each of these characters.</a:t>
            </a:r>
            <a:endParaRPr lang="en-GB"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556792"/>
            <a:ext cx="8784976" cy="3416320"/>
          </a:xfrm>
          <a:prstGeom prst="rect">
            <a:avLst/>
          </a:prstGeom>
          <a:noFill/>
          <a:ln>
            <a:solidFill>
              <a:schemeClr val="tx1"/>
            </a:solidFill>
          </a:ln>
        </p:spPr>
        <p:txBody>
          <a:bodyPr wrap="square" rtlCol="0">
            <a:spAutoFit/>
          </a:bodyPr>
          <a:lstStyle/>
          <a:p>
            <a:pPr lvl="0"/>
            <a:r>
              <a:rPr lang="en-US" sz="2400" dirty="0">
                <a:latin typeface="Arial" panose="020B0604020202020204" pitchFamily="34" charset="0"/>
                <a:cs typeface="Arial" panose="020B0604020202020204" pitchFamily="34" charset="0"/>
              </a:rPr>
              <a:t>1</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Are all these images positive? Highlight any that seem to have potentially negative connotations. Can you explain why the poet might have included such metaphors?</a:t>
            </a:r>
            <a:endParaRPr lang="en-GB"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2</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Why do you think the poet uses metaphors to describe the figures in his ‘own history’, and not to describe what ‘</a:t>
            </a:r>
            <a:r>
              <a:rPr lang="en-US" sz="2400" dirty="0" err="1" smtClean="0">
                <a:latin typeface="Arial" panose="020B0604020202020204" pitchFamily="34" charset="0"/>
                <a:cs typeface="Arial" panose="020B0604020202020204" pitchFamily="34" charset="0"/>
              </a:rPr>
              <a:t>dem</a:t>
            </a:r>
            <a:r>
              <a:rPr lang="en-US" sz="2400" dirty="0" smtClean="0">
                <a:latin typeface="Arial" panose="020B0604020202020204" pitchFamily="34" charset="0"/>
                <a:cs typeface="Arial" panose="020B0604020202020204" pitchFamily="34" charset="0"/>
              </a:rPr>
              <a:t> tell’ him</a:t>
            </a:r>
            <a:r>
              <a:rPr lang="en-US"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88641"/>
            <a:ext cx="4542394" cy="6545860"/>
          </a:xfrm>
          <a:prstGeom prst="rect">
            <a:avLst/>
          </a:prstGeom>
        </p:spPr>
      </p:pic>
      <p:sp>
        <p:nvSpPr>
          <p:cNvPr id="3" name="TextBox 2"/>
          <p:cNvSpPr txBox="1"/>
          <p:nvPr/>
        </p:nvSpPr>
        <p:spPr>
          <a:xfrm>
            <a:off x="5148064" y="1484784"/>
            <a:ext cx="3528392" cy="1569660"/>
          </a:xfrm>
          <a:prstGeom prst="rect">
            <a:avLst/>
          </a:prstGeom>
          <a:noFill/>
        </p:spPr>
        <p:txBody>
          <a:bodyPr wrap="square" rtlCol="0">
            <a:spAutoFit/>
          </a:bodyPr>
          <a:lstStyle/>
          <a:p>
            <a:r>
              <a:rPr lang="en-GB" sz="3200" dirty="0" smtClean="0">
                <a:latin typeface="Arial" panose="020B0604020202020204" pitchFamily="34" charset="0"/>
                <a:cs typeface="Arial" panose="020B0604020202020204" pitchFamily="34" charset="0"/>
              </a:rPr>
              <a:t>Complete the worksheet on this poem.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747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457200"/>
          </a:xfrm>
          <a:prstGeom prst="rect">
            <a:avLst/>
          </a:prstGeom>
          <a:solidFill>
            <a:srgbClr val="B2EDEC"/>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Agree or disagree? </a:t>
            </a:r>
            <a:r>
              <a:rPr kumimoji="0" lang="en-GB" sz="2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‘Checking Out Me History’</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Box 36"/>
          <p:cNvSpPr txBox="1"/>
          <p:nvPr/>
        </p:nvSpPr>
        <p:spPr>
          <a:xfrm>
            <a:off x="107504" y="620688"/>
            <a:ext cx="8856984" cy="369332"/>
          </a:xfrm>
          <a:prstGeom prst="rect">
            <a:avLst/>
          </a:prstGeom>
          <a:noFill/>
        </p:spPr>
        <p:txBody>
          <a:bodyPr wrap="square" rtlCol="0">
            <a:spAutoFit/>
          </a:bodyPr>
          <a:lstStyle/>
          <a:p>
            <a:endParaRPr lang="en-GB" dirty="0"/>
          </a:p>
        </p:txBody>
      </p:sp>
      <p:grpSp>
        <p:nvGrpSpPr>
          <p:cNvPr id="31795" name="Group 51"/>
          <p:cNvGrpSpPr>
            <a:grpSpLocks/>
          </p:cNvGrpSpPr>
          <p:nvPr/>
        </p:nvGrpSpPr>
        <p:grpSpPr bwMode="auto">
          <a:xfrm>
            <a:off x="179512" y="692696"/>
            <a:ext cx="8784976" cy="739775"/>
            <a:chOff x="387" y="5029"/>
            <a:chExt cx="11160" cy="1164"/>
          </a:xfrm>
        </p:grpSpPr>
        <p:sp>
          <p:nvSpPr>
            <p:cNvPr id="31796" name="Line 52"/>
            <p:cNvSpPr>
              <a:spLocks noChangeShapeType="1"/>
            </p:cNvSpPr>
            <p:nvPr/>
          </p:nvSpPr>
          <p:spPr bwMode="auto">
            <a:xfrm>
              <a:off x="709" y="5181"/>
              <a:ext cx="10488" cy="0"/>
            </a:xfrm>
            <a:prstGeom prst="line">
              <a:avLst/>
            </a:prstGeom>
            <a:noFill/>
            <a:ln w="28575">
              <a:solidFill>
                <a:srgbClr val="33CCCC"/>
              </a:solidFill>
              <a:round/>
              <a:headEnd type="oval" w="lg" len="lg"/>
              <a:tailEnd type="oval" w="lg" len="lg"/>
            </a:ln>
          </p:spPr>
          <p:txBody>
            <a:bodyPr vert="horz" wrap="square" lIns="91440" tIns="45720" rIns="91440" bIns="45720" numCol="1" anchor="t" anchorCtr="0" compatLnSpc="1">
              <a:prstTxWarp prst="textNoShape">
                <a:avLst/>
              </a:prstTxWarp>
            </a:bodyPr>
            <a:lstStyle/>
            <a:p>
              <a:endParaRPr lang="en-GB"/>
            </a:p>
          </p:txBody>
        </p:sp>
        <p:sp>
          <p:nvSpPr>
            <p:cNvPr id="31797" name="Line 53"/>
            <p:cNvSpPr>
              <a:spLocks noChangeShapeType="1"/>
            </p:cNvSpPr>
            <p:nvPr/>
          </p:nvSpPr>
          <p:spPr bwMode="auto">
            <a:xfrm>
              <a:off x="5953" y="5044"/>
              <a:ext cx="0" cy="360"/>
            </a:xfrm>
            <a:prstGeom prst="line">
              <a:avLst/>
            </a:prstGeom>
            <a:noFill/>
            <a:ln w="19050">
              <a:solidFill>
                <a:srgbClr val="33CCCC"/>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98" name="Line 54"/>
            <p:cNvSpPr>
              <a:spLocks noChangeShapeType="1"/>
            </p:cNvSpPr>
            <p:nvPr/>
          </p:nvSpPr>
          <p:spPr bwMode="auto">
            <a:xfrm>
              <a:off x="8667" y="5029"/>
              <a:ext cx="0" cy="360"/>
            </a:xfrm>
            <a:prstGeom prst="line">
              <a:avLst/>
            </a:prstGeom>
            <a:noFill/>
            <a:ln w="19050">
              <a:solidFill>
                <a:srgbClr val="33CCCC"/>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99" name="Line 55"/>
            <p:cNvSpPr>
              <a:spLocks noChangeShapeType="1"/>
            </p:cNvSpPr>
            <p:nvPr/>
          </p:nvSpPr>
          <p:spPr bwMode="auto">
            <a:xfrm>
              <a:off x="3087" y="5029"/>
              <a:ext cx="0" cy="360"/>
            </a:xfrm>
            <a:prstGeom prst="line">
              <a:avLst/>
            </a:prstGeom>
            <a:noFill/>
            <a:ln w="19050">
              <a:solidFill>
                <a:srgbClr val="33CCCC"/>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800" name="Text Box 56"/>
            <p:cNvSpPr txBox="1">
              <a:spLocks noChangeArrowheads="1"/>
            </p:cNvSpPr>
            <p:nvPr/>
          </p:nvSpPr>
          <p:spPr bwMode="auto">
            <a:xfrm>
              <a:off x="387" y="5473"/>
              <a:ext cx="126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smtClean="0">
                  <a:ln>
                    <a:noFill/>
                  </a:ln>
                  <a:solidFill>
                    <a:schemeClr val="tx1"/>
                  </a:solidFill>
                  <a:effectLst/>
                  <a:latin typeface="Calibri" pitchFamily="34" charset="0"/>
                  <a:cs typeface="Arial" pitchFamily="34" charset="0"/>
                </a:rPr>
                <a:t>Strongly agree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1801" name="Text Box 57"/>
            <p:cNvSpPr txBox="1">
              <a:spLocks noChangeArrowheads="1"/>
            </p:cNvSpPr>
            <p:nvPr/>
          </p:nvSpPr>
          <p:spPr bwMode="auto">
            <a:xfrm>
              <a:off x="10287" y="5473"/>
              <a:ext cx="126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smtClean="0">
                  <a:ln>
                    <a:noFill/>
                  </a:ln>
                  <a:solidFill>
                    <a:schemeClr val="tx1"/>
                  </a:solidFill>
                  <a:effectLst/>
                  <a:latin typeface="Calibri" pitchFamily="34" charset="0"/>
                  <a:cs typeface="Arial" pitchFamily="34" charset="0"/>
                </a:rPr>
                <a:t>Strongly disagree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1802" name="Text Box 58"/>
            <p:cNvSpPr txBox="1">
              <a:spLocks noChangeArrowheads="1"/>
            </p:cNvSpPr>
            <p:nvPr/>
          </p:nvSpPr>
          <p:spPr bwMode="auto">
            <a:xfrm>
              <a:off x="2367" y="5473"/>
              <a:ext cx="14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smtClean="0">
                  <a:ln>
                    <a:noFill/>
                  </a:ln>
                  <a:solidFill>
                    <a:schemeClr val="tx1"/>
                  </a:solidFill>
                  <a:effectLst/>
                  <a:latin typeface="Calibri" pitchFamily="34" charset="0"/>
                  <a:cs typeface="Arial" pitchFamily="34" charset="0"/>
                </a:rPr>
                <a:t>Agree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1803" name="Text Box 59"/>
            <p:cNvSpPr txBox="1">
              <a:spLocks noChangeArrowheads="1"/>
            </p:cNvSpPr>
            <p:nvPr/>
          </p:nvSpPr>
          <p:spPr bwMode="auto">
            <a:xfrm>
              <a:off x="8127" y="5473"/>
              <a:ext cx="126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smtClean="0">
                  <a:ln>
                    <a:noFill/>
                  </a:ln>
                  <a:solidFill>
                    <a:schemeClr val="tx1"/>
                  </a:solidFill>
                  <a:effectLst/>
                  <a:latin typeface="Calibri" pitchFamily="34" charset="0"/>
                  <a:cs typeface="Arial" pitchFamily="34" charset="0"/>
                </a:rPr>
                <a:t>Disagree</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sp>
          <p:nvSpPr>
            <p:cNvPr id="31804" name="Text Box 60"/>
            <p:cNvSpPr txBox="1">
              <a:spLocks noChangeArrowheads="1"/>
            </p:cNvSpPr>
            <p:nvPr/>
          </p:nvSpPr>
          <p:spPr bwMode="auto">
            <a:xfrm>
              <a:off x="5427" y="5473"/>
              <a:ext cx="10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GB" b="0" i="0" u="none" strike="noStrike" cap="none" normalizeH="0" baseline="0" smtClean="0">
                  <a:ln>
                    <a:noFill/>
                  </a:ln>
                  <a:solidFill>
                    <a:schemeClr val="tx1"/>
                  </a:solidFill>
                  <a:effectLst/>
                  <a:latin typeface="Calibri" pitchFamily="34" charset="0"/>
                  <a:cs typeface="Arial" pitchFamily="34" charset="0"/>
                </a:rPr>
                <a:t>Don’t know</a:t>
              </a:r>
              <a:endParaRPr kumimoji="0" lang="en-US" b="0" i="0" u="none" strike="noStrike" cap="none" normalizeH="0" baseline="0" smtClean="0">
                <a:ln>
                  <a:noFill/>
                </a:ln>
                <a:solidFill>
                  <a:schemeClr val="tx1"/>
                </a:solidFill>
                <a:effectLst/>
                <a:latin typeface="Arial" pitchFamily="34" charset="0"/>
                <a:cs typeface="Arial" pitchFamily="34" charset="0"/>
              </a:endParaRPr>
            </a:p>
          </p:txBody>
        </p:sp>
      </p:grpSp>
      <p:sp>
        <p:nvSpPr>
          <p:cNvPr id="48" name="TextBox 47"/>
          <p:cNvSpPr txBox="1"/>
          <p:nvPr/>
        </p:nvSpPr>
        <p:spPr>
          <a:xfrm>
            <a:off x="179512" y="1772816"/>
            <a:ext cx="8856984" cy="5078313"/>
          </a:xfrm>
          <a:prstGeom prst="rect">
            <a:avLst/>
          </a:prstGeom>
          <a:noFill/>
        </p:spPr>
        <p:txBody>
          <a:bodyPr wrap="square" rtlCol="0">
            <a:spAutoFit/>
          </a:bodyPr>
          <a:lstStyle/>
          <a:p>
            <a:r>
              <a:rPr lang="en-GB" b="1" dirty="0" smtClean="0"/>
              <a:t>The speaker is angry that Black culture and history has been neglected.</a:t>
            </a:r>
            <a:endParaRPr lang="en-GB" dirty="0" smtClean="0"/>
          </a:p>
          <a:p>
            <a:endParaRPr lang="en-GB" dirty="0" smtClean="0"/>
          </a:p>
          <a:p>
            <a:r>
              <a:rPr lang="en-GB" b="1" dirty="0" smtClean="0"/>
              <a:t>The speaker implies that the history he has been taught is a fiction.</a:t>
            </a:r>
            <a:endParaRPr lang="en-GB" dirty="0" smtClean="0"/>
          </a:p>
          <a:p>
            <a:endParaRPr lang="en-GB" dirty="0" smtClean="0"/>
          </a:p>
          <a:p>
            <a:r>
              <a:rPr lang="en-GB" b="1" dirty="0" smtClean="0"/>
              <a:t>The poem makes clear that cultural transmission (the passing on of knowledge about culture and history) starts at a very early age.</a:t>
            </a:r>
            <a:endParaRPr lang="en-GB" dirty="0" smtClean="0"/>
          </a:p>
          <a:p>
            <a:endParaRPr lang="en-GB" dirty="0" smtClean="0"/>
          </a:p>
          <a:p>
            <a:r>
              <a:rPr lang="en-GB" b="1" dirty="0" smtClean="0"/>
              <a:t>The poet values the qualities of independence and courage.</a:t>
            </a:r>
            <a:endParaRPr lang="en-GB" dirty="0" smtClean="0"/>
          </a:p>
          <a:p>
            <a:endParaRPr lang="en-GB" dirty="0" smtClean="0"/>
          </a:p>
          <a:p>
            <a:r>
              <a:rPr lang="en-GB" b="1" dirty="0" smtClean="0"/>
              <a:t>The poet is careful to use humour to make his point in a non-threatening way.</a:t>
            </a:r>
            <a:endParaRPr lang="en-GB" dirty="0" smtClean="0"/>
          </a:p>
          <a:p>
            <a:endParaRPr lang="en-GB" dirty="0" smtClean="0"/>
          </a:p>
          <a:p>
            <a:r>
              <a:rPr lang="en-GB" b="1" dirty="0" smtClean="0"/>
              <a:t>The poem suggests that the process of education involves passive people being bombarded with information by those who have power and/or authority.</a:t>
            </a:r>
            <a:endParaRPr lang="en-GB" dirty="0" smtClean="0"/>
          </a:p>
          <a:p>
            <a:endParaRPr lang="en-GB" dirty="0" smtClean="0"/>
          </a:p>
          <a:p>
            <a:r>
              <a:rPr lang="en-GB" b="1" dirty="0" smtClean="0"/>
              <a:t>The poem can be interpreted as encouraging self-empowerment and pride in one’s culture.</a:t>
            </a:r>
            <a:endParaRPr lang="en-GB" dirty="0" smtClean="0"/>
          </a:p>
          <a:p>
            <a:endParaRPr lang="en-GB" dirty="0" smtClean="0"/>
          </a:p>
          <a:p>
            <a:r>
              <a:rPr lang="en-GB" b="1" dirty="0" smtClean="0"/>
              <a:t>The poem equates identity with knowledge of your own cultural and racial roots.</a:t>
            </a:r>
            <a:endParaRPr lang="en-GB" dirty="0" smtClean="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lum contrast="22000"/>
            <a:grayscl/>
          </a:blip>
          <a:srcRect/>
          <a:stretch>
            <a:fillRect/>
          </a:stretch>
        </p:blipFill>
        <p:spPr bwMode="auto">
          <a:xfrm>
            <a:off x="2051720" y="1844824"/>
            <a:ext cx="4673203" cy="4888111"/>
          </a:xfrm>
          <a:prstGeom prst="rect">
            <a:avLst/>
          </a:prstGeom>
          <a:noFill/>
          <a:ln w="9525">
            <a:noFill/>
            <a:miter lim="800000"/>
            <a:headEnd/>
            <a:tailEnd/>
          </a:ln>
        </p:spPr>
      </p:pic>
      <p:sp>
        <p:nvSpPr>
          <p:cNvPr id="3" name="TextBox 2"/>
          <p:cNvSpPr txBox="1"/>
          <p:nvPr/>
        </p:nvSpPr>
        <p:spPr>
          <a:xfrm>
            <a:off x="467544" y="548680"/>
            <a:ext cx="8280920" cy="954107"/>
          </a:xfrm>
          <a:prstGeom prst="rect">
            <a:avLst/>
          </a:prstGeom>
          <a:noFill/>
        </p:spPr>
        <p:txBody>
          <a:bodyPr wrap="square" rtlCol="0">
            <a:spAutoFit/>
          </a:bodyPr>
          <a:lstStyle/>
          <a:p>
            <a:pPr algn="ctr"/>
            <a:r>
              <a:rPr lang="en-GB" sz="2800" b="1" dirty="0" smtClean="0"/>
              <a:t>It’s time to summarise! We’re going to make a note of the poem’s VITALS. </a:t>
            </a:r>
            <a:endParaRPr lang="en-GB"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22672" cy="889782"/>
          </a:xfrm>
        </p:spPr>
        <p:txBody>
          <a:bodyPr>
            <a:normAutofit/>
          </a:bodyPr>
          <a:lstStyle/>
          <a:p>
            <a:r>
              <a:rPr lang="en-GB" sz="3600" b="1" dirty="0" smtClean="0">
                <a:solidFill>
                  <a:srgbClr val="FF0000"/>
                </a:solidFill>
                <a:latin typeface="+mn-lt"/>
                <a:cs typeface="Arial" pitchFamily="34" charset="0"/>
              </a:rPr>
              <a:t>Poetry VITALS…</a:t>
            </a:r>
            <a:endParaRPr lang="en-GB" sz="3600" b="1" dirty="0">
              <a:solidFill>
                <a:srgbClr val="FF0000"/>
              </a:solidFill>
              <a:latin typeface="+mn-lt"/>
              <a:cs typeface="Arial" pitchFamily="34" charset="0"/>
            </a:endParaRPr>
          </a:p>
        </p:txBody>
      </p:sp>
      <p:sp>
        <p:nvSpPr>
          <p:cNvPr id="3" name="Content Placeholder 2"/>
          <p:cNvSpPr>
            <a:spLocks noGrp="1"/>
          </p:cNvSpPr>
          <p:nvPr>
            <p:ph idx="1"/>
          </p:nvPr>
        </p:nvSpPr>
        <p:spPr>
          <a:xfrm>
            <a:off x="323528" y="836712"/>
            <a:ext cx="8352928" cy="5445224"/>
          </a:xfrm>
        </p:spPr>
        <p:txBody>
          <a:bodyPr>
            <a:noAutofit/>
          </a:bodyPr>
          <a:lstStyle/>
          <a:p>
            <a:pPr marL="0" indent="0">
              <a:buNone/>
            </a:pPr>
            <a:r>
              <a:rPr lang="en-GB" sz="2400" b="1" u="sng" dirty="0" smtClean="0">
                <a:solidFill>
                  <a:srgbClr val="FF0000"/>
                </a:solidFill>
                <a:cs typeface="Arial" pitchFamily="34" charset="0"/>
              </a:rPr>
              <a:t>V</a:t>
            </a:r>
            <a:r>
              <a:rPr lang="en-GB" sz="2400" dirty="0" smtClean="0">
                <a:solidFill>
                  <a:srgbClr val="FF0000"/>
                </a:solidFill>
                <a:cs typeface="Arial" pitchFamily="34" charset="0"/>
              </a:rPr>
              <a:t>oice: </a:t>
            </a:r>
            <a:r>
              <a:rPr lang="en-GB" sz="2400" dirty="0" smtClean="0">
                <a:cs typeface="Arial" pitchFamily="34" charset="0"/>
              </a:rPr>
              <a:t>Who is speaking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I</a:t>
            </a:r>
            <a:r>
              <a:rPr lang="en-GB" sz="2400" dirty="0" smtClean="0">
                <a:solidFill>
                  <a:srgbClr val="FF0000"/>
                </a:solidFill>
                <a:cs typeface="Arial" pitchFamily="34" charset="0"/>
              </a:rPr>
              <a:t>magery: </a:t>
            </a:r>
            <a:r>
              <a:rPr lang="en-GB" sz="2400" dirty="0" smtClean="0">
                <a:cs typeface="Arial" pitchFamily="34" charset="0"/>
              </a:rPr>
              <a:t>What imagery is being created?    		        	      	    How is it effective?</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T</a:t>
            </a:r>
            <a:r>
              <a:rPr lang="en-GB" sz="2400" dirty="0" smtClean="0">
                <a:solidFill>
                  <a:srgbClr val="FF0000"/>
                </a:solidFill>
                <a:cs typeface="Arial" pitchFamily="34" charset="0"/>
              </a:rPr>
              <a:t>heme: </a:t>
            </a:r>
            <a:r>
              <a:rPr lang="en-GB" sz="2400" dirty="0" smtClean="0">
                <a:cs typeface="Arial" pitchFamily="34" charset="0"/>
              </a:rPr>
              <a:t>What are the main themes featured  in the poem?</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A</a:t>
            </a:r>
            <a:r>
              <a:rPr lang="en-GB" sz="2400" dirty="0" smtClean="0">
                <a:solidFill>
                  <a:srgbClr val="FF0000"/>
                </a:solidFill>
                <a:cs typeface="Arial" pitchFamily="34" charset="0"/>
              </a:rPr>
              <a:t>ddress: </a:t>
            </a:r>
            <a:r>
              <a:rPr lang="en-GB" sz="2400" dirty="0" smtClean="0">
                <a:cs typeface="Arial" pitchFamily="34" charset="0"/>
              </a:rPr>
              <a:t>Who is the poem addressed to? Why?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L</a:t>
            </a:r>
            <a:r>
              <a:rPr lang="en-GB" sz="2400" dirty="0" smtClean="0">
                <a:solidFill>
                  <a:srgbClr val="FF0000"/>
                </a:solidFill>
                <a:cs typeface="Arial" pitchFamily="34" charset="0"/>
              </a:rPr>
              <a:t>anguage (Features): </a:t>
            </a:r>
            <a:r>
              <a:rPr lang="en-GB" sz="2400" dirty="0" smtClean="0">
                <a:cs typeface="Arial" pitchFamily="34" charset="0"/>
              </a:rPr>
              <a:t>What type of language/ devices are used? </a:t>
            </a:r>
          </a:p>
          <a:p>
            <a:pPr marL="0" indent="0">
              <a:buNone/>
            </a:pPr>
            <a:r>
              <a:rPr lang="en-GB" sz="2400" dirty="0" smtClean="0">
                <a:cs typeface="Arial" pitchFamily="34" charset="0"/>
              </a:rPr>
              <a:t>			What is their effect? </a:t>
            </a:r>
          </a:p>
          <a:p>
            <a:pPr marL="0" indent="0">
              <a:buNone/>
            </a:pPr>
            <a:endParaRPr lang="en-GB" sz="2400" b="1" u="sng" dirty="0" smtClean="0">
              <a:cs typeface="Arial" pitchFamily="34" charset="0"/>
            </a:endParaRPr>
          </a:p>
          <a:p>
            <a:pPr marL="0" indent="0">
              <a:buNone/>
            </a:pPr>
            <a:r>
              <a:rPr lang="en-GB" sz="2400" b="1" u="sng" dirty="0" smtClean="0">
                <a:solidFill>
                  <a:srgbClr val="FF0000"/>
                </a:solidFill>
                <a:cs typeface="Arial" pitchFamily="34" charset="0"/>
              </a:rPr>
              <a:t>S</a:t>
            </a:r>
            <a:r>
              <a:rPr lang="en-GB" sz="2400" dirty="0" smtClean="0">
                <a:solidFill>
                  <a:srgbClr val="FF0000"/>
                </a:solidFill>
                <a:cs typeface="Arial" pitchFamily="34" charset="0"/>
              </a:rPr>
              <a:t>tructure: </a:t>
            </a:r>
            <a:r>
              <a:rPr lang="en-GB" sz="2400" dirty="0" smtClean="0">
                <a:cs typeface="Arial" pitchFamily="34" charset="0"/>
              </a:rPr>
              <a:t> How is the poem laid out? What is the effect of this? </a:t>
            </a:r>
          </a:p>
          <a:p>
            <a:pPr marL="0" indent="0">
              <a:buNone/>
            </a:pPr>
            <a:endParaRPr lang="en-GB" sz="2400" dirty="0" smtClean="0">
              <a:cs typeface="Arial" pitchFamily="34" charset="0"/>
            </a:endParaRPr>
          </a:p>
          <a:p>
            <a:pPr marL="0" indent="0">
              <a:buNone/>
            </a:pPr>
            <a:r>
              <a:rPr lang="en-GB" sz="2400" dirty="0" smtClean="0">
                <a:latin typeface="Comic Sans MS" pitchFamily="66" charset="0"/>
              </a:rPr>
              <a:t>	 </a:t>
            </a:r>
            <a:r>
              <a:rPr lang="en-GB" sz="2400" dirty="0">
                <a:latin typeface="Comic Sans MS" pitchFamily="66" charset="0"/>
              </a:rPr>
              <a:t>	</a:t>
            </a:r>
            <a:r>
              <a:rPr lang="en-GB" sz="2400" dirty="0" smtClean="0">
                <a:latin typeface="Comic Sans MS" pitchFamily="66" charset="0"/>
              </a:rPr>
              <a:t>                          </a:t>
            </a:r>
            <a:endParaRPr lang="en-GB" sz="2400" dirty="0">
              <a:latin typeface="Comic Sans MS" pitchFamily="66" charset="0"/>
            </a:endParaRPr>
          </a:p>
        </p:txBody>
      </p:sp>
      <p:pic>
        <p:nvPicPr>
          <p:cNvPr id="3076" name="Picture 4" descr="http://us.cdn4.123rf.com/168nwm/skovoroda/skovoroda1105/skovoroda110500016/9545402-first-aid-kit-with-medical-cross-illustration-isolated-over-white-backgrou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16216" y="116632"/>
            <a:ext cx="2411760"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751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179512" y="116632"/>
            <a:ext cx="8856984" cy="6048672"/>
            <a:chOff x="2134" y="1827"/>
            <a:chExt cx="12570" cy="8280"/>
          </a:xfrm>
        </p:grpSpPr>
        <p:pic>
          <p:nvPicPr>
            <p:cNvPr id="1027" name="Picture 3" descr="checking2"/>
            <p:cNvPicPr>
              <a:picLocks noChangeAspect="1" noChangeArrowheads="1"/>
            </p:cNvPicPr>
            <p:nvPr/>
          </p:nvPicPr>
          <p:blipFill>
            <a:blip r:embed="rId2" cstate="print"/>
            <a:srcRect/>
            <a:stretch>
              <a:fillRect/>
            </a:stretch>
          </p:blipFill>
          <p:spPr bwMode="auto">
            <a:xfrm>
              <a:off x="2134" y="1827"/>
              <a:ext cx="12570" cy="8160"/>
            </a:xfrm>
            <a:prstGeom prst="rect">
              <a:avLst/>
            </a:prstGeom>
            <a:noFill/>
            <a:ln w="9525">
              <a:noFill/>
              <a:miter lim="800000"/>
              <a:headEnd/>
              <a:tailEnd/>
            </a:ln>
          </p:spPr>
        </p:pic>
        <p:sp>
          <p:nvSpPr>
            <p:cNvPr id="1028" name="Text Box 4"/>
            <p:cNvSpPr txBox="1">
              <a:spLocks noChangeArrowheads="1"/>
            </p:cNvSpPr>
            <p:nvPr/>
          </p:nvSpPr>
          <p:spPr bwMode="auto">
            <a:xfrm>
              <a:off x="2187" y="9567"/>
              <a:ext cx="2340" cy="54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200" b="0" i="0" u="none" strike="noStrike" cap="none" normalizeH="0" baseline="0" smtClean="0">
                  <a:ln>
                    <a:noFill/>
                  </a:ln>
                  <a:solidFill>
                    <a:srgbClr val="FFFFFF"/>
                  </a:solidFill>
                  <a:effectLst/>
                  <a:latin typeface="Calibri" pitchFamily="34" charset="0"/>
                  <a:cs typeface="Arial" pitchFamily="34" charset="0"/>
                </a:rPr>
                <a:t>www.wordle.net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5" name="TextBox 4"/>
          <p:cNvSpPr txBox="1"/>
          <p:nvPr/>
        </p:nvSpPr>
        <p:spPr>
          <a:xfrm>
            <a:off x="1691680" y="6237312"/>
            <a:ext cx="6025880" cy="461665"/>
          </a:xfrm>
          <a:prstGeom prst="rect">
            <a:avLst/>
          </a:prstGeom>
          <a:noFill/>
        </p:spPr>
        <p:txBody>
          <a:bodyPr wrap="none" rtlCol="0">
            <a:spAutoFit/>
          </a:bodyPr>
          <a:lstStyle/>
          <a:p>
            <a:r>
              <a:rPr lang="en-GB" sz="2400" b="1" dirty="0" smtClean="0"/>
              <a:t>What expectations do you have of this poem?</a:t>
            </a:r>
            <a:endParaRPr lang="en-GB"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3902543" cy="6340197"/>
          </a:xfrm>
          <a:prstGeom prst="rect">
            <a:avLst/>
          </a:prstGeom>
          <a:noFill/>
        </p:spPr>
        <p:txBody>
          <a:bodyPr wrap="none" rtlCol="0">
            <a:spAutoFit/>
          </a:bodyPr>
          <a:lstStyle/>
          <a:p>
            <a:r>
              <a:rPr lang="en-GB" sz="1400" dirty="0" smtClean="0"/>
              <a:t>Dem tell me </a:t>
            </a:r>
            <a:endParaRPr lang="en-GB" sz="1400" b="1" dirty="0" smtClean="0"/>
          </a:p>
          <a:p>
            <a:r>
              <a:rPr lang="en-GB" sz="1400" dirty="0" smtClean="0"/>
              <a:t>Dem tell me </a:t>
            </a:r>
            <a:endParaRPr lang="en-GB" sz="1400" b="1" dirty="0" smtClean="0"/>
          </a:p>
          <a:p>
            <a:r>
              <a:rPr lang="en-GB" sz="1400" dirty="0" err="1" smtClean="0"/>
              <a:t>Wha</a:t>
            </a:r>
            <a:r>
              <a:rPr lang="en-GB" sz="1400" dirty="0" smtClean="0"/>
              <a:t> </a:t>
            </a:r>
            <a:r>
              <a:rPr lang="en-GB" sz="1400" dirty="0" err="1" smtClean="0"/>
              <a:t>dem</a:t>
            </a:r>
            <a:r>
              <a:rPr lang="en-GB" sz="1400" dirty="0" smtClean="0"/>
              <a:t> want to tell me </a:t>
            </a:r>
            <a:endParaRPr lang="en-GB" sz="1400" b="1" dirty="0" smtClean="0"/>
          </a:p>
          <a:p>
            <a:r>
              <a:rPr lang="en-GB" sz="1400" dirty="0" smtClean="0"/>
              <a:t> </a:t>
            </a:r>
            <a:endParaRPr lang="en-GB" sz="1400" b="1" dirty="0" smtClean="0"/>
          </a:p>
          <a:p>
            <a:r>
              <a:rPr lang="en-GB" sz="1400" dirty="0" smtClean="0"/>
              <a:t>Bandage up me eye with me own history </a:t>
            </a:r>
            <a:endParaRPr lang="en-GB" sz="1400" b="1" dirty="0" smtClean="0"/>
          </a:p>
          <a:p>
            <a:r>
              <a:rPr lang="en-GB" sz="1400" dirty="0" smtClean="0"/>
              <a:t>Blind me to me own identity </a:t>
            </a:r>
            <a:endParaRPr lang="en-GB" sz="1400" b="1" dirty="0" smtClean="0"/>
          </a:p>
          <a:p>
            <a:r>
              <a:rPr lang="en-GB" sz="1400" dirty="0" smtClean="0"/>
              <a:t> </a:t>
            </a:r>
            <a:endParaRPr lang="en-GB" sz="1400" b="1" dirty="0" smtClean="0"/>
          </a:p>
          <a:p>
            <a:r>
              <a:rPr lang="en-GB" sz="1400" dirty="0" smtClean="0"/>
              <a:t>Dem tell me bout 1066 and all </a:t>
            </a:r>
            <a:r>
              <a:rPr lang="en-GB" sz="1400" dirty="0" err="1" smtClean="0"/>
              <a:t>dat</a:t>
            </a:r>
            <a:r>
              <a:rPr lang="en-GB" sz="1400" dirty="0" smtClean="0"/>
              <a:t> </a:t>
            </a:r>
            <a:endParaRPr lang="en-GB" sz="1400" b="1" dirty="0" smtClean="0"/>
          </a:p>
          <a:p>
            <a:r>
              <a:rPr lang="en-GB" sz="1400" dirty="0" err="1" smtClean="0"/>
              <a:t>dem</a:t>
            </a:r>
            <a:r>
              <a:rPr lang="en-GB" sz="1400" dirty="0" smtClean="0"/>
              <a:t> tell me bout Dick Whittington and he cat </a:t>
            </a:r>
            <a:endParaRPr lang="en-GB" sz="1400" b="1" dirty="0" smtClean="0"/>
          </a:p>
          <a:p>
            <a:r>
              <a:rPr lang="en-GB" sz="1400" dirty="0" smtClean="0"/>
              <a:t>But Toussaint </a:t>
            </a:r>
            <a:r>
              <a:rPr lang="en-GB" sz="1400" dirty="0" err="1" smtClean="0"/>
              <a:t>L’Ouverture</a:t>
            </a:r>
            <a:r>
              <a:rPr lang="en-GB" sz="1400" dirty="0" smtClean="0"/>
              <a:t> </a:t>
            </a:r>
            <a:endParaRPr lang="en-GB" sz="1400" b="1" dirty="0" smtClean="0"/>
          </a:p>
          <a:p>
            <a:r>
              <a:rPr lang="en-GB" sz="1400" dirty="0" smtClean="0"/>
              <a:t>no </a:t>
            </a:r>
            <a:r>
              <a:rPr lang="en-GB" sz="1400" dirty="0" err="1" smtClean="0"/>
              <a:t>dem</a:t>
            </a:r>
            <a:r>
              <a:rPr lang="en-GB" sz="1400" dirty="0" smtClean="0"/>
              <a:t> never tell me bout </a:t>
            </a:r>
            <a:r>
              <a:rPr lang="en-GB" sz="1400" dirty="0" err="1" smtClean="0"/>
              <a:t>dat</a:t>
            </a:r>
            <a:r>
              <a:rPr lang="en-GB" sz="1400" dirty="0" smtClean="0"/>
              <a:t> </a:t>
            </a:r>
            <a:endParaRPr lang="en-GB" sz="1400" b="1" dirty="0" smtClean="0"/>
          </a:p>
          <a:p>
            <a:r>
              <a:rPr lang="en-GB" sz="1400" dirty="0" smtClean="0"/>
              <a:t> </a:t>
            </a:r>
            <a:endParaRPr lang="en-GB" sz="1400" b="1" dirty="0" smtClean="0"/>
          </a:p>
          <a:p>
            <a:r>
              <a:rPr lang="en-GB" sz="1400" i="1" dirty="0" smtClean="0"/>
              <a:t>Toussaint</a:t>
            </a:r>
            <a:endParaRPr lang="en-GB" sz="1400" b="1" dirty="0" smtClean="0"/>
          </a:p>
          <a:p>
            <a:r>
              <a:rPr lang="en-GB" sz="1400" i="1" dirty="0" smtClean="0"/>
              <a:t>a slave</a:t>
            </a:r>
            <a:endParaRPr lang="en-GB" sz="1400" b="1" dirty="0" smtClean="0"/>
          </a:p>
          <a:p>
            <a:r>
              <a:rPr lang="en-GB" sz="1400" i="1" dirty="0" smtClean="0"/>
              <a:t>with vision</a:t>
            </a:r>
            <a:endParaRPr lang="en-GB" sz="1400" b="1" dirty="0" smtClean="0"/>
          </a:p>
          <a:p>
            <a:r>
              <a:rPr lang="en-GB" sz="1400" i="1" dirty="0" smtClean="0"/>
              <a:t>lick back</a:t>
            </a:r>
            <a:endParaRPr lang="en-GB" sz="1400" b="1" dirty="0" smtClean="0"/>
          </a:p>
          <a:p>
            <a:r>
              <a:rPr lang="en-GB" sz="1400" i="1" dirty="0" smtClean="0"/>
              <a:t>Napoleon</a:t>
            </a:r>
            <a:endParaRPr lang="en-GB" sz="1400" b="1" dirty="0" smtClean="0"/>
          </a:p>
          <a:p>
            <a:r>
              <a:rPr lang="en-GB" sz="1400" i="1" dirty="0" smtClean="0"/>
              <a:t>battalion</a:t>
            </a:r>
            <a:endParaRPr lang="en-GB" sz="1400" b="1" dirty="0" smtClean="0"/>
          </a:p>
          <a:p>
            <a:r>
              <a:rPr lang="en-GB" sz="1400" i="1" dirty="0" smtClean="0"/>
              <a:t>and first Black</a:t>
            </a:r>
            <a:endParaRPr lang="en-GB" sz="1400" b="1" dirty="0" smtClean="0"/>
          </a:p>
          <a:p>
            <a:r>
              <a:rPr lang="en-GB" sz="1400" i="1" dirty="0" smtClean="0"/>
              <a:t>Republic born</a:t>
            </a:r>
            <a:endParaRPr lang="en-GB" sz="1400" b="1" dirty="0" smtClean="0"/>
          </a:p>
          <a:p>
            <a:r>
              <a:rPr lang="en-GB" sz="1400" i="1" dirty="0" smtClean="0"/>
              <a:t>Toussaint de thorn</a:t>
            </a:r>
            <a:endParaRPr lang="en-GB" sz="1400" b="1" dirty="0" smtClean="0"/>
          </a:p>
          <a:p>
            <a:r>
              <a:rPr lang="en-GB" sz="1400" i="1" dirty="0" smtClean="0"/>
              <a:t>to de French</a:t>
            </a:r>
            <a:endParaRPr lang="en-GB" sz="1400" b="1" dirty="0" smtClean="0"/>
          </a:p>
          <a:p>
            <a:r>
              <a:rPr lang="en-GB" sz="1400" i="1" dirty="0" smtClean="0"/>
              <a:t>Toussaint de beacon</a:t>
            </a:r>
            <a:endParaRPr lang="en-GB" sz="1400" b="1" dirty="0" smtClean="0"/>
          </a:p>
          <a:p>
            <a:r>
              <a:rPr lang="en-GB" sz="1400" i="1" dirty="0" smtClean="0"/>
              <a:t>of de Haitian Revolution</a:t>
            </a:r>
            <a:endParaRPr lang="en-GB" sz="1400" b="1" dirty="0" smtClean="0"/>
          </a:p>
          <a:p>
            <a:r>
              <a:rPr lang="en-GB" sz="1400" dirty="0" smtClean="0"/>
              <a:t> </a:t>
            </a:r>
            <a:endParaRPr lang="en-GB" sz="1400" b="1" dirty="0" smtClean="0"/>
          </a:p>
          <a:p>
            <a:r>
              <a:rPr lang="en-GB" sz="1400" dirty="0" smtClean="0"/>
              <a:t>Dem tell me bout de man who discover de balloon </a:t>
            </a:r>
            <a:endParaRPr lang="en-GB" sz="1400" b="1" dirty="0" smtClean="0"/>
          </a:p>
          <a:p>
            <a:r>
              <a:rPr lang="en-GB" sz="1400" dirty="0" smtClean="0"/>
              <a:t>and de cow who jump over de moon </a:t>
            </a:r>
            <a:endParaRPr lang="en-GB" sz="1400" b="1" dirty="0" smtClean="0"/>
          </a:p>
          <a:p>
            <a:r>
              <a:rPr lang="en-GB" sz="1400" dirty="0" smtClean="0"/>
              <a:t>Dem tell me bout de dish ran away with de spoon </a:t>
            </a:r>
            <a:endParaRPr lang="en-GB" sz="1400" b="1" dirty="0" smtClean="0"/>
          </a:p>
          <a:p>
            <a:r>
              <a:rPr lang="en-GB" sz="1400" dirty="0" smtClean="0"/>
              <a:t>but </a:t>
            </a:r>
            <a:r>
              <a:rPr lang="en-GB" sz="1400" dirty="0" err="1" smtClean="0"/>
              <a:t>dem</a:t>
            </a:r>
            <a:r>
              <a:rPr lang="en-GB" sz="1400" dirty="0" smtClean="0"/>
              <a:t> never tell me bout Nanny de maroon </a:t>
            </a:r>
            <a:endParaRPr lang="en-GB" sz="1400" dirty="0"/>
          </a:p>
        </p:txBody>
      </p:sp>
      <p:sp>
        <p:nvSpPr>
          <p:cNvPr id="3" name="TextBox 2"/>
          <p:cNvSpPr txBox="1"/>
          <p:nvPr/>
        </p:nvSpPr>
        <p:spPr>
          <a:xfrm>
            <a:off x="4499992" y="116632"/>
            <a:ext cx="3790846" cy="6524863"/>
          </a:xfrm>
          <a:prstGeom prst="rect">
            <a:avLst/>
          </a:prstGeom>
          <a:noFill/>
        </p:spPr>
        <p:txBody>
          <a:bodyPr wrap="none" rtlCol="0">
            <a:spAutoFit/>
          </a:bodyPr>
          <a:lstStyle/>
          <a:p>
            <a:r>
              <a:rPr lang="en-GB" sz="1300" i="1" dirty="0" smtClean="0"/>
              <a:t>Nanny</a:t>
            </a:r>
            <a:endParaRPr lang="en-GB" sz="1300" b="1" dirty="0" smtClean="0"/>
          </a:p>
          <a:p>
            <a:r>
              <a:rPr lang="en-GB" sz="1300" i="1" dirty="0" smtClean="0"/>
              <a:t>see-far woman</a:t>
            </a:r>
            <a:endParaRPr lang="en-GB" sz="1300" b="1" dirty="0" smtClean="0"/>
          </a:p>
          <a:p>
            <a:r>
              <a:rPr lang="en-GB" sz="1300" i="1" dirty="0" smtClean="0"/>
              <a:t>of mountain dream</a:t>
            </a:r>
            <a:endParaRPr lang="en-GB" sz="1300" b="1" dirty="0" smtClean="0"/>
          </a:p>
          <a:p>
            <a:r>
              <a:rPr lang="en-GB" sz="1300" i="1" dirty="0" err="1" smtClean="0"/>
              <a:t>ﬁre</a:t>
            </a:r>
            <a:r>
              <a:rPr lang="en-GB" sz="1300" i="1" dirty="0" smtClean="0"/>
              <a:t>-woman struggle</a:t>
            </a:r>
            <a:endParaRPr lang="en-GB" sz="1300" b="1" dirty="0" smtClean="0"/>
          </a:p>
          <a:p>
            <a:r>
              <a:rPr lang="en-GB" sz="1300" i="1" dirty="0" smtClean="0"/>
              <a:t>hopeful stream</a:t>
            </a:r>
            <a:endParaRPr lang="en-GB" sz="1300" b="1" dirty="0" smtClean="0"/>
          </a:p>
          <a:p>
            <a:r>
              <a:rPr lang="en-GB" sz="1300" i="1" dirty="0" smtClean="0"/>
              <a:t>to freedom river</a:t>
            </a:r>
            <a:endParaRPr lang="en-GB" sz="1300" b="1" dirty="0" smtClean="0"/>
          </a:p>
          <a:p>
            <a:r>
              <a:rPr lang="en-GB" sz="1300" dirty="0" smtClean="0"/>
              <a:t> </a:t>
            </a:r>
            <a:endParaRPr lang="en-GB" sz="1300" b="1" dirty="0" smtClean="0"/>
          </a:p>
          <a:p>
            <a:r>
              <a:rPr lang="en-GB" sz="1300" dirty="0" smtClean="0"/>
              <a:t>Dem tell me bout Lord Nelson and Waterloo </a:t>
            </a:r>
            <a:endParaRPr lang="en-GB" sz="1300" b="1" dirty="0" smtClean="0"/>
          </a:p>
          <a:p>
            <a:r>
              <a:rPr lang="en-GB" sz="1300" dirty="0" smtClean="0"/>
              <a:t>but </a:t>
            </a:r>
            <a:r>
              <a:rPr lang="en-GB" sz="1300" dirty="0" err="1" smtClean="0"/>
              <a:t>dem</a:t>
            </a:r>
            <a:r>
              <a:rPr lang="en-GB" sz="1300" dirty="0" smtClean="0"/>
              <a:t> never tell me bout </a:t>
            </a:r>
            <a:r>
              <a:rPr lang="en-GB" sz="1300" dirty="0" err="1" smtClean="0"/>
              <a:t>Shaka</a:t>
            </a:r>
            <a:r>
              <a:rPr lang="en-GB" sz="1300" dirty="0" smtClean="0"/>
              <a:t> de great Zulu </a:t>
            </a:r>
            <a:endParaRPr lang="en-GB" sz="1300" b="1" dirty="0" smtClean="0"/>
          </a:p>
          <a:p>
            <a:r>
              <a:rPr lang="en-GB" sz="1300" dirty="0" smtClean="0"/>
              <a:t>Dem tell me bout Columbus and 1492 </a:t>
            </a:r>
            <a:endParaRPr lang="en-GB" sz="1300" b="1" dirty="0" smtClean="0"/>
          </a:p>
          <a:p>
            <a:r>
              <a:rPr lang="en-GB" sz="1300" dirty="0" smtClean="0"/>
              <a:t>but what happen to de </a:t>
            </a:r>
            <a:r>
              <a:rPr lang="en-GB" sz="1300" dirty="0" err="1" smtClean="0"/>
              <a:t>Caribs</a:t>
            </a:r>
            <a:r>
              <a:rPr lang="en-GB" sz="1300" dirty="0" smtClean="0"/>
              <a:t> and de </a:t>
            </a:r>
            <a:r>
              <a:rPr lang="en-GB" sz="1300" dirty="0" err="1" smtClean="0"/>
              <a:t>Arawaks</a:t>
            </a:r>
            <a:r>
              <a:rPr lang="en-GB" sz="1300" dirty="0" smtClean="0"/>
              <a:t> too </a:t>
            </a:r>
            <a:endParaRPr lang="en-GB" sz="1300" b="1" dirty="0" smtClean="0"/>
          </a:p>
          <a:p>
            <a:r>
              <a:rPr lang="en-GB" sz="1300" dirty="0" smtClean="0"/>
              <a:t> </a:t>
            </a:r>
            <a:endParaRPr lang="en-GB" sz="1300" b="1" dirty="0" smtClean="0"/>
          </a:p>
          <a:p>
            <a:r>
              <a:rPr lang="en-GB" sz="1300" dirty="0" smtClean="0"/>
              <a:t>Dem tell me bout Florence Nightingale and she lamp </a:t>
            </a:r>
            <a:endParaRPr lang="en-GB" sz="1300" b="1" dirty="0" smtClean="0"/>
          </a:p>
          <a:p>
            <a:r>
              <a:rPr lang="en-GB" sz="1300" dirty="0" smtClean="0"/>
              <a:t>and how Robin Hood used to camp </a:t>
            </a:r>
            <a:endParaRPr lang="en-GB" sz="1300" b="1" dirty="0" smtClean="0"/>
          </a:p>
          <a:p>
            <a:r>
              <a:rPr lang="en-GB" sz="1300" dirty="0" smtClean="0"/>
              <a:t>Dem tell me bout ole King Cole was a merry ole soul </a:t>
            </a:r>
            <a:endParaRPr lang="en-GB" sz="1300" b="1" dirty="0" smtClean="0"/>
          </a:p>
          <a:p>
            <a:r>
              <a:rPr lang="en-GB" sz="1300" dirty="0" smtClean="0"/>
              <a:t>but </a:t>
            </a:r>
            <a:r>
              <a:rPr lang="en-GB" sz="1300" dirty="0" err="1" smtClean="0"/>
              <a:t>dem</a:t>
            </a:r>
            <a:r>
              <a:rPr lang="en-GB" sz="1300" dirty="0" smtClean="0"/>
              <a:t> never tell me bout Mary </a:t>
            </a:r>
            <a:r>
              <a:rPr lang="en-GB" sz="1300" dirty="0" err="1" smtClean="0"/>
              <a:t>Seacole</a:t>
            </a:r>
            <a:r>
              <a:rPr lang="en-GB" sz="1300" dirty="0" smtClean="0"/>
              <a:t> </a:t>
            </a:r>
            <a:endParaRPr lang="en-GB" sz="1300" b="1" dirty="0" smtClean="0"/>
          </a:p>
          <a:p>
            <a:r>
              <a:rPr lang="en-GB" sz="1300" dirty="0" smtClean="0"/>
              <a:t> </a:t>
            </a:r>
            <a:endParaRPr lang="en-GB" sz="1300" b="1" dirty="0" smtClean="0"/>
          </a:p>
          <a:p>
            <a:r>
              <a:rPr lang="en-GB" sz="1300" i="1" dirty="0" smtClean="0"/>
              <a:t>From Jamaica </a:t>
            </a:r>
            <a:endParaRPr lang="en-GB" sz="1300" b="1" dirty="0" smtClean="0"/>
          </a:p>
          <a:p>
            <a:r>
              <a:rPr lang="en-GB" sz="1300" i="1" dirty="0" smtClean="0"/>
              <a:t>she travel far </a:t>
            </a:r>
            <a:endParaRPr lang="en-GB" sz="1300" b="1" dirty="0" smtClean="0"/>
          </a:p>
          <a:p>
            <a:r>
              <a:rPr lang="en-GB" sz="1300" i="1" dirty="0" smtClean="0"/>
              <a:t>to the Crimean War </a:t>
            </a:r>
            <a:endParaRPr lang="en-GB" sz="1300" b="1" dirty="0" smtClean="0"/>
          </a:p>
          <a:p>
            <a:r>
              <a:rPr lang="en-GB" sz="1300" i="1" dirty="0" smtClean="0"/>
              <a:t>she volunteer to go </a:t>
            </a:r>
            <a:endParaRPr lang="en-GB" sz="1300" b="1" dirty="0" smtClean="0"/>
          </a:p>
          <a:p>
            <a:r>
              <a:rPr lang="en-GB" sz="1300" i="1" dirty="0" smtClean="0"/>
              <a:t>and even when de British said no </a:t>
            </a:r>
            <a:endParaRPr lang="en-GB" sz="1300" b="1" dirty="0" smtClean="0"/>
          </a:p>
          <a:p>
            <a:r>
              <a:rPr lang="en-GB" sz="1300" i="1" dirty="0" smtClean="0"/>
              <a:t>she still brave the Russian snow </a:t>
            </a:r>
            <a:endParaRPr lang="en-GB" sz="1300" b="1" dirty="0" smtClean="0"/>
          </a:p>
          <a:p>
            <a:r>
              <a:rPr lang="en-GB" sz="1300" i="1" dirty="0" smtClean="0"/>
              <a:t>a healing star </a:t>
            </a:r>
            <a:endParaRPr lang="en-GB" sz="1300" b="1" dirty="0" smtClean="0"/>
          </a:p>
          <a:p>
            <a:r>
              <a:rPr lang="en-GB" sz="1300" i="1" dirty="0" smtClean="0"/>
              <a:t>among the wounded </a:t>
            </a:r>
            <a:endParaRPr lang="en-GB" sz="1300" b="1" dirty="0" smtClean="0"/>
          </a:p>
          <a:p>
            <a:r>
              <a:rPr lang="en-GB" sz="1300" i="1" dirty="0" smtClean="0"/>
              <a:t>a yellow sunrise </a:t>
            </a:r>
            <a:endParaRPr lang="en-GB" sz="1300" b="1" dirty="0" smtClean="0"/>
          </a:p>
          <a:p>
            <a:r>
              <a:rPr lang="en-GB" sz="1300" i="1" dirty="0" smtClean="0"/>
              <a:t>to the dying </a:t>
            </a:r>
            <a:endParaRPr lang="en-GB" sz="1300" b="1" dirty="0" smtClean="0"/>
          </a:p>
          <a:p>
            <a:r>
              <a:rPr lang="en-GB" sz="1300" dirty="0" smtClean="0"/>
              <a:t> </a:t>
            </a:r>
            <a:endParaRPr lang="en-GB" sz="1300" b="1" dirty="0" smtClean="0"/>
          </a:p>
          <a:p>
            <a:r>
              <a:rPr lang="en-GB" sz="1300" dirty="0" smtClean="0"/>
              <a:t>Dem tell me </a:t>
            </a:r>
            <a:endParaRPr lang="en-GB" sz="1300" b="1" dirty="0" smtClean="0"/>
          </a:p>
          <a:p>
            <a:r>
              <a:rPr lang="en-GB" sz="1300" dirty="0" smtClean="0"/>
              <a:t>Dem tell me </a:t>
            </a:r>
            <a:r>
              <a:rPr lang="en-GB" sz="1300" dirty="0" err="1" smtClean="0"/>
              <a:t>wha</a:t>
            </a:r>
            <a:r>
              <a:rPr lang="en-GB" sz="1300" dirty="0" smtClean="0"/>
              <a:t> </a:t>
            </a:r>
            <a:r>
              <a:rPr lang="en-GB" sz="1300" dirty="0" err="1" smtClean="0"/>
              <a:t>dem</a:t>
            </a:r>
            <a:r>
              <a:rPr lang="en-GB" sz="1300" dirty="0" smtClean="0"/>
              <a:t> want to tell me </a:t>
            </a:r>
            <a:endParaRPr lang="en-GB" sz="1300" b="1" dirty="0" smtClean="0"/>
          </a:p>
          <a:p>
            <a:r>
              <a:rPr lang="en-GB" sz="1300" dirty="0" smtClean="0"/>
              <a:t>But now I checking out me own history </a:t>
            </a:r>
            <a:endParaRPr lang="en-GB" sz="1300" b="1" dirty="0" smtClean="0"/>
          </a:p>
          <a:p>
            <a:r>
              <a:rPr lang="en-GB" sz="1300" dirty="0" smtClean="0"/>
              <a:t>I carving out me identity</a:t>
            </a:r>
            <a:r>
              <a:rPr lang="en-GB" sz="1500" dirty="0" smtClean="0"/>
              <a:t>.</a:t>
            </a:r>
            <a:endParaRPr lang="en-GB" sz="1500" dirty="0"/>
          </a:p>
        </p:txBody>
      </p:sp>
      <p:pic>
        <p:nvPicPr>
          <p:cNvPr id="4" name="checking out me history.mp3">
            <a:hlinkClick r:id="" action="ppaction://media"/>
          </p:cNvPr>
          <p:cNvPicPr>
            <a:picLocks noRot="1" noChangeAspect="1"/>
          </p:cNvPicPr>
          <p:nvPr>
            <a:audioFile r:link="rId1"/>
          </p:nvPr>
        </p:nvPicPr>
        <p:blipFill>
          <a:blip r:embed="rId4" cstate="print"/>
          <a:stretch>
            <a:fillRect/>
          </a:stretch>
        </p:blipFill>
        <p:spPr>
          <a:xfrm>
            <a:off x="7884368" y="4797152"/>
            <a:ext cx="244475" cy="244475"/>
          </a:xfrm>
          <a:prstGeom prst="rect">
            <a:avLst/>
          </a:prstGeom>
        </p:spPr>
      </p:pic>
      <p:sp>
        <p:nvSpPr>
          <p:cNvPr id="5" name="Action Button: Movie 4">
            <a:hlinkClick r:id="rId5" action="ppaction://hlinkfile" highlightClick="1"/>
          </p:cNvPr>
          <p:cNvSpPr/>
          <p:nvPr/>
        </p:nvSpPr>
        <p:spPr>
          <a:xfrm>
            <a:off x="7956376" y="5733256"/>
            <a:ext cx="864096" cy="720080"/>
          </a:xfrm>
          <a:prstGeom prst="actionButtonMovie">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7676"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332656"/>
            <a:ext cx="8352928" cy="6278642"/>
          </a:xfrm>
          <a:prstGeom prst="rect">
            <a:avLst/>
          </a:prstGeom>
          <a:noFill/>
        </p:spPr>
        <p:txBody>
          <a:bodyPr wrap="square" rtlCol="0">
            <a:spAutoFit/>
          </a:bodyPr>
          <a:lstStyle/>
          <a:p>
            <a:r>
              <a:rPr lang="en-GB" sz="2400" dirty="0" smtClean="0"/>
              <a:t>This poem is a </a:t>
            </a:r>
            <a:r>
              <a:rPr lang="en-GB" sz="2400" b="1" dirty="0" smtClean="0"/>
              <a:t>dramatic monologue</a:t>
            </a:r>
            <a:r>
              <a:rPr lang="en-GB" sz="2400" dirty="0" smtClean="0"/>
              <a:t>. A dramatic monologue is a piece of verse that gives the speaker a voice to EXPRESS his / her feelings to a </a:t>
            </a:r>
            <a:r>
              <a:rPr lang="en-GB" sz="2400" u="sng" dirty="0" smtClean="0"/>
              <a:t>silent audience.</a:t>
            </a:r>
            <a:r>
              <a:rPr lang="en-GB" sz="2400" dirty="0" smtClean="0"/>
              <a:t>   </a:t>
            </a:r>
            <a:endParaRPr lang="en-GB" sz="2400" b="1" dirty="0" smtClean="0"/>
          </a:p>
          <a:p>
            <a:r>
              <a:rPr lang="en-GB" sz="2400" dirty="0" smtClean="0"/>
              <a:t> </a:t>
            </a:r>
            <a:endParaRPr lang="en-GB" sz="2400" b="1" dirty="0" smtClean="0"/>
          </a:p>
          <a:p>
            <a:r>
              <a:rPr lang="en-GB" sz="2400" dirty="0" smtClean="0"/>
              <a:t>In the case of ‘Checking Out Me History’, </a:t>
            </a:r>
            <a:r>
              <a:rPr lang="en-GB" sz="2400" dirty="0" err="1" smtClean="0"/>
              <a:t>Agard’s</a:t>
            </a:r>
            <a:r>
              <a:rPr lang="en-GB" sz="2400" dirty="0" smtClean="0"/>
              <a:t> speaker expresses a desire to learn more about his / her own country of origin, not just the </a:t>
            </a:r>
            <a:r>
              <a:rPr lang="en-GB" sz="2400" b="1" dirty="0" smtClean="0"/>
              <a:t>British</a:t>
            </a:r>
            <a:r>
              <a:rPr lang="en-GB" sz="2400" dirty="0" smtClean="0"/>
              <a:t> </a:t>
            </a:r>
            <a:r>
              <a:rPr lang="en-GB" sz="2400" b="1" dirty="0" smtClean="0"/>
              <a:t>history</a:t>
            </a:r>
            <a:r>
              <a:rPr lang="en-GB" sz="2400" dirty="0" smtClean="0"/>
              <a:t> s/he has been taught in school.  </a:t>
            </a:r>
            <a:r>
              <a:rPr lang="en-GB" sz="2400" dirty="0" err="1" smtClean="0"/>
              <a:t>Agard</a:t>
            </a:r>
            <a:r>
              <a:rPr lang="en-GB" sz="2400" dirty="0" smtClean="0"/>
              <a:t> himself was born in Guyana in South America in 1949 (a British colony until 1966) and moved to England in 1977.</a:t>
            </a:r>
          </a:p>
          <a:p>
            <a:endParaRPr lang="en-GB" sz="2400" b="1" dirty="0" smtClean="0"/>
          </a:p>
          <a:p>
            <a:r>
              <a:rPr lang="en-GB" sz="2400" b="1" dirty="0" smtClean="0"/>
              <a:t>The three separate italicised stanzas in the poem tell of the achievements of West Indian heroes. </a:t>
            </a:r>
          </a:p>
          <a:p>
            <a:endParaRPr lang="en-GB" sz="2400" b="1" dirty="0" smtClean="0"/>
          </a:p>
          <a:p>
            <a:r>
              <a:rPr lang="en-GB" sz="2400" b="1" dirty="0" smtClean="0"/>
              <a:t>The rhythm and pace of the poem give a light-hearted feel despite the serious subject. This is typical of John </a:t>
            </a:r>
            <a:r>
              <a:rPr lang="en-GB" sz="2400" b="1" dirty="0" err="1" smtClean="0"/>
              <a:t>Agard’s</a:t>
            </a:r>
            <a:r>
              <a:rPr lang="en-GB" sz="2400" b="1" dirty="0" smtClean="0"/>
              <a:t> poems.</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solidFill>
            <a:srgbClr val="BAE8D1"/>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Checking out the ‘other’ history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07504" y="620688"/>
            <a:ext cx="8928992" cy="5601533"/>
          </a:xfrm>
          <a:prstGeom prst="rect">
            <a:avLst/>
          </a:prstGeom>
          <a:noFill/>
        </p:spPr>
        <p:txBody>
          <a:bodyPr wrap="square" rtlCol="0">
            <a:spAutoFit/>
          </a:bodyPr>
          <a:lstStyle/>
          <a:p>
            <a:r>
              <a:rPr lang="en-GB" sz="2300" dirty="0" smtClean="0"/>
              <a:t>In the poem, John </a:t>
            </a:r>
            <a:r>
              <a:rPr lang="en-GB" sz="2300" dirty="0" err="1" smtClean="0"/>
              <a:t>Agard</a:t>
            </a:r>
            <a:r>
              <a:rPr lang="en-GB" sz="2300" dirty="0" smtClean="0"/>
              <a:t> mentions several significant figures (or peoples) whom he feels have been overlooked in History:</a:t>
            </a:r>
          </a:p>
          <a:p>
            <a:r>
              <a:rPr lang="en-GB" sz="2300" dirty="0" smtClean="0"/>
              <a:t> </a:t>
            </a:r>
          </a:p>
          <a:p>
            <a:pPr lvl="0">
              <a:buFont typeface="Arial" pitchFamily="34" charset="0"/>
              <a:buChar char="•"/>
            </a:pPr>
            <a:r>
              <a:rPr lang="en-GB" sz="2300" dirty="0" smtClean="0"/>
              <a:t> Toussaint </a:t>
            </a:r>
            <a:r>
              <a:rPr lang="en-GB" sz="2300" dirty="0" err="1" smtClean="0"/>
              <a:t>L’Ouverture</a:t>
            </a:r>
            <a:endParaRPr lang="en-GB" sz="2300" dirty="0" smtClean="0"/>
          </a:p>
          <a:p>
            <a:pPr lvl="0">
              <a:buFont typeface="Arial" pitchFamily="34" charset="0"/>
              <a:buChar char="•"/>
            </a:pPr>
            <a:r>
              <a:rPr lang="en-GB" sz="2300" dirty="0" smtClean="0"/>
              <a:t> Nanny de maroon</a:t>
            </a:r>
          </a:p>
          <a:p>
            <a:pPr lvl="0">
              <a:buFont typeface="Arial" pitchFamily="34" charset="0"/>
              <a:buChar char="•"/>
            </a:pPr>
            <a:r>
              <a:rPr lang="en-GB" sz="2300" dirty="0" smtClean="0"/>
              <a:t> </a:t>
            </a:r>
            <a:r>
              <a:rPr lang="en-GB" sz="2300" dirty="0" err="1" smtClean="0"/>
              <a:t>Shaka</a:t>
            </a:r>
            <a:r>
              <a:rPr lang="en-GB" sz="2300" dirty="0" smtClean="0"/>
              <a:t> ‘de great Zulu’ warrior</a:t>
            </a:r>
          </a:p>
          <a:p>
            <a:pPr lvl="0">
              <a:buFont typeface="Arial" pitchFamily="34" charset="0"/>
              <a:buChar char="•"/>
            </a:pPr>
            <a:r>
              <a:rPr lang="en-GB" sz="2300" dirty="0" smtClean="0"/>
              <a:t> </a:t>
            </a:r>
            <a:r>
              <a:rPr lang="en-GB" sz="2300" dirty="0" err="1" smtClean="0"/>
              <a:t>Arawaks</a:t>
            </a:r>
            <a:r>
              <a:rPr lang="en-GB" sz="2300" dirty="0" smtClean="0"/>
              <a:t> and </a:t>
            </a:r>
            <a:r>
              <a:rPr lang="en-GB" sz="2300" dirty="0" err="1" smtClean="0"/>
              <a:t>Caribs</a:t>
            </a:r>
            <a:endParaRPr lang="en-GB" sz="2300" dirty="0" smtClean="0"/>
          </a:p>
          <a:p>
            <a:pPr lvl="0">
              <a:buFont typeface="Arial" pitchFamily="34" charset="0"/>
              <a:buChar char="•"/>
            </a:pPr>
            <a:r>
              <a:rPr lang="en-GB" sz="2300" dirty="0" smtClean="0"/>
              <a:t> Mary </a:t>
            </a:r>
            <a:r>
              <a:rPr lang="en-GB" sz="2300" dirty="0" err="1" smtClean="0"/>
              <a:t>Seacole</a:t>
            </a:r>
            <a:r>
              <a:rPr lang="en-GB" sz="2300" dirty="0" smtClean="0"/>
              <a:t>.</a:t>
            </a:r>
          </a:p>
          <a:p>
            <a:r>
              <a:rPr lang="en-GB" sz="2300" dirty="0" smtClean="0"/>
              <a:t> </a:t>
            </a:r>
          </a:p>
          <a:p>
            <a:r>
              <a:rPr lang="en-GB" sz="2300" dirty="0" smtClean="0"/>
              <a:t>Use the prompt cards on each topic to begin your research. Each card has some questions and activities to get you started, but you can add to this as your research progresses.</a:t>
            </a:r>
          </a:p>
          <a:p>
            <a:endParaRPr lang="en-GB" sz="2300" dirty="0" smtClean="0"/>
          </a:p>
          <a:p>
            <a:r>
              <a:rPr lang="en-GB" sz="2300" dirty="0" smtClean="0"/>
              <a:t>Your presentation is due next lesson.</a:t>
            </a:r>
          </a:p>
          <a:p>
            <a:r>
              <a:rPr lang="en-GB" dirty="0" smtClean="0"/>
              <a:t> </a:t>
            </a:r>
            <a:endParaRPr lang="en-GB" sz="1200"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énéral Toussaint Louverture.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26" y="1628800"/>
            <a:ext cx="2917886" cy="485430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76326" y="332656"/>
            <a:ext cx="8068082" cy="1015663"/>
          </a:xfrm>
          <a:prstGeom prst="rect">
            <a:avLst/>
          </a:prstGeom>
        </p:spPr>
        <p:txBody>
          <a:bodyPr wrap="square">
            <a:spAutoFit/>
          </a:bodyPr>
          <a:lstStyle/>
          <a:p>
            <a:r>
              <a:rPr lang="en-GB" sz="6000" dirty="0"/>
              <a:t>Toussaint </a:t>
            </a:r>
            <a:r>
              <a:rPr lang="en-GB" sz="6000" dirty="0" err="1"/>
              <a:t>L’Ouverture</a:t>
            </a:r>
            <a:endParaRPr lang="en-GB" sz="6000" dirty="0"/>
          </a:p>
        </p:txBody>
      </p:sp>
      <p:sp>
        <p:nvSpPr>
          <p:cNvPr id="3" name="TextBox 2"/>
          <p:cNvSpPr txBox="1"/>
          <p:nvPr/>
        </p:nvSpPr>
        <p:spPr>
          <a:xfrm>
            <a:off x="3635896" y="1628800"/>
            <a:ext cx="5256584" cy="4154984"/>
          </a:xfrm>
          <a:prstGeom prst="rect">
            <a:avLst/>
          </a:prstGeom>
          <a:noFill/>
        </p:spPr>
        <p:txBody>
          <a:bodyPr wrap="square" rtlCol="0">
            <a:spAutoFit/>
          </a:bodyPr>
          <a:lstStyle/>
          <a:p>
            <a:r>
              <a:rPr lang="en-GB" sz="2400" dirty="0" smtClean="0"/>
              <a:t>The leader of the Haitian Revolution, Toussaint </a:t>
            </a:r>
            <a:r>
              <a:rPr lang="en-GB" sz="2400" dirty="0" err="1" smtClean="0"/>
              <a:t>L’Ouverture</a:t>
            </a:r>
            <a:r>
              <a:rPr lang="en-GB" sz="2400" dirty="0" smtClean="0"/>
              <a:t> transformed the lives of many slaves when he turned their society into the independent black state of Haiti. This shook slavery throughout the ‘New World’ (the Americas).</a:t>
            </a:r>
          </a:p>
          <a:p>
            <a:endParaRPr lang="en-GB" sz="2400" dirty="0"/>
          </a:p>
          <a:p>
            <a:r>
              <a:rPr lang="en-GB" sz="2400" dirty="0" err="1" smtClean="0"/>
              <a:t>L’Ouverture</a:t>
            </a:r>
            <a:r>
              <a:rPr lang="en-GB" sz="2400" dirty="0" smtClean="0"/>
              <a:t> is the French word for ‘opening’., which might link to the fact that he opened the lives of many.</a:t>
            </a:r>
            <a:endParaRPr lang="en-GB" sz="2400" dirty="0"/>
          </a:p>
        </p:txBody>
      </p:sp>
    </p:spTree>
    <p:extLst>
      <p:ext uri="{BB962C8B-B14F-4D97-AF65-F5344CB8AC3E}">
        <p14:creationId xmlns:p14="http://schemas.microsoft.com/office/powerpoint/2010/main" val="2500298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8352928" cy="1015663"/>
          </a:xfrm>
          <a:prstGeom prst="rect">
            <a:avLst/>
          </a:prstGeom>
          <a:noFill/>
        </p:spPr>
        <p:txBody>
          <a:bodyPr wrap="square" rtlCol="0">
            <a:spAutoFit/>
          </a:bodyPr>
          <a:lstStyle/>
          <a:p>
            <a:r>
              <a:rPr lang="en-GB" sz="6000" dirty="0" smtClean="0"/>
              <a:t>Nanny of the Maroons</a:t>
            </a:r>
            <a:endParaRPr lang="en-GB" sz="6000" dirty="0"/>
          </a:p>
        </p:txBody>
      </p:sp>
      <p:sp>
        <p:nvSpPr>
          <p:cNvPr id="3" name="TextBox 2"/>
          <p:cNvSpPr txBox="1"/>
          <p:nvPr/>
        </p:nvSpPr>
        <p:spPr>
          <a:xfrm>
            <a:off x="3203848" y="1204303"/>
            <a:ext cx="5472608" cy="5262979"/>
          </a:xfrm>
          <a:prstGeom prst="rect">
            <a:avLst/>
          </a:prstGeom>
          <a:noFill/>
        </p:spPr>
        <p:txBody>
          <a:bodyPr wrap="square" rtlCol="0">
            <a:spAutoFit/>
          </a:bodyPr>
          <a:lstStyle/>
          <a:p>
            <a:r>
              <a:rPr lang="en-GB" sz="2800" dirty="0" smtClean="0"/>
              <a:t>A Jamaican national hero, Queen Nanny was a leader of the Jamaican Maroons in the eighteenth century, The Jamaican Maroons were black slaves who fought against their plantation work, and they formed new homes and communities in other areas. </a:t>
            </a:r>
          </a:p>
          <a:p>
            <a:endParaRPr lang="en-GB" sz="2800" dirty="0"/>
          </a:p>
          <a:p>
            <a:r>
              <a:rPr lang="en-GB" sz="2800" dirty="0" smtClean="0"/>
              <a:t>Nanny originally fled her life as a slave and she started many of the escaped slaves’ communities.</a:t>
            </a:r>
            <a:endParaRPr lang="en-GB" sz="28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827" y="1710427"/>
            <a:ext cx="2976872" cy="425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35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6326" y="332656"/>
            <a:ext cx="8068082" cy="1015663"/>
          </a:xfrm>
          <a:prstGeom prst="rect">
            <a:avLst/>
          </a:prstGeom>
        </p:spPr>
        <p:txBody>
          <a:bodyPr wrap="square">
            <a:spAutoFit/>
          </a:bodyPr>
          <a:lstStyle/>
          <a:p>
            <a:r>
              <a:rPr lang="en-GB" sz="6000" dirty="0" err="1" smtClean="0"/>
              <a:t>Shaka</a:t>
            </a:r>
            <a:r>
              <a:rPr lang="en-GB" sz="6000" dirty="0" smtClean="0"/>
              <a:t>, Zulu King</a:t>
            </a:r>
            <a:endParaRPr lang="en-GB" sz="6000" dirty="0"/>
          </a:p>
        </p:txBody>
      </p:sp>
      <p:sp>
        <p:nvSpPr>
          <p:cNvPr id="4" name="TextBox 3"/>
          <p:cNvSpPr txBox="1"/>
          <p:nvPr/>
        </p:nvSpPr>
        <p:spPr>
          <a:xfrm>
            <a:off x="3635896" y="1628800"/>
            <a:ext cx="5256584" cy="4031873"/>
          </a:xfrm>
          <a:prstGeom prst="rect">
            <a:avLst/>
          </a:prstGeom>
          <a:noFill/>
        </p:spPr>
        <p:txBody>
          <a:bodyPr wrap="square" rtlCol="0">
            <a:spAutoFit/>
          </a:bodyPr>
          <a:lstStyle/>
          <a:p>
            <a:r>
              <a:rPr lang="en-GB" sz="3200" dirty="0" err="1" smtClean="0"/>
              <a:t>Shaka</a:t>
            </a:r>
            <a:r>
              <a:rPr lang="en-GB" sz="3200" dirty="0" smtClean="0"/>
              <a:t> was a strong leader of the Zulu Kingdom, which lived in Southern Africa.</a:t>
            </a:r>
          </a:p>
          <a:p>
            <a:r>
              <a:rPr lang="en-GB" sz="3200" dirty="0" err="1" smtClean="0"/>
              <a:t>Shaka</a:t>
            </a:r>
            <a:r>
              <a:rPr lang="en-GB" sz="3200" dirty="0" smtClean="0"/>
              <a:t> is famous for bringing together different nations in order to grow the Zulu Kingdom, but he has also been recognised for his violence.</a:t>
            </a:r>
            <a:endParaRPr lang="en-GB" sz="3200" dirty="0"/>
          </a:p>
        </p:txBody>
      </p:sp>
      <p:pic>
        <p:nvPicPr>
          <p:cNvPr id="3074" name="Picture 2" descr="KingShaka.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64343"/>
            <a:ext cx="3509597" cy="47449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354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1665</Words>
  <Application>Microsoft Office PowerPoint</Application>
  <PresentationFormat>On-screen Show (4:3)</PresentationFormat>
  <Paragraphs>279</Paragraphs>
  <Slides>27</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Comic Sans MS</vt:lpstr>
      <vt:lpstr>Times New Roman</vt:lpstr>
      <vt:lpstr>Office Theme</vt:lpstr>
      <vt:lpstr>Checking Out Me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Poetry VITALS…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Out Me History</dc:title>
  <dc:creator>Vicki</dc:creator>
  <cp:lastModifiedBy>Victoria Archer</cp:lastModifiedBy>
  <cp:revision>28</cp:revision>
  <dcterms:created xsi:type="dcterms:W3CDTF">2012-04-14T22:33:27Z</dcterms:created>
  <dcterms:modified xsi:type="dcterms:W3CDTF">2016-08-15T11:39:20Z</dcterms:modified>
</cp:coreProperties>
</file>