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61" r:id="rId21"/>
    <p:sldId id="278" r:id="rId22"/>
    <p:sldId id="280" r:id="rId23"/>
    <p:sldId id="281" r:id="rId24"/>
    <p:sldId id="285" r:id="rId25"/>
    <p:sldId id="286" r:id="rId26"/>
    <p:sldId id="287" r:id="rId27"/>
    <p:sldId id="288" r:id="rId28"/>
    <p:sldId id="283" r:id="rId29"/>
    <p:sldId id="284" r:id="rId30"/>
    <p:sldId id="289" r:id="rId31"/>
    <p:sldId id="299" r:id="rId32"/>
    <p:sldId id="300" r:id="rId33"/>
    <p:sldId id="301" r:id="rId34"/>
    <p:sldId id="302" r:id="rId35"/>
    <p:sldId id="259" r:id="rId36"/>
    <p:sldId id="260"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0" d="100"/>
          <a:sy n="60" d="100"/>
        </p:scale>
        <p:origin x="-1668"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C31F-9360-4795-BD20-E424033F7DBE}" type="datetimeFigureOut">
              <a:rPr lang="en-GB" smtClean="0"/>
              <a:t>11/09/2015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F4A8A-7CAC-4062-B498-DD1681F0556B}" type="slidenum">
              <a:rPr lang="en-GB" smtClean="0"/>
              <a:t>‹#›</a:t>
            </a:fld>
            <a:endParaRPr lang="en-GB"/>
          </a:p>
        </p:txBody>
      </p:sp>
    </p:spTree>
    <p:extLst>
      <p:ext uri="{BB962C8B-B14F-4D97-AF65-F5344CB8AC3E}">
        <p14:creationId xmlns:p14="http://schemas.microsoft.com/office/powerpoint/2010/main" val="281441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36</a:t>
            </a:fld>
            <a:endParaRPr lang="en-GB"/>
          </a:p>
        </p:txBody>
      </p:sp>
    </p:spTree>
    <p:extLst>
      <p:ext uri="{BB962C8B-B14F-4D97-AF65-F5344CB8AC3E}">
        <p14:creationId xmlns:p14="http://schemas.microsoft.com/office/powerpoint/2010/main" val="285074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8BA799-EBC2-464C-B7B1-21458522F2CD}"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360308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8BA799-EBC2-464C-B7B1-21458522F2CD}"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70088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8BA799-EBC2-464C-B7B1-21458522F2CD}"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300105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8BA799-EBC2-464C-B7B1-21458522F2CD}"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20193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BA799-EBC2-464C-B7B1-21458522F2CD}"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18701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8BA799-EBC2-464C-B7B1-21458522F2CD}"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417824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8BA799-EBC2-464C-B7B1-21458522F2CD}" type="datetimeFigureOut">
              <a:rPr lang="en-GB" smtClean="0"/>
              <a:t>11/09/2015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132050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8BA799-EBC2-464C-B7B1-21458522F2CD}" type="datetimeFigureOut">
              <a:rPr lang="en-GB" smtClean="0"/>
              <a:t>11/09/2015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357460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BA799-EBC2-464C-B7B1-21458522F2CD}" type="datetimeFigureOut">
              <a:rPr lang="en-GB" smtClean="0"/>
              <a:t>11/09/2015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169338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BA799-EBC2-464C-B7B1-21458522F2CD}"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373984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BA799-EBC2-464C-B7B1-21458522F2CD}"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CCBB93-F186-4B9D-BA22-F28119B610D3}" type="slidenum">
              <a:rPr lang="en-GB" smtClean="0"/>
              <a:t>‹#›</a:t>
            </a:fld>
            <a:endParaRPr lang="en-GB"/>
          </a:p>
        </p:txBody>
      </p:sp>
    </p:spTree>
    <p:extLst>
      <p:ext uri="{BB962C8B-B14F-4D97-AF65-F5344CB8AC3E}">
        <p14:creationId xmlns:p14="http://schemas.microsoft.com/office/powerpoint/2010/main" val="322058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BA799-EBC2-464C-B7B1-21458522F2CD}" type="datetimeFigureOut">
              <a:rPr lang="en-GB" smtClean="0"/>
              <a:t>11/09/2015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CBB93-F186-4B9D-BA22-F28119B610D3}" type="slidenum">
              <a:rPr lang="en-GB" smtClean="0"/>
              <a:t>‹#›</a:t>
            </a:fld>
            <a:endParaRPr lang="en-GB"/>
          </a:p>
        </p:txBody>
      </p:sp>
    </p:spTree>
    <p:extLst>
      <p:ext uri="{BB962C8B-B14F-4D97-AF65-F5344CB8AC3E}">
        <p14:creationId xmlns:p14="http://schemas.microsoft.com/office/powerpoint/2010/main" val="1443692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JuCDjyCysAY"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eatwarproject.org/wp-content/uploads/2015/05/Gallipoli-bayonet-ch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9223"/>
            <a:ext cx="9144000" cy="51487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0"/>
            <a:ext cx="7772400" cy="1470025"/>
          </a:xfrm>
        </p:spPr>
        <p:txBody>
          <a:bodyPr>
            <a:normAutofit/>
          </a:bodyPr>
          <a:lstStyle/>
          <a:p>
            <a:r>
              <a:rPr lang="en-GB" dirty="0" smtClean="0"/>
              <a:t>Bayonet Charge</a:t>
            </a:r>
            <a:endParaRPr lang="en-GB" dirty="0"/>
          </a:p>
        </p:txBody>
      </p:sp>
      <p:sp>
        <p:nvSpPr>
          <p:cNvPr id="3" name="Subtitle 2"/>
          <p:cNvSpPr>
            <a:spLocks noGrp="1"/>
          </p:cNvSpPr>
          <p:nvPr>
            <p:ph type="subTitle" idx="1"/>
          </p:nvPr>
        </p:nvSpPr>
        <p:spPr>
          <a:xfrm>
            <a:off x="1371600" y="1383371"/>
            <a:ext cx="6400800" cy="1752600"/>
          </a:xfrm>
        </p:spPr>
        <p:txBody>
          <a:bodyPr/>
          <a:lstStyle/>
          <a:p>
            <a:r>
              <a:rPr lang="en-GB" dirty="0" smtClean="0"/>
              <a:t>By Ted Hughes</a:t>
            </a:r>
            <a:endParaRPr lang="en-GB" dirty="0"/>
          </a:p>
        </p:txBody>
      </p:sp>
    </p:spTree>
    <p:extLst>
      <p:ext uri="{BB962C8B-B14F-4D97-AF65-F5344CB8AC3E}">
        <p14:creationId xmlns:p14="http://schemas.microsoft.com/office/powerpoint/2010/main" val="1722290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00100" y="428604"/>
            <a:ext cx="7772400" cy="1470025"/>
          </a:xfrm>
        </p:spPr>
        <p:txBody>
          <a:bodyPr>
            <a:normAutofit fontScale="90000"/>
          </a:bodyPr>
          <a:lstStyle/>
          <a:p>
            <a:pPr algn="r"/>
            <a:r>
              <a:rPr lang="en-GB" sz="5400" dirty="0" smtClean="0">
                <a:effectLst>
                  <a:outerShdw blurRad="38100" dist="38100" dir="2700000" algn="tl">
                    <a:srgbClr val="000000">
                      <a:alpha val="43137"/>
                    </a:srgbClr>
                  </a:outerShdw>
                </a:effectLst>
              </a:rPr>
              <a:t>What goes through a soldier’s mind as they charge forward?</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857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7788" y="4812210"/>
            <a:ext cx="4171952" cy="1470025"/>
          </a:xfrm>
        </p:spPr>
        <p:txBody>
          <a:bodyPr>
            <a:normAutofit fontScale="90000"/>
          </a:bodyPr>
          <a:lstStyle/>
          <a:p>
            <a:pPr algn="r"/>
            <a:r>
              <a:rPr lang="en-GB" dirty="0" smtClean="0">
                <a:effectLst>
                  <a:outerShdw blurRad="38100" dist="38100" dir="2700000" algn="tl">
                    <a:srgbClr val="000000">
                      <a:alpha val="43137"/>
                    </a:srgbClr>
                  </a:outerShdw>
                </a:effectLst>
              </a:rPr>
              <a:t>Consider a moment, frozen in time...</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What is the soldier thinking?</a:t>
            </a:r>
            <a:endParaRPr lang="en-US"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l="41592" t="59513" r="55222" b="29245"/>
          <a:stretch>
            <a:fillRect/>
          </a:stretch>
        </p:blipFill>
        <p:spPr bwMode="auto">
          <a:xfrm>
            <a:off x="0" y="-227561"/>
            <a:ext cx="4000496" cy="7167555"/>
          </a:xfrm>
          <a:prstGeom prst="rect">
            <a:avLst/>
          </a:prstGeom>
          <a:noFill/>
          <a:ln w="9525">
            <a:noFill/>
            <a:miter lim="800000"/>
            <a:headEnd/>
            <a:tailEnd/>
          </a:ln>
          <a:effectLst/>
        </p:spPr>
      </p:pic>
    </p:spTree>
    <p:extLst>
      <p:ext uri="{BB962C8B-B14F-4D97-AF65-F5344CB8AC3E}">
        <p14:creationId xmlns:p14="http://schemas.microsoft.com/office/powerpoint/2010/main" val="317551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00100" y="428604"/>
            <a:ext cx="7772400" cy="1470025"/>
          </a:xfrm>
        </p:spPr>
        <p:txBody>
          <a:bodyPr>
            <a:normAutofit fontScale="90000"/>
          </a:bodyPr>
          <a:lstStyle/>
          <a:p>
            <a:pPr algn="r"/>
            <a:r>
              <a:rPr lang="en-GB" sz="5400" dirty="0" smtClean="0">
                <a:effectLst>
                  <a:outerShdw blurRad="38100" dist="38100" dir="2700000" algn="tl">
                    <a:srgbClr val="000000">
                      <a:alpha val="43137"/>
                    </a:srgbClr>
                  </a:outerShdw>
                </a:effectLst>
              </a:rPr>
              <a:t>What are his reasons for fighting now?</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664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00100" y="428604"/>
            <a:ext cx="7772400" cy="1470025"/>
          </a:xfrm>
        </p:spPr>
        <p:txBody>
          <a:bodyPr>
            <a:normAutofit fontScale="90000"/>
          </a:bodyPr>
          <a:lstStyle/>
          <a:p>
            <a:pPr algn="r"/>
            <a:r>
              <a:rPr lang="en-GB" sz="5400" dirty="0" smtClean="0">
                <a:effectLst>
                  <a:outerShdw blurRad="38100" dist="38100" dir="2700000" algn="tl">
                    <a:srgbClr val="000000">
                      <a:alpha val="43137"/>
                    </a:srgbClr>
                  </a:outerShdw>
                </a:effectLst>
              </a:rPr>
              <a:t>Why does he keep running forward?</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8925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271851" y="-121489"/>
            <a:ext cx="7772400" cy="6480720"/>
          </a:xfrm>
        </p:spPr>
        <p:txBody>
          <a:bodyPr>
            <a:noAutofit/>
          </a:bodyPr>
          <a:lstStyle/>
          <a:p>
            <a:pPr algn="r"/>
            <a:r>
              <a:rPr lang="en-US" sz="3600" dirty="0" smtClean="0">
                <a:solidFill>
                  <a:schemeClr val="tx1"/>
                </a:solidFill>
                <a:effectLst>
                  <a:outerShdw blurRad="38100" dist="38100" dir="2700000" algn="tl">
                    <a:srgbClr val="000000">
                      <a:alpha val="43137"/>
                    </a:srgbClr>
                  </a:outerShdw>
                </a:effectLst>
              </a:rPr>
              <a:t>On your sheet, you have a collection of words from the poem. </a:t>
            </a:r>
            <a:br>
              <a:rPr lang="en-US" sz="3600" dirty="0" smtClean="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Sort these into as many categories as you can, e.g. </a:t>
            </a:r>
            <a:r>
              <a:rPr lang="en-US" sz="3600" dirty="0" err="1" smtClean="0">
                <a:effectLst>
                  <a:outerShdw blurRad="38100" dist="38100" dir="2700000" algn="tl">
                    <a:srgbClr val="000000">
                      <a:alpha val="43137"/>
                    </a:srgbClr>
                  </a:outerShdw>
                </a:effectLst>
              </a:rPr>
              <a:t>colour</a:t>
            </a:r>
            <a:r>
              <a:rPr lang="en-US" sz="3600" dirty="0" smtClean="0">
                <a:effectLst>
                  <a:outerShdw blurRad="38100" dist="38100" dir="2700000" algn="tl">
                    <a:srgbClr val="000000">
                      <a:alpha val="43137"/>
                    </a:srgbClr>
                  </a:outerShdw>
                </a:effectLst>
              </a:rPr>
              <a:t>, movement, emotion, names, violence, descriptions, abstract ideas…</a:t>
            </a:r>
            <a:br>
              <a:rPr lang="en-US" sz="3600" dirty="0" smtClean="0">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Try dividing your page into boxes and write the words into these.</a:t>
            </a:r>
            <a:br>
              <a:rPr lang="en-US" sz="3600" dirty="0" smtClean="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8100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3" name="Subtitle 2"/>
          <p:cNvSpPr>
            <a:spLocks noGrp="1"/>
          </p:cNvSpPr>
          <p:nvPr>
            <p:ph type="subTitle" idx="1"/>
          </p:nvPr>
        </p:nvSpPr>
        <p:spPr/>
        <p:txBody>
          <a:bodyPr/>
          <a:lstStyle/>
          <a:p>
            <a:endParaRPr lang="en-US"/>
          </a:p>
        </p:txBody>
      </p:sp>
      <p:sp>
        <p:nvSpPr>
          <p:cNvPr id="5" name="Title 4"/>
          <p:cNvSpPr>
            <a:spLocks noGrp="1"/>
          </p:cNvSpPr>
          <p:nvPr>
            <p:ph type="ctrTitle"/>
          </p:nvPr>
        </p:nvSpPr>
        <p:spPr>
          <a:xfrm>
            <a:off x="685800" y="5154370"/>
            <a:ext cx="7772400" cy="1470025"/>
          </a:xfrm>
        </p:spPr>
        <p:txBody>
          <a:bodyPr numCol="5">
            <a:noAutofit/>
          </a:bodyPr>
          <a:lstStyle/>
          <a:p>
            <a:r>
              <a:rPr lang="en-GB" sz="2400" dirty="0" smtClean="0">
                <a:solidFill>
                  <a:schemeClr val="tx1"/>
                </a:solidFill>
                <a:effectLst>
                  <a:outerShdw blurRad="38100" dist="38100" dir="2700000" algn="tl">
                    <a:srgbClr val="000000">
                      <a:alpha val="43137"/>
                    </a:srgbClr>
                  </a:outerShdw>
                </a:effectLst>
              </a:rPr>
              <a:t>air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alarm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arm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awoke bayonet belly </a:t>
            </a:r>
            <a:r>
              <a:rPr lang="en-GB" sz="2000" dirty="0" smtClean="0">
                <a:solidFill>
                  <a:schemeClr val="tx1"/>
                </a:solidFill>
                <a:effectLst>
                  <a:outerShdw blurRad="38100" dist="38100" dir="2700000" algn="tl">
                    <a:srgbClr val="000000">
                      <a:alpha val="43137"/>
                    </a:srgbClr>
                  </a:outerShdw>
                </a:effectLst>
              </a:rPr>
              <a:t>bewilderment</a:t>
            </a:r>
            <a:r>
              <a:rPr lang="en-GB" sz="2400" dirty="0" smtClean="0">
                <a:solidFill>
                  <a:schemeClr val="tx1"/>
                </a:solidFill>
                <a:effectLst>
                  <a:outerShdw blurRad="38100" dist="38100" dir="2700000" algn="tl">
                    <a:srgbClr val="000000">
                      <a:alpha val="43137"/>
                    </a:srgbClr>
                  </a:outerShdw>
                </a:effectLst>
              </a:rPr>
              <a:t> blue brimmed bullets centre charge chest</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 circle clockwork clods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cold crackling crawled dark dazzled dignity dropped dynamite eye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field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fire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flame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foot footfalls furrows green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hand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hare hearing heavy hedge honour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hot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human hung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iron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jumped khaki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king listening lugged luxuries man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mid-stride molten mouth nations numb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past patriotic plunged pointing raw </a:t>
            </a:r>
            <a:br>
              <a:rPr lang="en-GB" sz="2400" dirty="0" smtClean="0">
                <a:solidFill>
                  <a:schemeClr val="tx1"/>
                </a:solidFill>
                <a:effectLst>
                  <a:outerShdw blurRad="38100" dist="38100" dir="2700000" algn="tl">
                    <a:srgbClr val="000000">
                      <a:alpha val="43137"/>
                    </a:srgbClr>
                  </a:outerShdw>
                </a:effectLst>
              </a:rPr>
            </a:br>
            <a:r>
              <a:rPr lang="en-GB" sz="2400" dirty="0" err="1" smtClean="0">
                <a:solidFill>
                  <a:schemeClr val="tx1"/>
                </a:solidFill>
                <a:effectLst>
                  <a:outerShdw blurRad="38100" dist="38100" dir="2700000" algn="tl">
                    <a:srgbClr val="000000">
                      <a:alpha val="43137"/>
                    </a:srgbClr>
                  </a:outerShdw>
                </a:effectLst>
              </a:rPr>
              <a:t>raw</a:t>
            </a:r>
            <a:r>
              <a:rPr lang="en-GB" sz="2400" dirty="0" smtClean="0">
                <a:solidFill>
                  <a:schemeClr val="tx1"/>
                </a:solidFill>
                <a:effectLst>
                  <a:outerShdw blurRad="38100" dist="38100" dir="2700000" algn="tl">
                    <a:srgbClr val="000000">
                      <a:alpha val="43137"/>
                    </a:srgbClr>
                  </a:outerShdw>
                </a:effectLst>
              </a:rPr>
              <a:t>-seamed reason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rifle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rolled running runs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second shot-slashed silent smacking smashed standing stars statuary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still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stopped stumbling suddenly sweat sweating tear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terror threshing threw touchy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wide </a:t>
            </a:r>
            <a:br>
              <a:rPr lang="en-GB" sz="2400" dirty="0" smtClean="0">
                <a:solidFill>
                  <a:schemeClr val="tx1"/>
                </a:solidFill>
                <a:effectLst>
                  <a:outerShdw blurRad="38100" dist="38100" dir="2700000" algn="tl">
                    <a:srgbClr val="000000">
                      <a:alpha val="43137"/>
                    </a:srgbClr>
                  </a:outerShdw>
                </a:effectLst>
              </a:rPr>
            </a:br>
            <a:r>
              <a:rPr lang="en-GB" sz="2400" dirty="0" smtClean="0">
                <a:solidFill>
                  <a:schemeClr val="tx1"/>
                </a:solidFill>
                <a:effectLst>
                  <a:outerShdw blurRad="38100" dist="38100" dir="2700000" algn="tl">
                    <a:srgbClr val="000000">
                      <a:alpha val="43137"/>
                    </a:srgbClr>
                  </a:outerShdw>
                </a:effectLst>
              </a:rPr>
              <a:t>yelling yellow</a:t>
            </a:r>
            <a:endParaRPr lang="en-US"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2126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43608" y="1196752"/>
            <a:ext cx="7772400" cy="1470025"/>
          </a:xfrm>
        </p:spPr>
        <p:txBody>
          <a:bodyPr>
            <a:normAutofit fontScale="90000"/>
          </a:bodyPr>
          <a:lstStyle/>
          <a:p>
            <a:pPr algn="r"/>
            <a:r>
              <a:rPr lang="en-GB" sz="5400" dirty="0" smtClean="0">
                <a:effectLst>
                  <a:outerShdw blurRad="38100" dist="38100" dir="2700000" algn="tl">
                    <a:srgbClr val="000000">
                      <a:alpha val="43137"/>
                    </a:srgbClr>
                  </a:outerShdw>
                </a:effectLst>
              </a:rPr>
              <a:t>Based on this, what emotions might you expect to find in this poem?</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20414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00100" y="428604"/>
            <a:ext cx="7772400" cy="1470025"/>
          </a:xfrm>
        </p:spPr>
        <p:txBody>
          <a:bodyPr>
            <a:normAutofit/>
          </a:bodyPr>
          <a:lstStyle/>
          <a:p>
            <a:pPr algn="r"/>
            <a:r>
              <a:rPr lang="en-GB" sz="5400" dirty="0" smtClean="0">
                <a:effectLst>
                  <a:outerShdw blurRad="38100" dist="38100" dir="2700000" algn="tl">
                    <a:srgbClr val="000000">
                      <a:alpha val="43137"/>
                    </a:srgbClr>
                  </a:outerShdw>
                </a:effectLst>
              </a:rPr>
              <a:t>Let’s read the poem...</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hlinkClick r:id="rId3"/>
              </a:rPr>
              <a:t>http://www.youtube.com/watch?v=JuCDjyCysAY</a:t>
            </a:r>
            <a:endParaRPr lang="en-US" dirty="0" smtClean="0"/>
          </a:p>
          <a:p>
            <a:endParaRPr lang="en-US" dirty="0"/>
          </a:p>
        </p:txBody>
      </p:sp>
    </p:spTree>
    <p:extLst>
      <p:ext uri="{BB962C8B-B14F-4D97-AF65-F5344CB8AC3E}">
        <p14:creationId xmlns:p14="http://schemas.microsoft.com/office/powerpoint/2010/main" val="182990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41109" t="50625" r="54241" b="24062"/>
          <a:stretch/>
        </p:blipFill>
        <p:spPr bwMode="auto">
          <a:xfrm>
            <a:off x="0" y="0"/>
            <a:ext cx="2502568" cy="6917139"/>
          </a:xfrm>
          <a:prstGeom prst="rect">
            <a:avLst/>
          </a:prstGeom>
          <a:noFill/>
          <a:ln w="9525">
            <a:noFill/>
            <a:miter lim="800000"/>
            <a:headEnd/>
            <a:tailEnd/>
          </a:ln>
          <a:effectLst/>
        </p:spPr>
      </p:pic>
      <p:sp>
        <p:nvSpPr>
          <p:cNvPr id="2" name="Title 1"/>
          <p:cNvSpPr>
            <a:spLocks noGrp="1"/>
          </p:cNvSpPr>
          <p:nvPr>
            <p:ph type="ctrTitle"/>
          </p:nvPr>
        </p:nvSpPr>
        <p:spPr>
          <a:xfrm>
            <a:off x="1566448" y="5154517"/>
            <a:ext cx="7772400" cy="1470025"/>
          </a:xfrm>
        </p:spPr>
        <p:txBody>
          <a:bodyPr>
            <a:normAutofit fontScale="90000"/>
          </a:bodyPr>
          <a:lstStyle/>
          <a:p>
            <a:pPr lvl="0" algn="l"/>
            <a:r>
              <a:rPr lang="en-GB" sz="4900" b="1" dirty="0" smtClean="0">
                <a:solidFill>
                  <a:schemeClr val="tx1"/>
                </a:solidFill>
                <a:effectLst>
                  <a:outerShdw blurRad="38100" dist="38100" dir="2700000" algn="tl">
                    <a:srgbClr val="000000">
                      <a:alpha val="43137"/>
                    </a:srgbClr>
                  </a:outerShdw>
                </a:effectLst>
              </a:rPr>
              <a:t>Put this summary in order...</a:t>
            </a:r>
            <a:br>
              <a:rPr lang="en-GB" sz="4900" b="1" dirty="0" smtClean="0">
                <a:solidFill>
                  <a:schemeClr val="tx1"/>
                </a:solidFill>
                <a:effectLst>
                  <a:outerShdw blurRad="38100" dist="38100" dir="2700000" algn="tl">
                    <a:srgbClr val="000000">
                      <a:alpha val="43137"/>
                    </a:srgbClr>
                  </a:outerShdw>
                </a:effectLst>
              </a:rPr>
            </a:br>
            <a:r>
              <a:rPr lang="en-GB" sz="4900" b="1" dirty="0" smtClean="0">
                <a:solidFill>
                  <a:schemeClr val="tx1"/>
                </a:solidFill>
                <a:effectLst>
                  <a:outerShdw blurRad="38100" dist="38100" dir="2700000" algn="tl">
                    <a:srgbClr val="000000">
                      <a:alpha val="43137"/>
                    </a:srgbClr>
                  </a:outerShdw>
                </a:effectLst>
              </a:rPr>
              <a:t/>
            </a:r>
            <a:br>
              <a:rPr lang="en-GB" sz="4900" b="1" dirty="0" smtClean="0">
                <a:solidFill>
                  <a:schemeClr val="tx1"/>
                </a:solidFill>
                <a:effectLst>
                  <a:outerShdw blurRad="38100" dist="38100" dir="2700000" algn="tl">
                    <a:srgbClr val="000000">
                      <a:alpha val="43137"/>
                    </a:srgbClr>
                  </a:outerShdw>
                </a:effectLst>
              </a:rPr>
            </a:br>
            <a:r>
              <a:rPr lang="en-GB" sz="4900" dirty="0" smtClean="0">
                <a:solidFill>
                  <a:schemeClr val="tx1"/>
                </a:solidFill>
                <a:effectLst>
                  <a:outerShdw blurRad="38100" dist="38100" dir="2700000" algn="tl">
                    <a:srgbClr val="000000">
                      <a:alpha val="43137"/>
                    </a:srgbClr>
                  </a:outerShdw>
                </a:effectLst>
              </a:rPr>
              <a:t>The soldier sees an injured hare.</a:t>
            </a:r>
            <a:r>
              <a:rPr lang="en-US" sz="4900" dirty="0" smtClean="0">
                <a:solidFill>
                  <a:schemeClr val="tx1"/>
                </a:solidFill>
                <a:effectLst>
                  <a:outerShdw blurRad="38100" dist="38100" dir="2700000" algn="tl">
                    <a:srgbClr val="000000">
                      <a:alpha val="43137"/>
                    </a:srgbClr>
                  </a:outerShdw>
                </a:effectLst>
              </a:rPr>
              <a:t/>
            </a:r>
            <a:br>
              <a:rPr lang="en-US" sz="4900" dirty="0" smtClean="0">
                <a:solidFill>
                  <a:schemeClr val="tx1"/>
                </a:solidFill>
                <a:effectLst>
                  <a:outerShdw blurRad="38100" dist="38100" dir="2700000" algn="tl">
                    <a:srgbClr val="000000">
                      <a:alpha val="43137"/>
                    </a:srgbClr>
                  </a:outerShdw>
                </a:effectLst>
              </a:rPr>
            </a:br>
            <a:r>
              <a:rPr lang="en-GB" sz="4900" dirty="0" smtClean="0">
                <a:solidFill>
                  <a:schemeClr val="tx1"/>
                </a:solidFill>
                <a:effectLst>
                  <a:outerShdw blurRad="38100" dist="38100" dir="2700000" algn="tl">
                    <a:srgbClr val="000000">
                      <a:alpha val="43137"/>
                    </a:srgbClr>
                  </a:outerShdw>
                </a:effectLst>
              </a:rPr>
              <a:t>The soldier nearly stops running.</a:t>
            </a:r>
            <a:r>
              <a:rPr lang="en-US" sz="4900" dirty="0" smtClean="0">
                <a:solidFill>
                  <a:schemeClr val="tx1"/>
                </a:solidFill>
                <a:effectLst>
                  <a:outerShdw blurRad="38100" dist="38100" dir="2700000" algn="tl">
                    <a:srgbClr val="000000">
                      <a:alpha val="43137"/>
                    </a:srgbClr>
                  </a:outerShdw>
                </a:effectLst>
              </a:rPr>
              <a:t/>
            </a:r>
            <a:br>
              <a:rPr lang="en-US" sz="4900" dirty="0" smtClean="0">
                <a:solidFill>
                  <a:schemeClr val="tx1"/>
                </a:solidFill>
                <a:effectLst>
                  <a:outerShdw blurRad="38100" dist="38100" dir="2700000" algn="tl">
                    <a:srgbClr val="000000">
                      <a:alpha val="43137"/>
                    </a:srgbClr>
                  </a:outerShdw>
                </a:effectLst>
              </a:rPr>
            </a:br>
            <a:r>
              <a:rPr lang="en-GB" sz="4900" dirty="0" smtClean="0">
                <a:solidFill>
                  <a:schemeClr val="tx1"/>
                </a:solidFill>
                <a:effectLst>
                  <a:outerShdw blurRad="38100" dist="38100" dir="2700000" algn="tl">
                    <a:srgbClr val="000000">
                      <a:alpha val="43137"/>
                    </a:srgbClr>
                  </a:outerShdw>
                </a:effectLst>
              </a:rPr>
              <a:t>The soldier charges at an enemy hedge.</a:t>
            </a:r>
            <a:r>
              <a:rPr lang="en-US" sz="4900" dirty="0" smtClean="0">
                <a:solidFill>
                  <a:schemeClr val="tx1"/>
                </a:solidFill>
                <a:effectLst>
                  <a:outerShdw blurRad="38100" dist="38100" dir="2700000" algn="tl">
                    <a:srgbClr val="000000">
                      <a:alpha val="43137"/>
                    </a:srgbClr>
                  </a:outerShdw>
                </a:effectLst>
              </a:rPr>
              <a:t/>
            </a:r>
            <a:br>
              <a:rPr lang="en-US" sz="4900" dirty="0" smtClean="0">
                <a:solidFill>
                  <a:schemeClr val="tx1"/>
                </a:solidFill>
                <a:effectLst>
                  <a:outerShdw blurRad="38100" dist="38100" dir="2700000" algn="tl">
                    <a:srgbClr val="000000">
                      <a:alpha val="43137"/>
                    </a:srgbClr>
                  </a:outerShdw>
                </a:effectLst>
              </a:rPr>
            </a:br>
            <a:r>
              <a:rPr lang="en-GB" sz="4900" dirty="0" smtClean="0">
                <a:solidFill>
                  <a:schemeClr val="tx1"/>
                </a:solidFill>
                <a:effectLst>
                  <a:outerShdw blurRad="38100" dist="38100" dir="2700000" algn="tl">
                    <a:srgbClr val="000000">
                      <a:alpha val="43137"/>
                    </a:srgbClr>
                  </a:outerShdw>
                </a:effectLst>
              </a:rPr>
              <a:t>The soldier continues running because he is frightened.</a:t>
            </a: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6782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41109" t="50625" r="54241" b="24062"/>
          <a:stretch/>
        </p:blipFill>
        <p:spPr bwMode="auto">
          <a:xfrm>
            <a:off x="0" y="0"/>
            <a:ext cx="2502568" cy="6917139"/>
          </a:xfrm>
          <a:prstGeom prst="rect">
            <a:avLst/>
          </a:prstGeom>
          <a:noFill/>
          <a:ln w="9525">
            <a:noFill/>
            <a:miter lim="800000"/>
            <a:headEnd/>
            <a:tailEnd/>
          </a:ln>
          <a:effectLst/>
        </p:spPr>
      </p:pic>
      <p:sp>
        <p:nvSpPr>
          <p:cNvPr id="5" name="Rectangle 4"/>
          <p:cNvSpPr/>
          <p:nvPr/>
        </p:nvSpPr>
        <p:spPr>
          <a:xfrm>
            <a:off x="2683563" y="-412081"/>
            <a:ext cx="6357069" cy="7109639"/>
          </a:xfrm>
          <a:prstGeom prst="rect">
            <a:avLst/>
          </a:prstGeom>
        </p:spPr>
        <p:txBody>
          <a:bodyPr wrap="square">
            <a:spAutoFit/>
          </a:bodyPr>
          <a:lstStyle/>
          <a:p>
            <a:pPr>
              <a:spcAft>
                <a:spcPts val="0"/>
              </a:spcAft>
            </a:pPr>
            <a:r>
              <a:rPr lang="en-GB" sz="7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7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40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Stanza one</a:t>
            </a:r>
            <a:endParaRPr lang="en-GB" sz="2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How does the soldier feel as he wakes?</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physical state is he in? </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How does he feel as he stumbles across the field?</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does he think as he hears the bullets?</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happened to the tear in his eye?</a:t>
            </a:r>
          </a:p>
          <a:p>
            <a:pPr marL="228600">
              <a:spcAft>
                <a:spcPts val="0"/>
              </a:spcAf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40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Stanza two</a:t>
            </a:r>
            <a:endParaRPr lang="en-GB" sz="2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makes him hesitate and nearly stop?</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is he thinking about at this point?</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How has instinct taken over?</a:t>
            </a:r>
          </a:p>
          <a:p>
            <a:pPr>
              <a:spcAft>
                <a:spcPts val="0"/>
              </a:spcAf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40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Stanza three</a:t>
            </a:r>
            <a:endParaRPr lang="en-GB" sz="2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Why does he notice the hare?</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does it make him think about?</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What does he think as he charges towards the green hedge?</a:t>
            </a:r>
          </a:p>
          <a:p>
            <a:pPr marL="342900" lvl="0" indent="-342900">
              <a:spcAft>
                <a:spcPts val="0"/>
              </a:spcAft>
              <a:buClr>
                <a:srgbClr val="33CCCC"/>
              </a:buClr>
              <a:buFont typeface="Symbol" panose="05050102010706020507" pitchFamily="18" charset="2"/>
              <a:buChar char=""/>
              <a:tabLst>
                <a:tab pos="455295" algn="l"/>
              </a:tabLst>
            </a:pPr>
            <a:r>
              <a:rPr lang="en-GB" sz="2200" dirty="0" smtClean="0">
                <a:effectLst/>
                <a:latin typeface="Arial" panose="020B0604020202020204" pitchFamily="34" charset="0"/>
                <a:ea typeface="Times New Roman" panose="02020603050405020304" pitchFamily="18" charset="0"/>
                <a:cs typeface="Times New Roman" panose="02020603050405020304" pitchFamily="18" charset="0"/>
              </a:rPr>
              <a:t>Why does he scream?</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27271" y="154292"/>
            <a:ext cx="2557110" cy="954107"/>
          </a:xfrm>
          <a:prstGeom prst="rect">
            <a:avLst/>
          </a:prstGeom>
        </p:spPr>
        <p:txBody>
          <a:bodyPr wrap="square">
            <a:spAutoFit/>
          </a:bodyPr>
          <a:lstStyle/>
          <a:p>
            <a:pPr>
              <a:spcAft>
                <a:spcPts val="0"/>
              </a:spcAft>
            </a:pPr>
            <a:r>
              <a:rPr lang="en-GB" sz="28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Interpreting the poem</a:t>
            </a:r>
            <a:endParaRPr lang="en-GB"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60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628236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writer uses theme, language and structure to present the battle.</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9577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568" y="397878"/>
            <a:ext cx="77724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What is ‘Bayonet Charge’ about?</a:t>
            </a:r>
            <a:endParaRPr lang="en-US" b="1" dirty="0"/>
          </a:p>
        </p:txBody>
      </p:sp>
      <p:sp>
        <p:nvSpPr>
          <p:cNvPr id="3" name="TextBox 2"/>
          <p:cNvSpPr txBox="1"/>
          <p:nvPr/>
        </p:nvSpPr>
        <p:spPr>
          <a:xfrm>
            <a:off x="409074" y="1467853"/>
            <a:ext cx="8313821" cy="4893647"/>
          </a:xfrm>
          <a:prstGeom prst="rect">
            <a:avLst/>
          </a:prstGeom>
          <a:noFill/>
        </p:spPr>
        <p:txBody>
          <a:bodyPr wrap="square" rtlCol="0">
            <a:spAutoFit/>
          </a:bodyPr>
          <a:lstStyle/>
          <a:p>
            <a:r>
              <a:rPr lang="en-GB" sz="2400" dirty="0" smtClean="0"/>
              <a:t>Look at these brief descriptions. </a:t>
            </a:r>
            <a:r>
              <a:rPr lang="en-GB" sz="2400" smtClean="0"/>
              <a:t>Put three </a:t>
            </a:r>
            <a:r>
              <a:rPr lang="en-GB" sz="2400" dirty="0" smtClean="0"/>
              <a:t>of them together in a way that you think best sums up the poem. You could replace ‘he’ with ‘a soldier’ in any of the sentences. </a:t>
            </a:r>
          </a:p>
          <a:p>
            <a:endParaRPr lang="en-GB" sz="2400" dirty="0"/>
          </a:p>
          <a:p>
            <a:pPr marL="457200" indent="-457200">
              <a:buFont typeface="+mj-lt"/>
              <a:buAutoNum type="alphaLcParenR"/>
            </a:pPr>
            <a:r>
              <a:rPr lang="en-GB" sz="2400" dirty="0" smtClean="0"/>
              <a:t>He almost forgets why he is running.</a:t>
            </a:r>
          </a:p>
          <a:p>
            <a:pPr marL="457200" indent="-457200">
              <a:buFont typeface="+mj-lt"/>
              <a:buAutoNum type="alphaLcParenR"/>
            </a:pPr>
            <a:r>
              <a:rPr lang="en-GB" sz="2400" dirty="0" smtClean="0"/>
              <a:t>He feels terrified but he manages to carry on.</a:t>
            </a:r>
          </a:p>
          <a:p>
            <a:pPr marL="457200" indent="-457200">
              <a:buFont typeface="+mj-lt"/>
              <a:buAutoNum type="alphaLcParenR"/>
            </a:pPr>
            <a:r>
              <a:rPr lang="en-GB" sz="2400" dirty="0" smtClean="0"/>
              <a:t>He is bewildered and almost stops.</a:t>
            </a:r>
          </a:p>
          <a:p>
            <a:pPr marL="457200" indent="-457200">
              <a:buFont typeface="+mj-lt"/>
              <a:buAutoNum type="alphaLcParenR"/>
            </a:pPr>
            <a:r>
              <a:rPr lang="en-GB" sz="2400" dirty="0" smtClean="0"/>
              <a:t>He is hot and sweaty.</a:t>
            </a:r>
          </a:p>
          <a:p>
            <a:pPr marL="457200" indent="-457200">
              <a:buFont typeface="+mj-lt"/>
              <a:buAutoNum type="alphaLcParenR"/>
            </a:pPr>
            <a:r>
              <a:rPr lang="en-GB" sz="2400" dirty="0" smtClean="0"/>
              <a:t>He is running towards the enemy lines as part of an attack.</a:t>
            </a:r>
          </a:p>
          <a:p>
            <a:pPr marL="457200" indent="-457200">
              <a:buFont typeface="+mj-lt"/>
              <a:buAutoNum type="alphaLcParenR"/>
            </a:pPr>
            <a:r>
              <a:rPr lang="en-GB" sz="2400" dirty="0" smtClean="0"/>
              <a:t>He no longer feels patriotic.</a:t>
            </a:r>
          </a:p>
          <a:p>
            <a:pPr marL="457200" indent="-457200">
              <a:buFont typeface="+mj-lt"/>
              <a:buAutoNum type="alphaLcParenR"/>
            </a:pPr>
            <a:r>
              <a:rPr lang="en-GB" sz="2400" dirty="0" smtClean="0"/>
              <a:t>He runs across No Man’s Land towards the enemy trenches.</a:t>
            </a:r>
          </a:p>
          <a:p>
            <a:pPr marL="457200" indent="-457200">
              <a:buFont typeface="+mj-lt"/>
              <a:buAutoNum type="alphaLcParenR"/>
            </a:pPr>
            <a:r>
              <a:rPr lang="en-GB" sz="2400" dirty="0" smtClean="0"/>
              <a:t>He rushes on, desperate to get out of the bullets.</a:t>
            </a:r>
          </a:p>
          <a:p>
            <a:pPr marL="457200" indent="-457200">
              <a:buFont typeface="+mj-lt"/>
              <a:buAutoNum type="alphaLcParenR"/>
            </a:pPr>
            <a:r>
              <a:rPr lang="en-GB" sz="2400" dirty="0" smtClean="0"/>
              <a:t>He wonders why he is doing it.</a:t>
            </a:r>
          </a:p>
        </p:txBody>
      </p:sp>
    </p:spTree>
    <p:extLst>
      <p:ext uri="{BB962C8B-B14F-4D97-AF65-F5344CB8AC3E}">
        <p14:creationId xmlns:p14="http://schemas.microsoft.com/office/powerpoint/2010/main" val="1853066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71736" y="142852"/>
            <a:ext cx="5487400" cy="64940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Suddenly he awoke and was running – raw</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In raw-seamed hot khaki, his sweat heavy,</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Stumbling across a field of clods towards a green hedge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That dazzled with rifle fire, hearing</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Bullets smacking the belly out of the air –</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He lugged a rifle numb as a smashed arm;</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The patriotic tear that had brimmed in his eye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Sweating like molten iron from the centre of his chest,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In bewilderment then he almost stopped –</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In what cold clockwork of the stars and the nations</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Was he the hand pointing that second? He was running</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Like a man who has jumped up in the dark and runs</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Listening between his footfalls for the reason</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Of his still running, and his foot hung like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Statuary in mid-stride. Then the shot-slashed furrows</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Threw up a yellow hare that rolled like a flame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And crawled in a threshing circle, its mouth wide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Open silent, its eyes standing out.</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He plunged past with his bayonet toward the green hedge,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King, honour, human dignity, etcetera</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Dropped like luxuries in a yelling alarm</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To get out of that blue crackling air</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His terror’s touchy dynamite.</a:t>
            </a:r>
            <a:endParaRPr kumimoji="0" lang="en-US" sz="16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effectLst/>
                <a:latin typeface="Arial" pitchFamily="34" charset="0"/>
                <a:ea typeface="Times New Roman" pitchFamily="18" charset="0"/>
                <a:cs typeface="Arial" pitchFamily="34" charset="0"/>
              </a:rPr>
              <a:t>TED HUGHES</a:t>
            </a:r>
            <a:endParaRPr kumimoji="0" lang="en-US" sz="1600" b="0" i="0" u="none" strike="noStrike" cap="none" normalizeH="0" baseline="0" dirty="0" smtClean="0">
              <a:ln>
                <a:noFill/>
              </a:ln>
              <a:effectLst/>
              <a:latin typeface="Arial" pitchFamily="34" charset="0"/>
            </a:endParaRPr>
          </a:p>
        </p:txBody>
      </p:sp>
      <p:sp>
        <p:nvSpPr>
          <p:cNvPr id="3" name="Rectangle 2"/>
          <p:cNvSpPr/>
          <p:nvPr/>
        </p:nvSpPr>
        <p:spPr>
          <a:xfrm rot="16200000">
            <a:off x="-1657384" y="2728899"/>
            <a:ext cx="4512774" cy="769441"/>
          </a:xfrm>
          <a:prstGeom prst="rect">
            <a:avLst/>
          </a:prstGeom>
        </p:spPr>
        <p:txBody>
          <a:bodyPr wrap="none">
            <a:spAutoFit/>
          </a:bodyPr>
          <a:lstStyle/>
          <a:p>
            <a:pPr lvl="0" fontAlgn="base">
              <a:spcBef>
                <a:spcPct val="0"/>
              </a:spcBef>
              <a:spcAft>
                <a:spcPct val="0"/>
              </a:spcAft>
            </a:pPr>
            <a:r>
              <a:rPr lang="en-GB" sz="4400" b="1" dirty="0" smtClean="0">
                <a:latin typeface="Arial" pitchFamily="34" charset="0"/>
                <a:ea typeface="Times New Roman" pitchFamily="18" charset="0"/>
                <a:cs typeface="Arial" pitchFamily="34" charset="0"/>
              </a:rPr>
              <a:t>Bayonet Charge</a:t>
            </a:r>
            <a:endParaRPr lang="en-US" sz="1600" dirty="0" smtClean="0">
              <a:latin typeface="Arial" pitchFamily="34" charset="0"/>
            </a:endParaRPr>
          </a:p>
        </p:txBody>
      </p:sp>
    </p:spTree>
    <p:extLst>
      <p:ext uri="{BB962C8B-B14F-4D97-AF65-F5344CB8AC3E}">
        <p14:creationId xmlns:p14="http://schemas.microsoft.com/office/powerpoint/2010/main" val="2552125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5995283" cy="646331"/>
          </a:xfrm>
          <a:prstGeom prst="rect">
            <a:avLst/>
          </a:prstGeom>
        </p:spPr>
        <p:txBody>
          <a:bodyPr wrap="square">
            <a:spAutoFit/>
          </a:bodyPr>
          <a:lstStyle/>
          <a:p>
            <a:pPr lvl="0" eaLnBrk="0" fontAlgn="base" hangingPunct="0">
              <a:spcBef>
                <a:spcPct val="0"/>
              </a:spcBef>
              <a:spcAft>
                <a:spcPct val="0"/>
              </a:spcAft>
            </a:pPr>
            <a:r>
              <a:rPr kumimoji="0" lang="en-GB" b="1" i="0" u="none" strike="noStrike" cap="none" normalizeH="0" baseline="0" dirty="0" smtClean="0">
                <a:ln>
                  <a:noFill/>
                </a:ln>
                <a:effectLst/>
                <a:latin typeface="Arial" pitchFamily="34" charset="0"/>
                <a:ea typeface="Times New Roman" pitchFamily="18" charset="0"/>
                <a:cs typeface="Arial" pitchFamily="34" charset="0"/>
              </a:rPr>
              <a:t>Suddenly</a:t>
            </a:r>
            <a:r>
              <a:rPr kumimoji="0" lang="en-GB" b="0" i="0" u="none" strike="noStrike" cap="none" normalizeH="0" baseline="0" dirty="0" smtClean="0">
                <a:ln>
                  <a:noFill/>
                </a:ln>
                <a:effectLst/>
                <a:latin typeface="Arial" pitchFamily="34" charset="0"/>
                <a:ea typeface="Times New Roman" pitchFamily="18" charset="0"/>
                <a:cs typeface="Arial" pitchFamily="34" charset="0"/>
              </a:rPr>
              <a:t> he awoke and was running – </a:t>
            </a:r>
            <a:r>
              <a:rPr kumimoji="0" lang="en-GB"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raw</a:t>
            </a:r>
            <a:endParaRPr kumimoji="0" lang="en-US" b="0" i="0" u="none" strike="noStrike" cap="none" normalizeH="0" baseline="0" dirty="0" smtClean="0">
              <a:ln>
                <a:noFill/>
              </a:ln>
              <a:solidFill>
                <a:srgbClr val="FF0000"/>
              </a:solidFill>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In raw-seamed </a:t>
            </a:r>
            <a:r>
              <a:rPr kumimoji="0" lang="en-GB" b="1" i="0" u="none" strike="noStrike" cap="none" normalizeH="0" baseline="0" dirty="0" smtClean="0">
                <a:ln>
                  <a:noFill/>
                </a:ln>
                <a:effectLst/>
                <a:latin typeface="Arial" pitchFamily="34" charset="0"/>
                <a:ea typeface="Times New Roman" pitchFamily="18" charset="0"/>
                <a:cs typeface="Arial" pitchFamily="34" charset="0"/>
              </a:rPr>
              <a:t>h</a:t>
            </a:r>
            <a:r>
              <a:rPr kumimoji="0" lang="en-GB" b="0" i="0" u="none" strike="noStrike" cap="none" normalizeH="0" baseline="0" dirty="0" smtClean="0">
                <a:ln>
                  <a:noFill/>
                </a:ln>
                <a:effectLst/>
                <a:latin typeface="Arial" pitchFamily="34" charset="0"/>
                <a:ea typeface="Times New Roman" pitchFamily="18" charset="0"/>
                <a:cs typeface="Arial" pitchFamily="34" charset="0"/>
              </a:rPr>
              <a:t>ot k</a:t>
            </a:r>
            <a:r>
              <a:rPr kumimoji="0" lang="en-GB" b="1" i="0" u="none" strike="noStrike" cap="none" normalizeH="0" baseline="0" dirty="0" smtClean="0">
                <a:ln>
                  <a:noFill/>
                </a:ln>
                <a:effectLst/>
                <a:latin typeface="Arial" pitchFamily="34" charset="0"/>
                <a:ea typeface="Times New Roman" pitchFamily="18" charset="0"/>
                <a:cs typeface="Arial" pitchFamily="34" charset="0"/>
              </a:rPr>
              <a:t>h</a:t>
            </a:r>
            <a:r>
              <a:rPr kumimoji="0" lang="en-GB" b="0" i="0" u="none" strike="noStrike" cap="none" normalizeH="0" baseline="0" dirty="0" smtClean="0">
                <a:ln>
                  <a:noFill/>
                </a:ln>
                <a:effectLst/>
                <a:latin typeface="Arial" pitchFamily="34" charset="0"/>
                <a:ea typeface="Times New Roman" pitchFamily="18" charset="0"/>
                <a:cs typeface="Arial" pitchFamily="34" charset="0"/>
              </a:rPr>
              <a:t>aki, </a:t>
            </a:r>
            <a:r>
              <a:rPr kumimoji="0" lang="en-GB" b="1" i="0" u="none" strike="noStrike" cap="none" normalizeH="0" baseline="0" dirty="0" smtClean="0">
                <a:ln>
                  <a:noFill/>
                </a:ln>
                <a:effectLst/>
                <a:latin typeface="Arial" pitchFamily="34" charset="0"/>
                <a:ea typeface="Times New Roman" pitchFamily="18" charset="0"/>
                <a:cs typeface="Arial" pitchFamily="34" charset="0"/>
              </a:rPr>
              <a:t>h</a:t>
            </a:r>
            <a:r>
              <a:rPr kumimoji="0" lang="en-GB" b="0" i="0" u="none" strike="noStrike" cap="none" normalizeH="0" baseline="0" dirty="0" smtClean="0">
                <a:ln>
                  <a:noFill/>
                </a:ln>
                <a:effectLst/>
                <a:latin typeface="Arial" pitchFamily="34" charset="0"/>
                <a:ea typeface="Times New Roman" pitchFamily="18" charset="0"/>
                <a:cs typeface="Arial" pitchFamily="34" charset="0"/>
              </a:rPr>
              <a:t>is sweat </a:t>
            </a:r>
            <a:r>
              <a:rPr kumimoji="0" lang="en-GB" b="1" i="0" u="none" strike="noStrike" cap="none" normalizeH="0" baseline="0" dirty="0" smtClean="0">
                <a:ln>
                  <a:noFill/>
                </a:ln>
                <a:effectLst/>
                <a:latin typeface="Arial" pitchFamily="34" charset="0"/>
                <a:ea typeface="Times New Roman" pitchFamily="18" charset="0"/>
                <a:cs typeface="Arial" pitchFamily="34" charset="0"/>
              </a:rPr>
              <a:t>h</a:t>
            </a:r>
            <a:r>
              <a:rPr kumimoji="0" lang="en-GB" b="0" i="0" u="none" strike="noStrike" cap="none" normalizeH="0" baseline="0" dirty="0" smtClean="0">
                <a:ln>
                  <a:noFill/>
                </a:ln>
                <a:effectLst/>
                <a:latin typeface="Arial" pitchFamily="34" charset="0"/>
                <a:ea typeface="Times New Roman" pitchFamily="18" charset="0"/>
                <a:cs typeface="Arial" pitchFamily="34" charset="0"/>
              </a:rPr>
              <a:t>eavy,</a:t>
            </a:r>
            <a:endParaRPr kumimoji="0" lang="en-US" b="0" i="0" u="none" strike="noStrike" cap="none" normalizeH="0" baseline="0" dirty="0" smtClean="0">
              <a:ln>
                <a:noFill/>
              </a:ln>
              <a:effectLst/>
              <a:latin typeface="Arial" pitchFamily="34" charset="0"/>
            </a:endParaRPr>
          </a:p>
        </p:txBody>
      </p:sp>
      <p:sp>
        <p:nvSpPr>
          <p:cNvPr id="3" name="Rectangle 2"/>
          <p:cNvSpPr/>
          <p:nvPr/>
        </p:nvSpPr>
        <p:spPr>
          <a:xfrm>
            <a:off x="282271" y="434197"/>
            <a:ext cx="4572000" cy="646331"/>
          </a:xfrm>
          <a:prstGeom prst="rect">
            <a:avLst/>
          </a:prstGeom>
        </p:spPr>
        <p:txBody>
          <a:bodyPr>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What is the impact of the </a:t>
            </a:r>
            <a:r>
              <a:rPr lang="en-GB" b="1" dirty="0" smtClean="0">
                <a:solidFill>
                  <a:srgbClr val="FF0000"/>
                </a:solidFill>
                <a:effectLst/>
                <a:latin typeface="Calibri" panose="020F0502020204030204" pitchFamily="34" charset="0"/>
                <a:ea typeface="Times New Roman" panose="02020603050405020304" pitchFamily="18" charset="0"/>
              </a:rPr>
              <a:t>adverb</a:t>
            </a:r>
            <a:r>
              <a:rPr lang="en-GB" b="1" dirty="0" smtClean="0">
                <a:effectLst/>
                <a:latin typeface="Calibri" panose="020F0502020204030204" pitchFamily="34" charset="0"/>
                <a:ea typeface="Times New Roman" panose="02020603050405020304" pitchFamily="18" charset="0"/>
              </a:rPr>
              <a:t> ‘suddenly’ as the first word of the poem?</a:t>
            </a:r>
            <a:endParaRPr lang="en-GB" b="1" dirty="0">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1415332" y="1080528"/>
            <a:ext cx="405517" cy="39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66522" y="521661"/>
            <a:ext cx="3136789" cy="646331"/>
          </a:xfrm>
          <a:prstGeom prst="rect">
            <a:avLst/>
          </a:prstGeom>
        </p:spPr>
        <p:txBody>
          <a:bodyPr wrap="square">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It says, ‘he awoke’. What does this show about the soldier? </a:t>
            </a:r>
            <a:endParaRPr lang="en-GB" b="1" dirty="0"/>
          </a:p>
        </p:txBody>
      </p:sp>
      <p:cxnSp>
        <p:nvCxnSpPr>
          <p:cNvPr id="8" name="Straight Arrow Connector 7"/>
          <p:cNvCxnSpPr>
            <a:endCxn id="6" idx="1"/>
          </p:cNvCxnSpPr>
          <p:nvPr/>
        </p:nvCxnSpPr>
        <p:spPr>
          <a:xfrm flipV="1">
            <a:off x="3403158" y="844827"/>
            <a:ext cx="2063364" cy="632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0807" y="1773141"/>
            <a:ext cx="100981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10616" y="1477678"/>
            <a:ext cx="1606163" cy="1754326"/>
          </a:xfrm>
          <a:prstGeom prst="rect">
            <a:avLst/>
          </a:prstGeom>
          <a:noFill/>
        </p:spPr>
        <p:txBody>
          <a:bodyPr wrap="square" rtlCol="0">
            <a:spAutoFit/>
          </a:bodyPr>
          <a:lstStyle/>
          <a:p>
            <a:r>
              <a:rPr lang="en-GB" dirty="0" smtClean="0">
                <a:solidFill>
                  <a:srgbClr val="FF0000"/>
                </a:solidFill>
              </a:rPr>
              <a:t>This has a double meaning: discomfort but also inexperience</a:t>
            </a:r>
            <a:endParaRPr lang="en-GB" dirty="0">
              <a:solidFill>
                <a:srgbClr val="FF0000"/>
              </a:solidFill>
            </a:endParaRPr>
          </a:p>
        </p:txBody>
      </p:sp>
      <p:cxnSp>
        <p:nvCxnSpPr>
          <p:cNvPr id="13" name="Straight Arrow Connector 12"/>
          <p:cNvCxnSpPr/>
          <p:nvPr/>
        </p:nvCxnSpPr>
        <p:spPr>
          <a:xfrm>
            <a:off x="5963478" y="1669774"/>
            <a:ext cx="1447137" cy="485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2007" y="2496710"/>
            <a:ext cx="4814515" cy="923330"/>
          </a:xfrm>
          <a:prstGeom prst="rect">
            <a:avLst/>
          </a:prstGeom>
          <a:noFill/>
        </p:spPr>
        <p:txBody>
          <a:bodyPr wrap="square" rtlCol="0">
            <a:spAutoFit/>
          </a:bodyPr>
          <a:lstStyle/>
          <a:p>
            <a:r>
              <a:rPr lang="en-GB" b="1" dirty="0" smtClean="0"/>
              <a:t>The </a:t>
            </a:r>
            <a:r>
              <a:rPr lang="en-GB" b="1" dirty="0" smtClean="0">
                <a:solidFill>
                  <a:srgbClr val="FF0000"/>
                </a:solidFill>
              </a:rPr>
              <a:t>alliteration </a:t>
            </a:r>
            <a:r>
              <a:rPr lang="en-GB" b="1" dirty="0" smtClean="0"/>
              <a:t>here creates a repeated ‘h’ sound. What sound might this echo? [Hint: the soldier is running.]</a:t>
            </a:r>
            <a:endParaRPr lang="en-GB" b="1" dirty="0"/>
          </a:p>
        </p:txBody>
      </p:sp>
      <p:cxnSp>
        <p:nvCxnSpPr>
          <p:cNvPr id="16" name="Straight Arrow Connector 15"/>
          <p:cNvCxnSpPr/>
          <p:nvPr/>
        </p:nvCxnSpPr>
        <p:spPr>
          <a:xfrm flipH="1">
            <a:off x="2337683" y="2124009"/>
            <a:ext cx="1526651" cy="420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06887" y="1773141"/>
            <a:ext cx="1717482" cy="2194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44779" y="4186521"/>
            <a:ext cx="4572000" cy="923330"/>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What is the impact of the dash? Think about the pace of the line as well as the action of ‘running’...</a:t>
            </a:r>
            <a:endParaRPr lang="en-GB" b="1" dirty="0"/>
          </a:p>
        </p:txBody>
      </p:sp>
    </p:spTree>
    <p:extLst>
      <p:ext uri="{BB962C8B-B14F-4D97-AF65-F5344CB8AC3E}">
        <p14:creationId xmlns:p14="http://schemas.microsoft.com/office/powerpoint/2010/main" val="1722556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5995283" cy="1200329"/>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Stumbling across a field of clods towards a green hedge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That dazzled with rifle fire, hearing</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Bullets smacking the belly out of the air –</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He lugged a rifle numb as a smashed arm;</a:t>
            </a:r>
            <a:endParaRPr kumimoji="0" lang="en-US" b="0" i="0" u="none" strike="noStrike" cap="none" normalizeH="0" baseline="0" dirty="0" smtClean="0">
              <a:ln>
                <a:noFill/>
              </a:ln>
              <a:effectLst/>
              <a:latin typeface="Arial" pitchFamily="34" charset="0"/>
            </a:endParaRPr>
          </a:p>
        </p:txBody>
      </p:sp>
      <p:sp>
        <p:nvSpPr>
          <p:cNvPr id="4" name="TextBox 3"/>
          <p:cNvSpPr txBox="1"/>
          <p:nvPr/>
        </p:nvSpPr>
        <p:spPr>
          <a:xfrm>
            <a:off x="652007" y="4325510"/>
            <a:ext cx="7768424" cy="707886"/>
          </a:xfrm>
          <a:prstGeom prst="rect">
            <a:avLst/>
          </a:prstGeom>
          <a:noFill/>
          <a:ln>
            <a:solidFill>
              <a:srgbClr val="FF0000"/>
            </a:solidFill>
          </a:ln>
        </p:spPr>
        <p:txBody>
          <a:bodyPr wrap="square" rtlCol="0">
            <a:spAutoFit/>
          </a:bodyPr>
          <a:lstStyle/>
          <a:p>
            <a:r>
              <a:rPr lang="en-GB" sz="2000" dirty="0"/>
              <a:t>Highlight or list any words which suggest that the soldier is struggling to run and carry his rifle</a:t>
            </a:r>
            <a:r>
              <a:rPr lang="en-GB" sz="2000" dirty="0" smtClean="0"/>
              <a:t>.</a:t>
            </a:r>
            <a:endParaRPr lang="en-GB" sz="2000" dirty="0"/>
          </a:p>
        </p:txBody>
      </p:sp>
    </p:spTree>
    <p:extLst>
      <p:ext uri="{BB962C8B-B14F-4D97-AF65-F5344CB8AC3E}">
        <p14:creationId xmlns:p14="http://schemas.microsoft.com/office/powerpoint/2010/main" val="4106404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5995283" cy="1200329"/>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Stumbling across a field of clods towards a green hedge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That dazzled with rifle fire, hearing</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Bullets smacking the belly out of the air –</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He lugged a rifle numb as a smashed arm;</a:t>
            </a:r>
            <a:endParaRPr kumimoji="0" lang="en-US" b="0" i="0" u="none" strike="noStrike" cap="none" normalizeH="0" baseline="0" dirty="0" smtClean="0">
              <a:ln>
                <a:noFill/>
              </a:ln>
              <a:effectLst/>
              <a:latin typeface="Arial" pitchFamily="34" charset="0"/>
            </a:endParaRPr>
          </a:p>
        </p:txBody>
      </p:sp>
      <p:sp>
        <p:nvSpPr>
          <p:cNvPr id="3" name="Rectangle 2"/>
          <p:cNvSpPr/>
          <p:nvPr/>
        </p:nvSpPr>
        <p:spPr>
          <a:xfrm>
            <a:off x="7129460" y="1985508"/>
            <a:ext cx="1823710" cy="923330"/>
          </a:xfrm>
          <a:prstGeom prst="rect">
            <a:avLst/>
          </a:prstGeom>
        </p:spPr>
        <p:txBody>
          <a:bodyPr wrap="square">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What does Hughes personify here?</a:t>
            </a:r>
            <a:endParaRPr lang="en-GB" b="1" dirty="0"/>
          </a:p>
        </p:txBody>
      </p:sp>
      <p:cxnSp>
        <p:nvCxnSpPr>
          <p:cNvPr id="6" name="Straight Arrow Connector 5"/>
          <p:cNvCxnSpPr>
            <a:endCxn id="3" idx="1"/>
          </p:cNvCxnSpPr>
          <p:nvPr/>
        </p:nvCxnSpPr>
        <p:spPr>
          <a:xfrm>
            <a:off x="5724939" y="2218414"/>
            <a:ext cx="1404521" cy="22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0344" y="747423"/>
            <a:ext cx="5454595" cy="646331"/>
          </a:xfrm>
          <a:prstGeom prst="rect">
            <a:avLst/>
          </a:prstGeom>
          <a:noFill/>
        </p:spPr>
        <p:txBody>
          <a:bodyPr wrap="square" rtlCol="0">
            <a:spAutoFit/>
          </a:bodyPr>
          <a:lstStyle/>
          <a:p>
            <a:r>
              <a:rPr lang="en-GB" dirty="0" smtClean="0">
                <a:solidFill>
                  <a:srgbClr val="FF0000"/>
                </a:solidFill>
              </a:rPr>
              <a:t>Violent imagery and </a:t>
            </a:r>
            <a:r>
              <a:rPr lang="en-GB" b="1" dirty="0" smtClean="0">
                <a:solidFill>
                  <a:srgbClr val="FF0000"/>
                </a:solidFill>
              </a:rPr>
              <a:t>onomatopoeia </a:t>
            </a:r>
            <a:r>
              <a:rPr lang="en-GB" dirty="0" smtClean="0">
                <a:solidFill>
                  <a:srgbClr val="FF0000"/>
                </a:solidFill>
              </a:rPr>
              <a:t>describes the sound and impact of the shots.</a:t>
            </a:r>
            <a:endParaRPr lang="en-GB" dirty="0">
              <a:solidFill>
                <a:srgbClr val="FF0000"/>
              </a:solidFill>
            </a:endParaRPr>
          </a:p>
        </p:txBody>
      </p:sp>
      <p:cxnSp>
        <p:nvCxnSpPr>
          <p:cNvPr id="9" name="Curved Connector 8"/>
          <p:cNvCxnSpPr/>
          <p:nvPr/>
        </p:nvCxnSpPr>
        <p:spPr>
          <a:xfrm rot="16200000" flipV="1">
            <a:off x="825257" y="1482897"/>
            <a:ext cx="591754" cy="4134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344" y="3816626"/>
            <a:ext cx="5049079" cy="646331"/>
          </a:xfrm>
          <a:prstGeom prst="rect">
            <a:avLst/>
          </a:prstGeom>
          <a:noFill/>
        </p:spPr>
        <p:txBody>
          <a:bodyPr wrap="square" rtlCol="0">
            <a:spAutoFit/>
          </a:bodyPr>
          <a:lstStyle/>
          <a:p>
            <a:r>
              <a:rPr lang="en-GB" b="1" dirty="0" smtClean="0"/>
              <a:t>What does this </a:t>
            </a:r>
            <a:r>
              <a:rPr lang="en-GB" b="1" dirty="0" smtClean="0">
                <a:solidFill>
                  <a:srgbClr val="FF0000"/>
                </a:solidFill>
              </a:rPr>
              <a:t>simile</a:t>
            </a:r>
            <a:r>
              <a:rPr lang="en-GB" b="1" dirty="0" smtClean="0"/>
              <a:t> suggest about his rifle? About what might happen to him? </a:t>
            </a:r>
            <a:endParaRPr lang="en-GB" b="1" dirty="0"/>
          </a:p>
        </p:txBody>
      </p:sp>
      <p:cxnSp>
        <p:nvCxnSpPr>
          <p:cNvPr id="13" name="Straight Arrow Connector 12"/>
          <p:cNvCxnSpPr/>
          <p:nvPr/>
        </p:nvCxnSpPr>
        <p:spPr>
          <a:xfrm flipH="1">
            <a:off x="2202511" y="2678007"/>
            <a:ext cx="803082" cy="1162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20563" y="2678007"/>
            <a:ext cx="31248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167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5995283" cy="646331"/>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The </a:t>
            </a:r>
            <a:r>
              <a:rPr kumimoji="0" lang="en-GB" b="1" i="0" u="none" strike="noStrike" cap="none" normalizeH="0" baseline="0" dirty="0" smtClean="0">
                <a:ln>
                  <a:noFill/>
                </a:ln>
                <a:effectLst/>
                <a:latin typeface="Arial" pitchFamily="34" charset="0"/>
                <a:ea typeface="Times New Roman" pitchFamily="18" charset="0"/>
                <a:cs typeface="Arial" pitchFamily="34" charset="0"/>
              </a:rPr>
              <a:t>patriotic</a:t>
            </a:r>
            <a:r>
              <a:rPr kumimoji="0" lang="en-GB" b="0" i="0" u="none" strike="noStrike" cap="none" normalizeH="0" baseline="0" dirty="0" smtClean="0">
                <a:ln>
                  <a:noFill/>
                </a:ln>
                <a:effectLst/>
                <a:latin typeface="Arial" pitchFamily="34" charset="0"/>
                <a:ea typeface="Times New Roman" pitchFamily="18" charset="0"/>
                <a:cs typeface="Arial" pitchFamily="34" charset="0"/>
              </a:rPr>
              <a:t> tear that had brimmed in his eye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Sweating like molten iron from the centre of his chest, –</a:t>
            </a:r>
          </a:p>
        </p:txBody>
      </p:sp>
      <p:sp>
        <p:nvSpPr>
          <p:cNvPr id="4" name="Rectangle 3"/>
          <p:cNvSpPr/>
          <p:nvPr/>
        </p:nvSpPr>
        <p:spPr>
          <a:xfrm>
            <a:off x="258417" y="203481"/>
            <a:ext cx="4572000" cy="923330"/>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Hughes uses the word ‘patriotic’. What does this suggest about the soldier’s reasons for enlisting?</a:t>
            </a:r>
            <a:endParaRPr lang="en-GB" b="1" dirty="0"/>
          </a:p>
        </p:txBody>
      </p:sp>
      <p:cxnSp>
        <p:nvCxnSpPr>
          <p:cNvPr id="8" name="Straight Arrow Connector 7"/>
          <p:cNvCxnSpPr/>
          <p:nvPr/>
        </p:nvCxnSpPr>
        <p:spPr>
          <a:xfrm flipH="1" flipV="1">
            <a:off x="1518699" y="1065475"/>
            <a:ext cx="675861" cy="50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24901" y="3169446"/>
            <a:ext cx="4572000" cy="646331"/>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Why has Hughes used this </a:t>
            </a:r>
            <a:r>
              <a:rPr lang="en-GB"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simile</a:t>
            </a:r>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 What does it suggest about the soldier?</a:t>
            </a:r>
            <a:endParaRPr lang="en-GB" b="1" dirty="0"/>
          </a:p>
        </p:txBody>
      </p:sp>
      <p:cxnSp>
        <p:nvCxnSpPr>
          <p:cNvPr id="13" name="Straight Arrow Connector 12"/>
          <p:cNvCxnSpPr/>
          <p:nvPr/>
        </p:nvCxnSpPr>
        <p:spPr>
          <a:xfrm>
            <a:off x="4524292" y="2124009"/>
            <a:ext cx="1796995" cy="961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17197" y="2124009"/>
            <a:ext cx="43493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18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5995283" cy="923330"/>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In bewilderment then he almost stopped –</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In what cold clockwork of the stars and the nations</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Was he the hand pointing that second? </a:t>
            </a:r>
            <a:endParaRPr kumimoji="0" lang="en-US" b="0" i="0" u="none" strike="noStrike" cap="none" normalizeH="0" baseline="0" dirty="0" smtClean="0">
              <a:ln>
                <a:noFill/>
              </a:ln>
              <a:effectLst/>
              <a:latin typeface="Arial" pitchFamily="34" charset="0"/>
            </a:endParaRPr>
          </a:p>
        </p:txBody>
      </p:sp>
      <p:sp>
        <p:nvSpPr>
          <p:cNvPr id="3" name="Rectangle 2"/>
          <p:cNvSpPr/>
          <p:nvPr/>
        </p:nvSpPr>
        <p:spPr>
          <a:xfrm>
            <a:off x="3955774" y="426246"/>
            <a:ext cx="4572000" cy="646331"/>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How does Hughes use punctuation to show the soldier’s hesitation?</a:t>
            </a:r>
            <a:endParaRPr lang="en-GB" b="1" dirty="0"/>
          </a:p>
        </p:txBody>
      </p:sp>
      <p:cxnSp>
        <p:nvCxnSpPr>
          <p:cNvPr id="5" name="Straight Arrow Connector 4"/>
          <p:cNvCxnSpPr/>
          <p:nvPr/>
        </p:nvCxnSpPr>
        <p:spPr>
          <a:xfrm flipV="1">
            <a:off x="5613621" y="1049572"/>
            <a:ext cx="365760"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42021" y="3054280"/>
            <a:ext cx="4572000" cy="923330"/>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Hughes uses the </a:t>
            </a:r>
            <a:r>
              <a:rPr lang="en-GB"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metaphor</a:t>
            </a:r>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 of a clock. What is the soldier questioning?</a:t>
            </a:r>
          </a:p>
          <a:p>
            <a:r>
              <a:rPr lang="en-GB" b="1" dirty="0" smtClean="0">
                <a:latin typeface="Calibri" panose="020F0502020204030204" pitchFamily="34" charset="0"/>
                <a:cs typeface="Times New Roman" panose="02020603050405020304" pitchFamily="18" charset="0"/>
              </a:rPr>
              <a:t>Why is the clockwork ‘cold’? </a:t>
            </a:r>
            <a:endParaRPr lang="en-GB" b="1" dirty="0"/>
          </a:p>
        </p:txBody>
      </p:sp>
      <p:cxnSp>
        <p:nvCxnSpPr>
          <p:cNvPr id="8" name="Straight Arrow Connector 7"/>
          <p:cNvCxnSpPr/>
          <p:nvPr/>
        </p:nvCxnSpPr>
        <p:spPr>
          <a:xfrm>
            <a:off x="5669280" y="2130950"/>
            <a:ext cx="1304014" cy="67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732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5995283" cy="1477328"/>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				He was running</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Like a man who has jumped up in the dark and runs</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Listening between his footfalls for the reason</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Of his still running, and his foot hung like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1" i="0" u="none" strike="noStrike" cap="none" normalizeH="0" baseline="0" dirty="0" smtClean="0">
                <a:ln>
                  <a:noFill/>
                </a:ln>
                <a:effectLst/>
                <a:latin typeface="Arial" pitchFamily="34" charset="0"/>
                <a:ea typeface="Times New Roman" pitchFamily="18" charset="0"/>
                <a:cs typeface="Arial" pitchFamily="34" charset="0"/>
              </a:rPr>
              <a:t>Statuary</a:t>
            </a:r>
            <a:r>
              <a:rPr kumimoji="0" lang="en-GB" b="0" i="0" u="none" strike="noStrike" cap="none" normalizeH="0" baseline="0" dirty="0" smtClean="0">
                <a:ln>
                  <a:noFill/>
                </a:ln>
                <a:effectLst/>
                <a:latin typeface="Arial" pitchFamily="34" charset="0"/>
                <a:ea typeface="Times New Roman" pitchFamily="18" charset="0"/>
                <a:cs typeface="Arial" pitchFamily="34" charset="0"/>
              </a:rPr>
              <a:t> in mid-stride. Then the shot-slashed furrows</a:t>
            </a:r>
            <a:endParaRPr kumimoji="0" lang="en-US" b="0" i="0" u="none" strike="noStrike" cap="none" normalizeH="0" baseline="0" dirty="0" smtClean="0">
              <a:ln>
                <a:noFill/>
              </a:ln>
              <a:effectLst/>
              <a:latin typeface="Arial" pitchFamily="34" charset="0"/>
            </a:endParaRPr>
          </a:p>
        </p:txBody>
      </p:sp>
      <p:sp>
        <p:nvSpPr>
          <p:cNvPr id="3" name="TextBox 2"/>
          <p:cNvSpPr txBox="1"/>
          <p:nvPr/>
        </p:nvSpPr>
        <p:spPr>
          <a:xfrm>
            <a:off x="445273" y="508883"/>
            <a:ext cx="4866198" cy="923330"/>
          </a:xfrm>
          <a:prstGeom prst="rect">
            <a:avLst/>
          </a:prstGeom>
          <a:noFill/>
        </p:spPr>
        <p:txBody>
          <a:bodyPr wrap="square" rtlCol="0">
            <a:spAutoFit/>
          </a:bodyPr>
          <a:lstStyle/>
          <a:p>
            <a:r>
              <a:rPr lang="en-GB" b="1" dirty="0" smtClean="0"/>
              <a:t>This </a:t>
            </a:r>
            <a:r>
              <a:rPr lang="en-GB" b="1" dirty="0" smtClean="0">
                <a:solidFill>
                  <a:srgbClr val="FF0000"/>
                </a:solidFill>
              </a:rPr>
              <a:t>simile</a:t>
            </a:r>
            <a:r>
              <a:rPr lang="en-GB" b="1" dirty="0" smtClean="0"/>
              <a:t> creates an image of someone blind and irrational – what does this suggest about war? </a:t>
            </a:r>
            <a:endParaRPr lang="en-GB" b="1" dirty="0"/>
          </a:p>
        </p:txBody>
      </p:sp>
      <p:cxnSp>
        <p:nvCxnSpPr>
          <p:cNvPr id="5" name="Straight Arrow Connector 4"/>
          <p:cNvCxnSpPr/>
          <p:nvPr/>
        </p:nvCxnSpPr>
        <p:spPr>
          <a:xfrm flipH="1" flipV="1">
            <a:off x="2130950" y="1232452"/>
            <a:ext cx="1073426" cy="524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2150" y="3403158"/>
            <a:ext cx="2178657" cy="923330"/>
          </a:xfrm>
          <a:prstGeom prst="rect">
            <a:avLst/>
          </a:prstGeom>
          <a:noFill/>
        </p:spPr>
        <p:txBody>
          <a:bodyPr wrap="square" rtlCol="0">
            <a:spAutoFit/>
          </a:bodyPr>
          <a:lstStyle/>
          <a:p>
            <a:r>
              <a:rPr lang="en-GB" dirty="0" smtClean="0">
                <a:solidFill>
                  <a:srgbClr val="FF0000"/>
                </a:solidFill>
              </a:rPr>
              <a:t>It’s as if the soldier is turned to stone by his bewilderment.</a:t>
            </a:r>
            <a:endParaRPr lang="en-GB" dirty="0">
              <a:solidFill>
                <a:srgbClr val="FF0000"/>
              </a:solidFill>
            </a:endParaRPr>
          </a:p>
        </p:txBody>
      </p:sp>
      <p:cxnSp>
        <p:nvCxnSpPr>
          <p:cNvPr id="8" name="Straight Arrow Connector 7"/>
          <p:cNvCxnSpPr>
            <a:endCxn id="6" idx="0"/>
          </p:cNvCxnSpPr>
          <p:nvPr/>
        </p:nvCxnSpPr>
        <p:spPr>
          <a:xfrm flipH="1">
            <a:off x="1391479" y="2955006"/>
            <a:ext cx="421418" cy="44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3596158" y="2647784"/>
            <a:ext cx="260225" cy="381663"/>
          </a:xfrm>
          <a:custGeom>
            <a:avLst/>
            <a:gdLst>
              <a:gd name="connsiteX0" fmla="*/ 125052 w 260225"/>
              <a:gd name="connsiteY0" fmla="*/ 0 h 381663"/>
              <a:gd name="connsiteX1" fmla="*/ 69393 w 260225"/>
              <a:gd name="connsiteY1" fmla="*/ 7952 h 381663"/>
              <a:gd name="connsiteX2" fmla="*/ 61442 w 260225"/>
              <a:gd name="connsiteY2" fmla="*/ 31806 h 381663"/>
              <a:gd name="connsiteX3" fmla="*/ 45539 w 260225"/>
              <a:gd name="connsiteY3" fmla="*/ 55659 h 381663"/>
              <a:gd name="connsiteX4" fmla="*/ 13734 w 260225"/>
              <a:gd name="connsiteY4" fmla="*/ 127221 h 381663"/>
              <a:gd name="connsiteX5" fmla="*/ 21685 w 260225"/>
              <a:gd name="connsiteY5" fmla="*/ 318053 h 381663"/>
              <a:gd name="connsiteX6" fmla="*/ 53491 w 260225"/>
              <a:gd name="connsiteY6" fmla="*/ 365760 h 381663"/>
              <a:gd name="connsiteX7" fmla="*/ 85296 w 260225"/>
              <a:gd name="connsiteY7" fmla="*/ 381663 h 381663"/>
              <a:gd name="connsiteX8" fmla="*/ 172760 w 260225"/>
              <a:gd name="connsiteY8" fmla="*/ 373712 h 381663"/>
              <a:gd name="connsiteX9" fmla="*/ 188663 w 260225"/>
              <a:gd name="connsiteY9" fmla="*/ 349858 h 381663"/>
              <a:gd name="connsiteX10" fmla="*/ 212517 w 260225"/>
              <a:gd name="connsiteY10" fmla="*/ 341906 h 381663"/>
              <a:gd name="connsiteX11" fmla="*/ 244322 w 260225"/>
              <a:gd name="connsiteY11" fmla="*/ 286247 h 381663"/>
              <a:gd name="connsiteX12" fmla="*/ 260225 w 260225"/>
              <a:gd name="connsiteY12" fmla="*/ 238539 h 381663"/>
              <a:gd name="connsiteX13" fmla="*/ 252273 w 260225"/>
              <a:gd name="connsiteY13" fmla="*/ 135173 h 381663"/>
              <a:gd name="connsiteX14" fmla="*/ 228419 w 260225"/>
              <a:gd name="connsiteY14" fmla="*/ 87465 h 381663"/>
              <a:gd name="connsiteX15" fmla="*/ 180712 w 260225"/>
              <a:gd name="connsiteY15" fmla="*/ 71562 h 381663"/>
              <a:gd name="connsiteX16" fmla="*/ 61442 w 260225"/>
              <a:gd name="connsiteY16" fmla="*/ 63611 h 38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25" h="381663">
                <a:moveTo>
                  <a:pt x="125052" y="0"/>
                </a:moveTo>
                <a:cubicBezTo>
                  <a:pt x="106499" y="2651"/>
                  <a:pt x="86156" y="-430"/>
                  <a:pt x="69393" y="7952"/>
                </a:cubicBezTo>
                <a:cubicBezTo>
                  <a:pt x="61896" y="11700"/>
                  <a:pt x="65190" y="24309"/>
                  <a:pt x="61442" y="31806"/>
                </a:cubicBezTo>
                <a:cubicBezTo>
                  <a:pt x="57168" y="40353"/>
                  <a:pt x="50840" y="47708"/>
                  <a:pt x="45539" y="55659"/>
                </a:cubicBezTo>
                <a:cubicBezTo>
                  <a:pt x="26615" y="112433"/>
                  <a:pt x="38935" y="89420"/>
                  <a:pt x="13734" y="127221"/>
                </a:cubicBezTo>
                <a:cubicBezTo>
                  <a:pt x="-4767" y="201229"/>
                  <a:pt x="-6858" y="194368"/>
                  <a:pt x="21685" y="318053"/>
                </a:cubicBezTo>
                <a:cubicBezTo>
                  <a:pt x="25983" y="336676"/>
                  <a:pt x="36396" y="357212"/>
                  <a:pt x="53491" y="365760"/>
                </a:cubicBezTo>
                <a:lnTo>
                  <a:pt x="85296" y="381663"/>
                </a:lnTo>
                <a:cubicBezTo>
                  <a:pt x="114451" y="379013"/>
                  <a:pt x="144780" y="382321"/>
                  <a:pt x="172760" y="373712"/>
                </a:cubicBezTo>
                <a:cubicBezTo>
                  <a:pt x="181894" y="370902"/>
                  <a:pt x="181201" y="355828"/>
                  <a:pt x="188663" y="349858"/>
                </a:cubicBezTo>
                <a:cubicBezTo>
                  <a:pt x="195208" y="344622"/>
                  <a:pt x="204566" y="344557"/>
                  <a:pt x="212517" y="341906"/>
                </a:cubicBezTo>
                <a:cubicBezTo>
                  <a:pt x="236836" y="268950"/>
                  <a:pt x="196185" y="382521"/>
                  <a:pt x="244322" y="286247"/>
                </a:cubicBezTo>
                <a:cubicBezTo>
                  <a:pt x="251819" y="271254"/>
                  <a:pt x="260225" y="238539"/>
                  <a:pt x="260225" y="238539"/>
                </a:cubicBezTo>
                <a:cubicBezTo>
                  <a:pt x="257574" y="204084"/>
                  <a:pt x="256559" y="169463"/>
                  <a:pt x="252273" y="135173"/>
                </a:cubicBezTo>
                <a:cubicBezTo>
                  <a:pt x="250878" y="124010"/>
                  <a:pt x="238051" y="93485"/>
                  <a:pt x="228419" y="87465"/>
                </a:cubicBezTo>
                <a:cubicBezTo>
                  <a:pt x="214204" y="78581"/>
                  <a:pt x="196614" y="76863"/>
                  <a:pt x="180712" y="71562"/>
                </a:cubicBezTo>
                <a:cubicBezTo>
                  <a:pt x="126688" y="53554"/>
                  <a:pt x="165228" y="63611"/>
                  <a:pt x="61442" y="636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a:stCxn id="9" idx="9"/>
          </p:cNvCxnSpPr>
          <p:nvPr/>
        </p:nvCxnSpPr>
        <p:spPr>
          <a:xfrm>
            <a:off x="3784821" y="2997642"/>
            <a:ext cx="993913" cy="1081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78734" y="3824577"/>
            <a:ext cx="4301656" cy="646331"/>
          </a:xfrm>
          <a:prstGeom prst="rect">
            <a:avLst/>
          </a:prstGeom>
          <a:noFill/>
        </p:spPr>
        <p:txBody>
          <a:bodyPr wrap="square" rtlCol="0">
            <a:spAutoFit/>
          </a:bodyPr>
          <a:lstStyle/>
          <a:p>
            <a:r>
              <a:rPr lang="en-GB" b="1" dirty="0" smtClean="0">
                <a:solidFill>
                  <a:srgbClr val="FF0000"/>
                </a:solidFill>
              </a:rPr>
              <a:t>Caesura</a:t>
            </a:r>
            <a:r>
              <a:rPr lang="en-GB" dirty="0" smtClean="0">
                <a:solidFill>
                  <a:srgbClr val="FF0000"/>
                </a:solidFill>
              </a:rPr>
              <a:t> ends his period of thought and returns him to the action/his reality.</a:t>
            </a:r>
            <a:endParaRPr lang="en-GB" dirty="0">
              <a:solidFill>
                <a:srgbClr val="FF0000"/>
              </a:solidFill>
            </a:endParaRPr>
          </a:p>
        </p:txBody>
      </p:sp>
      <p:sp>
        <p:nvSpPr>
          <p:cNvPr id="14" name="Rectangle 13"/>
          <p:cNvSpPr/>
          <p:nvPr/>
        </p:nvSpPr>
        <p:spPr>
          <a:xfrm>
            <a:off x="3596158" y="4948590"/>
            <a:ext cx="4572000" cy="646331"/>
          </a:xfrm>
          <a:prstGeom prst="rect">
            <a:avLst/>
          </a:prstGeom>
          <a:ln>
            <a:solidFill>
              <a:srgbClr val="FF0000"/>
            </a:solidFill>
          </a:ln>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What other technique does Hughes </a:t>
            </a:r>
            <a:r>
              <a:rPr lang="en-GB" b="1" dirty="0" smtClean="0">
                <a:latin typeface="Calibri" panose="020F0502020204030204" pitchFamily="34" charset="0"/>
                <a:ea typeface="Times New Roman" panose="02020603050405020304" pitchFamily="18" charset="0"/>
                <a:cs typeface="Times New Roman" panose="02020603050405020304" pitchFamily="18" charset="0"/>
              </a:rPr>
              <a:t>use </a:t>
            </a:r>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to throw the reader back into the action?</a:t>
            </a:r>
            <a:endParaRPr lang="en-GB" b="1" dirty="0"/>
          </a:p>
        </p:txBody>
      </p:sp>
    </p:spTree>
    <p:extLst>
      <p:ext uri="{BB962C8B-B14F-4D97-AF65-F5344CB8AC3E}">
        <p14:creationId xmlns:p14="http://schemas.microsoft.com/office/powerpoint/2010/main" val="3617273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6297434" cy="923330"/>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Threw up a yellow hare that rolled like a flame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And crawled in a threshing circle, its mouth wide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1" i="0" u="none" strike="noStrike" cap="none" normalizeH="0" baseline="0" dirty="0" smtClean="0">
                <a:ln>
                  <a:noFill/>
                </a:ln>
                <a:effectLst/>
                <a:latin typeface="Arial" pitchFamily="34" charset="0"/>
                <a:ea typeface="Times New Roman" pitchFamily="18" charset="0"/>
                <a:cs typeface="Arial" pitchFamily="34" charset="0"/>
              </a:rPr>
              <a:t>Open silent</a:t>
            </a:r>
            <a:r>
              <a:rPr kumimoji="0" lang="en-GB" b="0" i="0" u="none" strike="noStrike" cap="none" normalizeH="0" baseline="0" dirty="0" smtClean="0">
                <a:ln>
                  <a:noFill/>
                </a:ln>
                <a:effectLst/>
                <a:latin typeface="Arial" pitchFamily="34" charset="0"/>
                <a:ea typeface="Times New Roman" pitchFamily="18" charset="0"/>
                <a:cs typeface="Arial" pitchFamily="34" charset="0"/>
              </a:rPr>
              <a:t>, its eyes standing out.</a:t>
            </a:r>
            <a:endParaRPr kumimoji="0" lang="en-US" b="0" i="0" u="none" strike="noStrike" cap="none" normalizeH="0" baseline="0" dirty="0" smtClean="0">
              <a:ln>
                <a:noFill/>
              </a:ln>
              <a:effectLst/>
              <a:latin typeface="Arial" pitchFamily="34" charset="0"/>
            </a:endParaRPr>
          </a:p>
        </p:txBody>
      </p:sp>
      <p:sp>
        <p:nvSpPr>
          <p:cNvPr id="3" name="Rectangle 2"/>
          <p:cNvSpPr/>
          <p:nvPr/>
        </p:nvSpPr>
        <p:spPr>
          <a:xfrm>
            <a:off x="4194313" y="179755"/>
            <a:ext cx="4572000" cy="646331"/>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The yellow hare is compared to a flame. What technique is this? What it its effect? </a:t>
            </a:r>
            <a:endParaRPr lang="en-GB" b="1" dirty="0"/>
          </a:p>
        </p:txBody>
      </p:sp>
      <p:cxnSp>
        <p:nvCxnSpPr>
          <p:cNvPr id="5" name="Straight Arrow Connector 4"/>
          <p:cNvCxnSpPr/>
          <p:nvPr/>
        </p:nvCxnSpPr>
        <p:spPr>
          <a:xfrm flipV="1">
            <a:off x="4850296" y="826936"/>
            <a:ext cx="993913" cy="65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34602" y="1781092"/>
            <a:ext cx="4556097" cy="795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85183" y="2822713"/>
            <a:ext cx="3275937" cy="1477328"/>
          </a:xfrm>
          <a:prstGeom prst="rect">
            <a:avLst/>
          </a:prstGeom>
          <a:noFill/>
        </p:spPr>
        <p:txBody>
          <a:bodyPr wrap="square" rtlCol="0">
            <a:spAutoFit/>
          </a:bodyPr>
          <a:lstStyle/>
          <a:p>
            <a:r>
              <a:rPr lang="en-GB" dirty="0" smtClean="0">
                <a:solidFill>
                  <a:srgbClr val="FF0000"/>
                </a:solidFill>
              </a:rPr>
              <a:t>A distressing image of out of control movement. A ‘threshing circle’ is an agricultural term, suggesting that nature too is affected by war.</a:t>
            </a:r>
            <a:endParaRPr lang="en-GB" dirty="0">
              <a:solidFill>
                <a:srgbClr val="FF0000"/>
              </a:solidFill>
            </a:endParaRPr>
          </a:p>
        </p:txBody>
      </p:sp>
      <p:cxnSp>
        <p:nvCxnSpPr>
          <p:cNvPr id="11" name="Straight Arrow Connector 10"/>
          <p:cNvCxnSpPr/>
          <p:nvPr/>
        </p:nvCxnSpPr>
        <p:spPr>
          <a:xfrm>
            <a:off x="4754880" y="2011680"/>
            <a:ext cx="1200647" cy="818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64257" y="2401008"/>
            <a:ext cx="588397" cy="859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8052" y="3546282"/>
            <a:ext cx="2576223" cy="923330"/>
          </a:xfrm>
          <a:prstGeom prst="rect">
            <a:avLst/>
          </a:prstGeom>
          <a:noFill/>
        </p:spPr>
        <p:txBody>
          <a:bodyPr wrap="square" rtlCol="0">
            <a:spAutoFit/>
          </a:bodyPr>
          <a:lstStyle/>
          <a:p>
            <a:r>
              <a:rPr lang="en-GB" b="1" dirty="0" smtClean="0"/>
              <a:t>Suggests pain and fear beyond expression.</a:t>
            </a:r>
          </a:p>
          <a:p>
            <a:r>
              <a:rPr lang="en-GB" b="1" dirty="0" smtClean="0"/>
              <a:t>Who else is silent?</a:t>
            </a:r>
            <a:endParaRPr lang="en-GB" b="1" dirty="0"/>
          </a:p>
        </p:txBody>
      </p:sp>
      <p:sp>
        <p:nvSpPr>
          <p:cNvPr id="15" name="TextBox 14"/>
          <p:cNvSpPr txBox="1"/>
          <p:nvPr/>
        </p:nvSpPr>
        <p:spPr>
          <a:xfrm>
            <a:off x="890546" y="5256662"/>
            <a:ext cx="7323151" cy="923330"/>
          </a:xfrm>
          <a:prstGeom prst="rect">
            <a:avLst/>
          </a:prstGeom>
          <a:noFill/>
          <a:ln>
            <a:solidFill>
              <a:srgbClr val="FF0000"/>
            </a:solidFill>
          </a:ln>
        </p:spPr>
        <p:txBody>
          <a:bodyPr wrap="square" rtlCol="0">
            <a:spAutoFit/>
          </a:bodyPr>
          <a:lstStyle/>
          <a:p>
            <a:r>
              <a:rPr lang="en-GB" dirty="0"/>
              <a:t>a. Underline grotesque details about the hare.</a:t>
            </a:r>
          </a:p>
          <a:p>
            <a:r>
              <a:rPr lang="en-GB" dirty="0"/>
              <a:t>b. Why has Hughes used this image of the hare? What do you think it represents</a:t>
            </a:r>
            <a:r>
              <a:rPr lang="en-GB" dirty="0" smtClean="0"/>
              <a:t>?</a:t>
            </a:r>
            <a:endParaRPr lang="en-GB" dirty="0"/>
          </a:p>
        </p:txBody>
      </p:sp>
    </p:spTree>
    <p:extLst>
      <p:ext uri="{BB962C8B-B14F-4D97-AF65-F5344CB8AC3E}">
        <p14:creationId xmlns:p14="http://schemas.microsoft.com/office/powerpoint/2010/main" val="83875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56" y="769553"/>
            <a:ext cx="8640960" cy="5937523"/>
          </a:xfrm>
        </p:spPr>
        <p:txBody>
          <a:bodyPr/>
          <a:lstStyle/>
          <a:p>
            <a:r>
              <a:rPr lang="en-GB" dirty="0" smtClean="0"/>
              <a:t>The poem focuses on a nameless soldier in the First World War (1914-18).</a:t>
            </a:r>
          </a:p>
          <a:p>
            <a:endParaRPr lang="en-GB" dirty="0" smtClean="0"/>
          </a:p>
          <a:p>
            <a:r>
              <a:rPr lang="en-GB" sz="3000" dirty="0" smtClean="0"/>
              <a:t>It describes the experience of 'going over-the-top'. This was when soldiers hiding in trenches were ordered to 'fix bayonets' (attach the long knives to the end of their rifles) and climb out of the trenches to charge an enemy position twenty or thirty metres away. The aim was to capture the enemy trench. The poem describes how this process transforms a soldier from a living thinking person into a dangerous weapon of war.</a:t>
            </a:r>
          </a:p>
          <a:p>
            <a:endParaRPr lang="en-GB" dirty="0"/>
          </a:p>
        </p:txBody>
      </p:sp>
    </p:spTree>
    <p:extLst>
      <p:ext uri="{BB962C8B-B14F-4D97-AF65-F5344CB8AC3E}">
        <p14:creationId xmlns:p14="http://schemas.microsoft.com/office/powerpoint/2010/main" val="173656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67" y="1477678"/>
            <a:ext cx="6297434" cy="1477328"/>
          </a:xfrm>
          <a:prstGeom prst="rect">
            <a:avLst/>
          </a:prstGeom>
        </p:spPr>
        <p:txBody>
          <a:bodyPr wrap="square">
            <a:spAutoFit/>
          </a:bodyPr>
          <a:lstStyle/>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He plunged past with his bayonet toward the green hedge,</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King, honour, human dignity, etcetera</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1" i="0" u="none" strike="noStrike" cap="none" normalizeH="0" baseline="0" dirty="0" smtClean="0">
                <a:ln>
                  <a:noFill/>
                </a:ln>
                <a:effectLst/>
                <a:latin typeface="Arial" pitchFamily="34" charset="0"/>
                <a:ea typeface="Times New Roman" pitchFamily="18" charset="0"/>
                <a:cs typeface="Arial" pitchFamily="34" charset="0"/>
              </a:rPr>
              <a:t>Dropped like luxuries </a:t>
            </a:r>
            <a:r>
              <a:rPr kumimoji="0" lang="en-GB" b="0" i="0" u="none" strike="noStrike" cap="none" normalizeH="0" baseline="0" dirty="0" smtClean="0">
                <a:ln>
                  <a:noFill/>
                </a:ln>
                <a:effectLst/>
                <a:latin typeface="Arial" pitchFamily="34" charset="0"/>
                <a:ea typeface="Times New Roman" pitchFamily="18" charset="0"/>
                <a:cs typeface="Arial" pitchFamily="34" charset="0"/>
              </a:rPr>
              <a:t>in a yelling alarm</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To get out of that blue crackling air</a:t>
            </a:r>
            <a:endParaRPr kumimoji="0" lang="en-US" b="0" i="0" u="none" strike="noStrike" cap="none" normalizeH="0" baseline="0" dirty="0" smtClean="0">
              <a:ln>
                <a:noFill/>
              </a:ln>
              <a:effectLst/>
              <a:latin typeface="Arial" pitchFamily="34" charset="0"/>
            </a:endParaRPr>
          </a:p>
          <a:p>
            <a:pPr lvl="0" eaLnBrk="0" fontAlgn="base" hangingPunct="0">
              <a:spcBef>
                <a:spcPct val="0"/>
              </a:spcBef>
              <a:spcAft>
                <a:spcPct val="0"/>
              </a:spcAft>
            </a:pPr>
            <a:r>
              <a:rPr kumimoji="0" lang="en-GB" b="0" i="0" u="none" strike="noStrike" cap="none" normalizeH="0" baseline="0" dirty="0" smtClean="0">
                <a:ln>
                  <a:noFill/>
                </a:ln>
                <a:effectLst/>
                <a:latin typeface="Arial" pitchFamily="34" charset="0"/>
                <a:ea typeface="Times New Roman" pitchFamily="18" charset="0"/>
                <a:cs typeface="Arial" pitchFamily="34" charset="0"/>
              </a:rPr>
              <a:t>His terror’s touchy dynamite.</a:t>
            </a:r>
            <a:endParaRPr kumimoji="0" lang="en-US" b="0" i="0" u="none" strike="noStrike" cap="none" normalizeH="0" baseline="0" dirty="0" smtClean="0">
              <a:ln>
                <a:noFill/>
              </a:ln>
              <a:effectLst/>
              <a:latin typeface="Arial" pitchFamily="34" charset="0"/>
            </a:endParaRPr>
          </a:p>
        </p:txBody>
      </p:sp>
      <p:sp>
        <p:nvSpPr>
          <p:cNvPr id="3" name="Rectangle 2"/>
          <p:cNvSpPr/>
          <p:nvPr/>
        </p:nvSpPr>
        <p:spPr>
          <a:xfrm>
            <a:off x="1900361" y="511679"/>
            <a:ext cx="7390738" cy="369332"/>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Which word shows that the soldier is pushing forwards, despite his fear? </a:t>
            </a:r>
            <a:endParaRPr lang="en-GB" b="1" dirty="0" smtClean="0">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V="1">
            <a:off x="2266122" y="858741"/>
            <a:ext cx="2210462" cy="618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47861" y="1963972"/>
            <a:ext cx="1717482" cy="763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27697" y="2727297"/>
            <a:ext cx="3025472" cy="1477328"/>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What are the four reasons listed for enlisting?</a:t>
            </a:r>
          </a:p>
          <a:p>
            <a:pPr>
              <a:spcAft>
                <a:spcPts val="0"/>
              </a:spcAft>
            </a:pPr>
            <a:r>
              <a:rPr lang="en-GB" b="1" dirty="0" smtClean="0">
                <a:latin typeface="Calibri" panose="020F0502020204030204" pitchFamily="34" charset="0"/>
                <a:ea typeface="Times New Roman" panose="02020603050405020304" pitchFamily="18" charset="0"/>
              </a:rPr>
              <a:t>What is the effect of ‘etcetera‘ at the end of the list? </a:t>
            </a:r>
            <a:endParaRPr lang="en-GB"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63001" y="3281295"/>
            <a:ext cx="4572000" cy="923330"/>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Hughes uses the </a:t>
            </a:r>
            <a:r>
              <a:rPr lang="en-GB"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simile</a:t>
            </a:r>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 ‘dropped like luxuries’. What does this suggest about the soldier’s original reasons for enlisting?</a:t>
            </a:r>
            <a:endParaRPr lang="en-GB" b="1" dirty="0"/>
          </a:p>
        </p:txBody>
      </p:sp>
      <p:cxnSp>
        <p:nvCxnSpPr>
          <p:cNvPr id="11" name="Curved Connector 10"/>
          <p:cNvCxnSpPr>
            <a:stCxn id="2" idx="1"/>
          </p:cNvCxnSpPr>
          <p:nvPr/>
        </p:nvCxnSpPr>
        <p:spPr>
          <a:xfrm rot="10800000" flipV="1">
            <a:off x="954157" y="2216342"/>
            <a:ext cx="373710" cy="100393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10216" y="5454244"/>
            <a:ext cx="4572000" cy="646331"/>
          </a:xfrm>
          <a:prstGeom prst="rect">
            <a:avLst/>
          </a:prstGeom>
        </p:spPr>
        <p:txBody>
          <a:bodyPr>
            <a:spAutoFit/>
          </a:bodyPr>
          <a:lstStyle/>
          <a:p>
            <a:r>
              <a:rPr lang="en-GB" b="1" dirty="0" smtClean="0">
                <a:effectLst/>
                <a:latin typeface="Calibri" panose="020F0502020204030204" pitchFamily="34" charset="0"/>
                <a:ea typeface="Times New Roman" panose="02020603050405020304" pitchFamily="18" charset="0"/>
                <a:cs typeface="Times New Roman" panose="02020603050405020304" pitchFamily="18" charset="0"/>
              </a:rPr>
              <a:t>In the final two lines, what is the soldier’s real motivation?</a:t>
            </a:r>
          </a:p>
        </p:txBody>
      </p:sp>
      <p:cxnSp>
        <p:nvCxnSpPr>
          <p:cNvPr id="14" name="Curved Connector 13"/>
          <p:cNvCxnSpPr/>
          <p:nvPr/>
        </p:nvCxnSpPr>
        <p:spPr>
          <a:xfrm>
            <a:off x="3522428" y="2955006"/>
            <a:ext cx="2584174" cy="249923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932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‘Bayonet Charge’</a:t>
            </a:r>
            <a:endParaRPr lang="en-GB" sz="2800" dirty="0"/>
          </a:p>
        </p:txBody>
      </p:sp>
      <p:sp>
        <p:nvSpPr>
          <p:cNvPr id="4" name="Rectangle 3"/>
          <p:cNvSpPr/>
          <p:nvPr/>
        </p:nvSpPr>
        <p:spPr>
          <a:xfrm>
            <a:off x="341905" y="1246343"/>
            <a:ext cx="8651019" cy="4154984"/>
          </a:xfrm>
          <a:prstGeom prst="rect">
            <a:avLst/>
          </a:prstGeom>
        </p:spPr>
        <p:txBody>
          <a:bodyPr wrap="square">
            <a:spAutoFit/>
          </a:bodyPr>
          <a:lstStyle/>
          <a:p>
            <a:pPr>
              <a:spcAft>
                <a:spcPts val="0"/>
              </a:spcAft>
            </a:pPr>
            <a:r>
              <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rPr>
              <a:t>Punctuation</a:t>
            </a:r>
            <a:endParaRPr lang="en-GB" sz="2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lvl="0">
              <a:spcAft>
                <a:spcPts val="0"/>
              </a:spcAft>
              <a:buClr>
                <a:srgbClr val="33CCCC"/>
              </a:buClr>
              <a:buSzPts val="1200"/>
              <a:tabLst>
                <a:tab pos="226695" algn="l"/>
              </a:tabLst>
            </a:pPr>
            <a:r>
              <a:rPr lang="en-GB" sz="2400" dirty="0" smtClean="0">
                <a:effectLst/>
                <a:latin typeface="Arial" panose="020B0604020202020204" pitchFamily="34" charset="0"/>
                <a:ea typeface="Times New Roman" panose="02020603050405020304" pitchFamily="18" charset="0"/>
                <a:cs typeface="Times New Roman" panose="02020603050405020304" pitchFamily="18" charset="0"/>
              </a:rPr>
              <a:t>The ways in which Hughes has used punctuation to alter the pace of the poem are interesting in that the punctuation intensifies the soldier’s experience for the reader.</a:t>
            </a:r>
          </a:p>
          <a:p>
            <a:pPr>
              <a:spcAft>
                <a:spcPts val="0"/>
              </a:spcAft>
            </a:pPr>
            <a:r>
              <a:rPr lang="en-GB" sz="24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2400" dirty="0" smtClean="0">
                <a:effectLst/>
                <a:latin typeface="Arial" panose="020B0604020202020204" pitchFamily="34" charset="0"/>
                <a:ea typeface="Times New Roman" panose="02020603050405020304" pitchFamily="18" charset="0"/>
                <a:cs typeface="Times New Roman" panose="02020603050405020304" pitchFamily="18" charset="0"/>
              </a:rPr>
              <a:t>Read the poem aloud around the class, with individuals stopping after each punctuation mark. </a:t>
            </a:r>
            <a:endParaRPr lang="en-GB" sz="2400"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400" b="1" dirty="0" smtClean="0">
                <a:latin typeface="Arial" panose="020B0604020202020204" pitchFamily="34" charset="0"/>
                <a:ea typeface="Times New Roman" panose="02020603050405020304" pitchFamily="18" charset="0"/>
                <a:cs typeface="Times New Roman" panose="02020603050405020304" pitchFamily="18" charset="0"/>
              </a:rPr>
              <a:t>How does the punctuation affect the pace of the poem? Why is this significant? </a:t>
            </a:r>
            <a:endParaRPr lang="en-GB" sz="2400" b="1"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772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‘Bayonet Charge’</a:t>
            </a:r>
            <a:endParaRPr lang="en-GB" sz="2800" dirty="0"/>
          </a:p>
        </p:txBody>
      </p:sp>
      <p:sp>
        <p:nvSpPr>
          <p:cNvPr id="3" name="TextBox 2"/>
          <p:cNvSpPr txBox="1"/>
          <p:nvPr/>
        </p:nvSpPr>
        <p:spPr>
          <a:xfrm>
            <a:off x="206734" y="922351"/>
            <a:ext cx="8658970" cy="5539978"/>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The poem uses </a:t>
            </a:r>
            <a:r>
              <a:rPr lang="en-GB" sz="2400" dirty="0" smtClean="0">
                <a:solidFill>
                  <a:srgbClr val="FF0000"/>
                </a:solidFill>
                <a:latin typeface="Arial" panose="020B0604020202020204" pitchFamily="34" charset="0"/>
                <a:cs typeface="Arial" panose="020B0604020202020204" pitchFamily="34" charset="0"/>
              </a:rPr>
              <a:t>enjambment</a:t>
            </a:r>
            <a:r>
              <a:rPr lang="en-GB" sz="2400" dirty="0" smtClean="0">
                <a:latin typeface="Arial" panose="020B0604020202020204" pitchFamily="34" charset="0"/>
                <a:cs typeface="Arial" panose="020B0604020202020204" pitchFamily="34" charset="0"/>
              </a:rPr>
              <a:t> and </a:t>
            </a:r>
            <a:r>
              <a:rPr lang="en-GB" sz="2400" dirty="0" smtClean="0">
                <a:solidFill>
                  <a:srgbClr val="FF0000"/>
                </a:solidFill>
                <a:latin typeface="Arial" panose="020B0604020202020204" pitchFamily="34" charset="0"/>
                <a:cs typeface="Arial" panose="020B0604020202020204" pitchFamily="34" charset="0"/>
              </a:rPr>
              <a:t>caesura</a:t>
            </a:r>
            <a:r>
              <a:rPr lang="en-GB" sz="2400" dirty="0" smtClean="0">
                <a:latin typeface="Arial" panose="020B0604020202020204" pitchFamily="34" charset="0"/>
                <a:cs typeface="Arial" panose="020B0604020202020204" pitchFamily="34" charset="0"/>
              </a:rPr>
              <a:t> and has lines of uneven length. This creates an </a:t>
            </a:r>
            <a:r>
              <a:rPr lang="en-GB" sz="2400" dirty="0" smtClean="0">
                <a:solidFill>
                  <a:srgbClr val="FF0000"/>
                </a:solidFill>
                <a:latin typeface="Arial" panose="020B0604020202020204" pitchFamily="34" charset="0"/>
                <a:cs typeface="Arial" panose="020B0604020202020204" pitchFamily="34" charset="0"/>
              </a:rPr>
              <a:t>irregular rhythm</a:t>
            </a:r>
            <a:r>
              <a:rPr lang="en-GB" sz="2400" dirty="0" smtClean="0">
                <a:latin typeface="Arial" panose="020B0604020202020204" pitchFamily="34" charset="0"/>
                <a:cs typeface="Arial" panose="020B0604020202020204" pitchFamily="34" charset="0"/>
              </a:rPr>
              <a:t>, which mirrors the soldier struggling to run through the mud. The narrator uses the </a:t>
            </a:r>
            <a:r>
              <a:rPr lang="en-GB" sz="2400" dirty="0" smtClean="0">
                <a:solidFill>
                  <a:srgbClr val="FF0000"/>
                </a:solidFill>
                <a:latin typeface="Arial" panose="020B0604020202020204" pitchFamily="34" charset="0"/>
                <a:cs typeface="Arial" panose="020B0604020202020204" pitchFamily="34" charset="0"/>
              </a:rPr>
              <a:t>pronoun</a:t>
            </a:r>
            <a:r>
              <a:rPr lang="en-GB" sz="2400" dirty="0" smtClean="0">
                <a:latin typeface="Arial" panose="020B0604020202020204" pitchFamily="34" charset="0"/>
                <a:cs typeface="Arial" panose="020B0604020202020204" pitchFamily="34" charset="0"/>
              </a:rPr>
              <a:t> ‘he’, rather than naming the soldier, to keep him anonymous. It suggests he is a universal figure who could represent any young soldier.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 poem starts </a:t>
            </a:r>
            <a:r>
              <a:rPr lang="en-GB" sz="2400" i="1" dirty="0" smtClean="0">
                <a:latin typeface="Arial" panose="020B0604020202020204" pitchFamily="34" charset="0"/>
                <a:cs typeface="Arial" panose="020B0604020202020204" pitchFamily="34" charset="0"/>
              </a:rPr>
              <a:t>in media res</a:t>
            </a:r>
            <a:r>
              <a:rPr lang="en-GB" sz="2400" dirty="0" smtClean="0">
                <a:latin typeface="Arial" panose="020B0604020202020204" pitchFamily="34" charset="0"/>
                <a:cs typeface="Arial" panose="020B0604020202020204" pitchFamily="34" charset="0"/>
              </a:rPr>
              <a:t> (in the middle of the action) and covers the soldier’s movements and thoughts over a short space of time. The first stanza sees the soldier acting on instinct, but time seems to stand still in the second stanza when the soldier begins to think about his situation. In the final stanza, he gives up his thoughts and ideal and seems to have lost his humanity.</a:t>
            </a:r>
          </a:p>
          <a:p>
            <a:endParaRPr lang="en-GB" dirty="0"/>
          </a:p>
        </p:txBody>
      </p:sp>
    </p:spTree>
    <p:extLst>
      <p:ext uri="{BB962C8B-B14F-4D97-AF65-F5344CB8AC3E}">
        <p14:creationId xmlns:p14="http://schemas.microsoft.com/office/powerpoint/2010/main" val="3449905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jacksonsart.com/blog/wp-content/uploads/2013/07/peak-a-boo-sketch-by-D-Laurent.jpg"/>
          <p:cNvPicPr>
            <a:picLocks noChangeAspect="1" noChangeArrowheads="1"/>
          </p:cNvPicPr>
          <p:nvPr/>
        </p:nvPicPr>
        <p:blipFill rotWithShape="1">
          <a:blip r:embed="rId2">
            <a:extLst>
              <a:ext uri="{28A0092B-C50C-407E-A947-70E740481C1C}">
                <a14:useLocalDpi xmlns:a14="http://schemas.microsoft.com/office/drawing/2010/main" val="0"/>
              </a:ext>
            </a:extLst>
          </a:blip>
          <a:srcRect t="12580"/>
          <a:stretch/>
        </p:blipFill>
        <p:spPr bwMode="auto">
          <a:xfrm>
            <a:off x="3905250" y="3411109"/>
            <a:ext cx="5238750" cy="34389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1075" y="458956"/>
            <a:ext cx="5605669" cy="5401479"/>
          </a:xfrm>
          <a:prstGeom prst="rect">
            <a:avLst/>
          </a:prstGeom>
        </p:spPr>
        <p:txBody>
          <a:bodyPr wrap="square">
            <a:spAutoFit/>
          </a:bodyPr>
          <a:lstStyle/>
          <a:p>
            <a:pPr lvl="0">
              <a:spcAft>
                <a:spcPts val="600"/>
              </a:spcAft>
              <a:buClr>
                <a:srgbClr val="33CCCC"/>
              </a:buClr>
              <a:buSzPts val="1200"/>
              <a:tabLst>
                <a:tab pos="226695" algn="l"/>
              </a:tabLs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In the ‘fight or flight situation’ in which he is placed, the soldier is caught up in his own world and is torn between his obligation to fight and his need to survive. However, in stanza three, the poet moves away from the soldier’s experience into describing an injured hare. </a:t>
            </a:r>
          </a:p>
          <a:p>
            <a:pPr lvl="0">
              <a:spcAft>
                <a:spcPts val="600"/>
              </a:spcAft>
              <a:buClr>
                <a:srgbClr val="33CCCC"/>
              </a:buClr>
              <a:buSzPts val="1200"/>
              <a:tabLst>
                <a:tab pos="226695" algn="l"/>
              </a:tabLs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600"/>
              </a:spcAft>
              <a:buClr>
                <a:srgbClr val="33CCCC"/>
              </a:buClr>
              <a:buSzPts val="1200"/>
              <a:buFont typeface="Arial" panose="020B0604020202020204" pitchFamily="34" charset="0"/>
              <a:buChar char="•"/>
              <a:tabLst>
                <a:tab pos="226695" algn="l"/>
              </a:tabLs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What do you associate with hares?</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600"/>
              </a:spcAft>
              <a:buClr>
                <a:srgbClr val="33CCCC"/>
              </a:buClr>
              <a:buFont typeface="Arial" panose="020B0604020202020204" pitchFamily="34" charset="0"/>
              <a:buChar char="•"/>
              <a:tabLst>
                <a:tab pos="455295" algn="l"/>
              </a:tabLs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What do you find interesting about the language that Hughes has used to describe the hare?</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600"/>
              </a:spcAft>
              <a:buClr>
                <a:srgbClr val="33CCCC"/>
              </a:buClr>
              <a:buFont typeface="Arial" panose="020B0604020202020204" pitchFamily="34" charset="0"/>
              <a:buChar char="•"/>
              <a:tabLst>
                <a:tab pos="455295" algn="l"/>
              </a:tabLs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What do you think the hare represents to the soldier?</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0"/>
              </a:spcAft>
              <a:buClr>
                <a:srgbClr val="33CCCC"/>
              </a:buClr>
              <a:buFont typeface="Arial" panose="020B0604020202020204" pitchFamily="34" charset="0"/>
              <a:buChar char="•"/>
              <a:tabLst>
                <a:tab pos="455295" algn="l"/>
              </a:tabLs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How important is the image of the hare to your understanding of the poem? Would the poem be as effective without it?</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6098650" y="1033670"/>
            <a:ext cx="2910178" cy="769441"/>
          </a:xfrm>
          <a:prstGeom prst="rect">
            <a:avLst/>
          </a:prstGeom>
          <a:noFill/>
        </p:spPr>
        <p:txBody>
          <a:bodyPr wrap="square" rtlCol="0">
            <a:spAutoFit/>
          </a:bodyPr>
          <a:lstStyle/>
          <a:p>
            <a:r>
              <a:rPr lang="en-GB" sz="4400" b="1" dirty="0" smtClean="0"/>
              <a:t>The Hare</a:t>
            </a:r>
            <a:endParaRPr lang="en-GB" sz="4400" b="1" dirty="0"/>
          </a:p>
        </p:txBody>
      </p:sp>
    </p:spTree>
    <p:extLst>
      <p:ext uri="{BB962C8B-B14F-4D97-AF65-F5344CB8AC3E}">
        <p14:creationId xmlns:p14="http://schemas.microsoft.com/office/powerpoint/2010/main" val="1486750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72" y="90896"/>
            <a:ext cx="9008828" cy="1015663"/>
          </a:xfrm>
          <a:prstGeom prst="rect">
            <a:avLst/>
          </a:prstGeom>
        </p:spPr>
        <p:txBody>
          <a:bodyPr wrap="square">
            <a:spAutoFit/>
          </a:bodyPr>
          <a:lstStyle/>
          <a:p>
            <a:pPr lvl="0">
              <a:spcAft>
                <a:spcPts val="0"/>
              </a:spcAft>
              <a:buClr>
                <a:srgbClr val="33CCCC"/>
              </a:buClr>
              <a:buSzPts val="1200"/>
              <a:tabLst>
                <a:tab pos="226695" algn="l"/>
              </a:tabLs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Hughes has used a variety of images in the poem to convey a visual impression of the soldier and his experiences. The following examples are all similes.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90831" y="1106559"/>
            <a:ext cx="8738483" cy="1754326"/>
          </a:xfrm>
          <a:prstGeom prst="rect">
            <a:avLst/>
          </a:prstGeom>
          <a:ln>
            <a:solidFill>
              <a:srgbClr val="FF0000"/>
            </a:solidFill>
          </a:ln>
        </p:spPr>
        <p:txBody>
          <a:bodyPr wrap="square">
            <a:spAutoFit/>
          </a:bodyPr>
          <a:lstStyle/>
          <a:p>
            <a:pPr marL="323850" marR="107950">
              <a:spcAft>
                <a:spcPts val="0"/>
              </a:spcAft>
            </a:pPr>
            <a:r>
              <a:rPr lang="en-GB" i="1" dirty="0" smtClean="0">
                <a:effectLst/>
                <a:latin typeface="Arial" panose="020B0604020202020204" pitchFamily="34" charset="0"/>
                <a:ea typeface="Times New Roman" panose="02020603050405020304" pitchFamily="18" charset="0"/>
                <a:cs typeface="Times New Roman" panose="02020603050405020304" pitchFamily="18" charset="0"/>
              </a:rPr>
              <a:t>He lugged a rifle numb as a smashed arm</a:t>
            </a: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marL="323850" marR="107950">
              <a:spcAft>
                <a:spcPts val="0"/>
              </a:spcAft>
            </a:pPr>
            <a:r>
              <a:rPr lang="en-GB" i="1" dirty="0" smtClean="0">
                <a:effectLst/>
                <a:latin typeface="Arial" panose="020B0604020202020204" pitchFamily="34" charset="0"/>
                <a:ea typeface="Times New Roman" panose="02020603050405020304" pitchFamily="18" charset="0"/>
                <a:cs typeface="Times New Roman" panose="02020603050405020304" pitchFamily="18" charset="0"/>
              </a:rPr>
              <a:t>The patriotic tear that had brimmed in his eye/ Sweating like molten iron from the centre of his chest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23850" marR="107950">
              <a:spcAft>
                <a:spcPts val="0"/>
              </a:spcAft>
            </a:pPr>
            <a:r>
              <a:rPr lang="en-GB" i="1" dirty="0" smtClean="0">
                <a:effectLst/>
                <a:latin typeface="Arial" panose="020B0604020202020204" pitchFamily="34" charset="0"/>
                <a:ea typeface="Times New Roman" panose="02020603050405020304" pitchFamily="18" charset="0"/>
                <a:cs typeface="Times New Roman" panose="02020603050405020304" pitchFamily="18" charset="0"/>
              </a:rPr>
              <a:t>his foot hung like/ Statuary in mid-stride</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23850" marR="107950">
              <a:spcAft>
                <a:spcPts val="0"/>
              </a:spcAft>
            </a:pPr>
            <a:r>
              <a:rPr lang="en-GB" i="1" dirty="0" smtClean="0">
                <a:effectLst/>
                <a:latin typeface="Arial" panose="020B0604020202020204" pitchFamily="34" charset="0"/>
                <a:ea typeface="Times New Roman" panose="02020603050405020304" pitchFamily="18" charset="0"/>
                <a:cs typeface="Times New Roman" panose="02020603050405020304" pitchFamily="18" charset="0"/>
              </a:rPr>
              <a:t>the shot-slashed furrows/ Threw up a yellow hare that rolled like a flame</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23850" marR="107950">
              <a:spcAft>
                <a:spcPts val="0"/>
              </a:spcAft>
            </a:pPr>
            <a:r>
              <a:rPr lang="en-GB" i="1" dirty="0" smtClean="0">
                <a:effectLst/>
                <a:latin typeface="Arial" panose="020B0604020202020204" pitchFamily="34" charset="0"/>
                <a:ea typeface="Times New Roman" panose="02020603050405020304" pitchFamily="18" charset="0"/>
                <a:cs typeface="Times New Roman" panose="02020603050405020304" pitchFamily="18" charset="0"/>
              </a:rPr>
              <a:t>King, honour, human dignity, etcetera/ Dropped like luxuries in a yelling alarm</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35171" y="2986204"/>
            <a:ext cx="9008829" cy="3808735"/>
          </a:xfrm>
          <a:prstGeom prst="rect">
            <a:avLst/>
          </a:prstGeom>
        </p:spPr>
        <p:txBody>
          <a:bodyPr wrap="square">
            <a:spAutoFit/>
          </a:bodyPr>
          <a:lstStyle/>
          <a:p>
            <a:pPr lvl="0">
              <a:spcAft>
                <a:spcPts val="0"/>
              </a:spcAft>
              <a:buClr>
                <a:srgbClr val="33CCCC"/>
              </a:buClr>
              <a:buSzPts val="1200"/>
              <a:tabLst>
                <a:tab pos="226695"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Imagine that a film company wants to produce a short film to accompany a reading of the poem. The film could either be an animation or a live-action film. You have been asked to design a storyboard of up to nine frames.</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5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33CCCC"/>
              </a:buClr>
              <a:buFont typeface="Symbol" panose="05050102010706020507" pitchFamily="18" charset="2"/>
              <a:buChar char=""/>
              <a:tabLst>
                <a:tab pos="455295"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Re-read the poem and identify the key moments.</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33CCCC"/>
              </a:buClr>
              <a:buFont typeface="Symbol" panose="05050102010706020507" pitchFamily="18" charset="2"/>
              <a:buChar char=""/>
              <a:tabLst>
                <a:tab pos="455295"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Think carefully about how you will present each moment visually – will the shot show the image through the soldier’s eyes? How will you convey his fear? How will you represent the imagery in the poem?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33CCCC"/>
              </a:buClr>
              <a:buFont typeface="Symbol" panose="05050102010706020507" pitchFamily="18" charset="2"/>
              <a:buChar char=""/>
              <a:tabLst>
                <a:tab pos="455295"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Sketch out your storyboard.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Clr>
                <a:srgbClr val="33CCCC"/>
              </a:buClr>
              <a:buFont typeface="Symbol" panose="05050102010706020507" pitchFamily="18" charset="2"/>
              <a:buChar char=""/>
              <a:tabLst>
                <a:tab pos="455295"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Underneath each of the frames, include the </a:t>
            </a: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sound effects</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or </a:t>
            </a: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music </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that you would need to accompany the reading of the poem and the </a:t>
            </a: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type of shot</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used for each image. For example, Close Up (CU), Medium Shot (MS), Long Shot (LS), Extreme Close Up (ECU).</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906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extLst>
      <p:ext uri="{BB962C8B-B14F-4D97-AF65-F5344CB8AC3E}">
        <p14:creationId xmlns:p14="http://schemas.microsoft.com/office/powerpoint/2010/main" val="3938111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18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11" name="Rectangle 10"/>
          <p:cNvSpPr/>
          <p:nvPr/>
        </p:nvSpPr>
        <p:spPr>
          <a:xfrm>
            <a:off x="1465934" y="260648"/>
            <a:ext cx="2097954" cy="7200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tangle 11"/>
          <p:cNvSpPr/>
          <p:nvPr/>
        </p:nvSpPr>
        <p:spPr>
          <a:xfrm>
            <a:off x="1482581" y="1330606"/>
            <a:ext cx="2097954" cy="7200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WRITER</a:t>
            </a:r>
            <a:endParaRPr lang="en-GB" dirty="0">
              <a:solidFill>
                <a:schemeClr val="tx1"/>
              </a:solidFill>
            </a:endParaRPr>
          </a:p>
        </p:txBody>
      </p:sp>
      <p:sp>
        <p:nvSpPr>
          <p:cNvPr id="13" name="Rectangle 12"/>
          <p:cNvSpPr/>
          <p:nvPr/>
        </p:nvSpPr>
        <p:spPr>
          <a:xfrm>
            <a:off x="1482581" y="2473590"/>
            <a:ext cx="2097954" cy="7200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p:cNvSpPr/>
          <p:nvPr/>
        </p:nvSpPr>
        <p:spPr>
          <a:xfrm>
            <a:off x="1475891" y="3616574"/>
            <a:ext cx="2097954" cy="7200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p:cNvSpPr/>
          <p:nvPr/>
        </p:nvSpPr>
        <p:spPr>
          <a:xfrm>
            <a:off x="1482581" y="4759558"/>
            <a:ext cx="2097954" cy="7200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p:cNvSpPr/>
          <p:nvPr/>
        </p:nvSpPr>
        <p:spPr>
          <a:xfrm>
            <a:off x="1482581" y="5902542"/>
            <a:ext cx="2097954" cy="7200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Rectangle 16"/>
          <p:cNvSpPr/>
          <p:nvPr/>
        </p:nvSpPr>
        <p:spPr>
          <a:xfrm>
            <a:off x="3779912" y="260648"/>
            <a:ext cx="5112568" cy="646331"/>
          </a:xfrm>
          <a:prstGeom prst="rect">
            <a:avLst/>
          </a:prstGeom>
          <a:solidFill>
            <a:schemeClr val="bg2"/>
          </a:solidFill>
          <a:ln>
            <a:solidFill>
              <a:schemeClr val="tx1"/>
            </a:solidFill>
          </a:ln>
        </p:spPr>
        <p:txBody>
          <a:bodyPr wrap="square">
            <a:spAutoFit/>
          </a:bodyPr>
          <a:lstStyle/>
          <a:p>
            <a:pPr algn="just"/>
            <a:r>
              <a:rPr lang="en-GB" dirty="0"/>
              <a:t>Your response should link back to the focus of the question, using key words in your topic sentences.</a:t>
            </a:r>
          </a:p>
        </p:txBody>
      </p:sp>
      <p:sp>
        <p:nvSpPr>
          <p:cNvPr id="18" name="Rectangle 17"/>
          <p:cNvSpPr/>
          <p:nvPr/>
        </p:nvSpPr>
        <p:spPr>
          <a:xfrm>
            <a:off x="3779912" y="1340768"/>
            <a:ext cx="5112568" cy="646331"/>
          </a:xfrm>
          <a:prstGeom prst="rect">
            <a:avLst/>
          </a:prstGeom>
          <a:solidFill>
            <a:schemeClr val="bg2"/>
          </a:solidFill>
          <a:ln>
            <a:solidFill>
              <a:schemeClr val="tx1"/>
            </a:solidFill>
          </a:ln>
        </p:spPr>
        <p:txBody>
          <a:bodyPr wrap="square">
            <a:spAutoFit/>
          </a:bodyPr>
          <a:lstStyle/>
          <a:p>
            <a:endParaRPr lang="en-GB" dirty="0" smtClean="0"/>
          </a:p>
          <a:p>
            <a:endParaRPr lang="en-GB" dirty="0"/>
          </a:p>
        </p:txBody>
      </p:sp>
      <p:sp>
        <p:nvSpPr>
          <p:cNvPr id="19" name="Rectangle 18"/>
          <p:cNvSpPr/>
          <p:nvPr/>
        </p:nvSpPr>
        <p:spPr>
          <a:xfrm>
            <a:off x="3779912" y="2459504"/>
            <a:ext cx="5112568" cy="923330"/>
          </a:xfrm>
          <a:prstGeom prst="rect">
            <a:avLst/>
          </a:prstGeom>
          <a:solidFill>
            <a:schemeClr val="bg2"/>
          </a:solidFill>
          <a:ln>
            <a:solidFill>
              <a:schemeClr val="tx1"/>
            </a:solidFill>
          </a:ln>
        </p:spPr>
        <p:txBody>
          <a:bodyPr wrap="square">
            <a:spAutoFit/>
          </a:bodyPr>
          <a:lstStyle/>
          <a:p>
            <a:pPr algn="just"/>
            <a:r>
              <a:rPr lang="en-GB" dirty="0"/>
              <a:t>Use evidence from the text to support your </a:t>
            </a:r>
            <a:r>
              <a:rPr lang="en-GB" dirty="0" smtClean="0"/>
              <a:t>ideas. Your quotations should be ______________ and you should remember to use _______________  ______</a:t>
            </a:r>
            <a:endParaRPr lang="en-GB" dirty="0"/>
          </a:p>
        </p:txBody>
      </p:sp>
      <p:sp>
        <p:nvSpPr>
          <p:cNvPr id="20" name="Rectangle 19"/>
          <p:cNvSpPr/>
          <p:nvPr/>
        </p:nvSpPr>
        <p:spPr>
          <a:xfrm>
            <a:off x="3779912" y="3520183"/>
            <a:ext cx="5112568" cy="923330"/>
          </a:xfrm>
          <a:prstGeom prst="rect">
            <a:avLst/>
          </a:prstGeom>
          <a:solidFill>
            <a:schemeClr val="bg2"/>
          </a:solidFill>
          <a:ln>
            <a:solidFill>
              <a:schemeClr val="tx1"/>
            </a:solidFill>
          </a:ln>
        </p:spPr>
        <p:txBody>
          <a:bodyPr wrap="square">
            <a:spAutoFit/>
          </a:bodyPr>
          <a:lstStyle/>
          <a:p>
            <a:pPr algn="just"/>
            <a:r>
              <a:rPr lang="en-GB" dirty="0"/>
              <a:t>Consider what effect the text/ events/ issues will have on the reader and what reaction the writer is trying to achieve.</a:t>
            </a:r>
          </a:p>
        </p:txBody>
      </p:sp>
      <p:sp>
        <p:nvSpPr>
          <p:cNvPr id="21" name="Rectangle 20"/>
          <p:cNvSpPr/>
          <p:nvPr/>
        </p:nvSpPr>
        <p:spPr>
          <a:xfrm>
            <a:off x="3779912" y="4796432"/>
            <a:ext cx="5112568" cy="646331"/>
          </a:xfrm>
          <a:prstGeom prst="rect">
            <a:avLst/>
          </a:prstGeom>
          <a:solidFill>
            <a:schemeClr val="bg2"/>
          </a:solidFill>
          <a:ln>
            <a:solidFill>
              <a:schemeClr val="tx1"/>
            </a:solidFill>
          </a:ln>
        </p:spPr>
        <p:txBody>
          <a:bodyPr wrap="square">
            <a:spAutoFit/>
          </a:bodyPr>
          <a:lstStyle/>
          <a:p>
            <a:r>
              <a:rPr lang="en-GB" dirty="0" smtClean="0"/>
              <a:t>Identify the specific choices that the writer has made to achieve his/ her purpose.</a:t>
            </a:r>
            <a:endParaRPr lang="en-GB" dirty="0"/>
          </a:p>
        </p:txBody>
      </p:sp>
      <p:sp>
        <p:nvSpPr>
          <p:cNvPr id="22" name="Rectangle 21"/>
          <p:cNvSpPr/>
          <p:nvPr/>
        </p:nvSpPr>
        <p:spPr>
          <a:xfrm>
            <a:off x="3779912" y="5800917"/>
            <a:ext cx="5112568" cy="923330"/>
          </a:xfrm>
          <a:prstGeom prst="rect">
            <a:avLst/>
          </a:prstGeom>
          <a:solidFill>
            <a:schemeClr val="bg2"/>
          </a:solidFill>
          <a:ln>
            <a:solidFill>
              <a:schemeClr val="tx1"/>
            </a:solidFill>
          </a:ln>
        </p:spPr>
        <p:txBody>
          <a:bodyPr wrap="square">
            <a:spAutoFit/>
          </a:bodyPr>
          <a:lstStyle/>
          <a:p>
            <a:pPr algn="just"/>
            <a:r>
              <a:rPr lang="en-GB" dirty="0"/>
              <a:t>Explore your own ideas and reaction to the text. Consider different ways of interpreting the text and its ideas</a:t>
            </a:r>
          </a:p>
        </p:txBody>
      </p:sp>
    </p:spTree>
    <p:extLst>
      <p:ext uri="{BB962C8B-B14F-4D97-AF65-F5344CB8AC3E}">
        <p14:creationId xmlns:p14="http://schemas.microsoft.com/office/powerpoint/2010/main" val="4231118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411760" y="544108"/>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4" name="Cloud Callout 3"/>
          <p:cNvSpPr/>
          <p:nvPr/>
        </p:nvSpPr>
        <p:spPr>
          <a:xfrm>
            <a:off x="3167844" y="1604413"/>
            <a:ext cx="4032448" cy="2458434"/>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I’m going to use the question to write my first sentence…</a:t>
            </a:r>
          </a:p>
          <a:p>
            <a:pPr algn="ctr"/>
            <a:r>
              <a:rPr lang="en-GB" dirty="0" smtClean="0">
                <a:solidFill>
                  <a:schemeClr val="tx1"/>
                </a:solidFill>
              </a:rPr>
              <a:t>I’m going to use the poet’s name</a:t>
            </a:r>
            <a:endParaRPr lang="en-GB" dirty="0">
              <a:solidFill>
                <a:schemeClr val="tx1"/>
              </a:solidFill>
            </a:endParaRPr>
          </a:p>
        </p:txBody>
      </p:sp>
      <p:sp>
        <p:nvSpPr>
          <p:cNvPr id="23" name="TextBox 22"/>
          <p:cNvSpPr txBox="1"/>
          <p:nvPr/>
        </p:nvSpPr>
        <p:spPr>
          <a:xfrm>
            <a:off x="2564160" y="4589711"/>
            <a:ext cx="5544616" cy="1200329"/>
          </a:xfrm>
          <a:prstGeom prst="rect">
            <a:avLst/>
          </a:prstGeom>
          <a:solidFill>
            <a:schemeClr val="bg1"/>
          </a:solidFill>
          <a:ln>
            <a:solidFill>
              <a:schemeClr val="tx1"/>
            </a:solidFill>
          </a:ln>
        </p:spPr>
        <p:txBody>
          <a:bodyPr wrap="square" rtlCol="0">
            <a:spAutoFit/>
          </a:bodyPr>
          <a:lstStyle/>
          <a:p>
            <a:pPr algn="ctr"/>
            <a:r>
              <a:rPr lang="en-GB" sz="2400" dirty="0" smtClean="0"/>
              <a:t>One of the ways Hughes presents war in ‘Bayonet Charge’ is by making it seem dramatic.</a:t>
            </a:r>
            <a:endParaRPr lang="en-GB" sz="2400" dirty="0"/>
          </a:p>
        </p:txBody>
      </p:sp>
    </p:spTree>
    <p:extLst>
      <p:ext uri="{BB962C8B-B14F-4D97-AF65-F5344CB8AC3E}">
        <p14:creationId xmlns:p14="http://schemas.microsoft.com/office/powerpoint/2010/main" val="15386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0" nodeType="clickEffect">
                                  <p:stCondLst>
                                    <p:cond delay="0"/>
                                  </p:stCondLst>
                                  <p:childTnLst>
                                    <p:animClr clrSpc="hsl" dir="cw">
                                      <p:cBhvr override="childStyle">
                                        <p:cTn id="18" dur="500" fill="hold"/>
                                        <p:tgtEl>
                                          <p:spTgt spid="5"/>
                                        </p:tgtEl>
                                        <p:attrNameLst>
                                          <p:attrName>style.color</p:attrName>
                                        </p:attrNameLst>
                                      </p:cBhvr>
                                      <p:by>
                                        <p:hsl h="7200000" s="0" l="0"/>
                                      </p:by>
                                    </p:animClr>
                                    <p:animClr clrSpc="hsl" dir="cw">
                                      <p:cBhvr>
                                        <p:cTn id="19" dur="500" fill="hold"/>
                                        <p:tgtEl>
                                          <p:spTgt spid="5"/>
                                        </p:tgtEl>
                                        <p:attrNameLst>
                                          <p:attrName>fillcolor</p:attrName>
                                        </p:attrNameLst>
                                      </p:cBhvr>
                                      <p:by>
                                        <p:hsl h="7200000" s="0" l="0"/>
                                      </p:by>
                                    </p:animClr>
                                    <p:animClr clrSpc="hsl" dir="cw">
                                      <p:cBhvr>
                                        <p:cTn id="20" dur="500" fill="hold"/>
                                        <p:tgtEl>
                                          <p:spTgt spid="5"/>
                                        </p:tgtEl>
                                        <p:attrNameLst>
                                          <p:attrName>stroke.color</p:attrName>
                                        </p:attrNameLst>
                                      </p:cBhvr>
                                      <p:by>
                                        <p:hsl h="7200000" s="0" l="0"/>
                                      </p:by>
                                    </p:animClr>
                                    <p:set>
                                      <p:cBhvr>
                                        <p:cTn id="21" dur="500" fill="hold"/>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1" presetClass="emph" presetSubtype="0" fill="hold" grpId="0" nodeType="clickEffect">
                                  <p:stCondLst>
                                    <p:cond delay="0"/>
                                  </p:stCondLst>
                                  <p:childTnLst>
                                    <p:animClr clrSpc="hsl" dir="cw">
                                      <p:cBhvr override="childStyle">
                                        <p:cTn id="25" dur="500" fill="hold"/>
                                        <p:tgtEl>
                                          <p:spTgt spid="6"/>
                                        </p:tgtEl>
                                        <p:attrNameLst>
                                          <p:attrName>style.color</p:attrName>
                                        </p:attrNameLst>
                                      </p:cBhvr>
                                      <p:by>
                                        <p:hsl h="7200000" s="0" l="0"/>
                                      </p:by>
                                    </p:animClr>
                                    <p:animClr clrSpc="hsl" dir="cw">
                                      <p:cBhvr>
                                        <p:cTn id="26" dur="500" fill="hold"/>
                                        <p:tgtEl>
                                          <p:spTgt spid="6"/>
                                        </p:tgtEl>
                                        <p:attrNameLst>
                                          <p:attrName>fillcolor</p:attrName>
                                        </p:attrNameLst>
                                      </p:cBhvr>
                                      <p:by>
                                        <p:hsl h="7200000" s="0" l="0"/>
                                      </p:by>
                                    </p:animClr>
                                    <p:animClr clrSpc="hsl" dir="cw">
                                      <p:cBhvr>
                                        <p:cTn id="27" dur="500" fill="hold"/>
                                        <p:tgtEl>
                                          <p:spTgt spid="6"/>
                                        </p:tgtEl>
                                        <p:attrNameLst>
                                          <p:attrName>stroke.color</p:attrName>
                                        </p:attrNameLst>
                                      </p:cBhvr>
                                      <p:by>
                                        <p:hsl h="7200000" s="0" l="0"/>
                                      </p:by>
                                    </p:animClr>
                                    <p:set>
                                      <p:cBhvr>
                                        <p:cTn id="2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4"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411760" y="151164"/>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4" name="Cloud Callout 3"/>
          <p:cNvSpPr/>
          <p:nvPr/>
        </p:nvSpPr>
        <p:spPr>
          <a:xfrm>
            <a:off x="4860032" y="2262138"/>
            <a:ext cx="4032448" cy="2458434"/>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 need to back up my point by using a short, precise quotation…</a:t>
            </a:r>
            <a:endParaRPr lang="en-GB" dirty="0">
              <a:solidFill>
                <a:schemeClr val="tx1"/>
              </a:solidFill>
            </a:endParaRPr>
          </a:p>
        </p:txBody>
      </p:sp>
      <p:sp>
        <p:nvSpPr>
          <p:cNvPr id="23" name="TextBox 22"/>
          <p:cNvSpPr txBox="1"/>
          <p:nvPr/>
        </p:nvSpPr>
        <p:spPr>
          <a:xfrm>
            <a:off x="2411760" y="1119154"/>
            <a:ext cx="5544616" cy="1200329"/>
          </a:xfrm>
          <a:prstGeom prst="rect">
            <a:avLst/>
          </a:prstGeom>
          <a:solidFill>
            <a:schemeClr val="bg1"/>
          </a:solidFill>
          <a:ln>
            <a:solidFill>
              <a:schemeClr val="tx1"/>
            </a:solidFill>
          </a:ln>
        </p:spPr>
        <p:txBody>
          <a:bodyPr wrap="square" rtlCol="0">
            <a:spAutoFit/>
          </a:bodyPr>
          <a:lstStyle/>
          <a:p>
            <a:pPr algn="ctr"/>
            <a:r>
              <a:rPr lang="en-GB" sz="2400" dirty="0" smtClean="0"/>
              <a:t>One of the ways Hughes presents war in ‘Bayonet Charge’ is by making it seem dramatic.</a:t>
            </a:r>
            <a:endParaRPr lang="en-GB" sz="2400" dirty="0"/>
          </a:p>
        </p:txBody>
      </p:sp>
      <p:sp>
        <p:nvSpPr>
          <p:cNvPr id="11" name="TextBox 10"/>
          <p:cNvSpPr txBox="1"/>
          <p:nvPr/>
        </p:nvSpPr>
        <p:spPr>
          <a:xfrm>
            <a:off x="2411760" y="2420888"/>
            <a:ext cx="5544616" cy="830997"/>
          </a:xfrm>
          <a:prstGeom prst="rect">
            <a:avLst/>
          </a:prstGeom>
          <a:solidFill>
            <a:schemeClr val="bg1"/>
          </a:solidFill>
          <a:ln>
            <a:solidFill>
              <a:schemeClr val="tx1"/>
            </a:solidFill>
          </a:ln>
        </p:spPr>
        <p:txBody>
          <a:bodyPr wrap="square" rtlCol="0">
            <a:spAutoFit/>
          </a:bodyPr>
          <a:lstStyle/>
          <a:p>
            <a:r>
              <a:rPr lang="en-GB" sz="2400" dirty="0" smtClean="0"/>
              <a:t>Hughes starts the poem by writing, ‘Suddenly he awoke’.</a:t>
            </a:r>
            <a:endParaRPr lang="en-GB" sz="2400" dirty="0"/>
          </a:p>
        </p:txBody>
      </p:sp>
    </p:spTree>
    <p:extLst>
      <p:ext uri="{BB962C8B-B14F-4D97-AF65-F5344CB8AC3E}">
        <p14:creationId xmlns:p14="http://schemas.microsoft.com/office/powerpoint/2010/main" val="33569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mph" presetSubtype="0" fill="hold" grpId="0" nodeType="click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7"/>
                                        </p:tgtEl>
                                        <p:attrNameLst>
                                          <p:attrName>style.color</p:attrName>
                                        </p:attrNameLst>
                                      </p:cBhvr>
                                      <p:by>
                                        <p:hsl h="7200000" s="0" l="0"/>
                                      </p:by>
                                    </p:animClr>
                                    <p:animClr clrSpc="hsl" dir="cw">
                                      <p:cBhvr>
                                        <p:cTn id="33" dur="500" fill="hold"/>
                                        <p:tgtEl>
                                          <p:spTgt spid="7"/>
                                        </p:tgtEl>
                                        <p:attrNameLst>
                                          <p:attrName>fillcolor</p:attrName>
                                        </p:attrNameLst>
                                      </p:cBhvr>
                                      <p:by>
                                        <p:hsl h="7200000" s="0" l="0"/>
                                      </p:by>
                                    </p:animClr>
                                    <p:animClr clrSpc="hsl" dir="cw">
                                      <p:cBhvr>
                                        <p:cTn id="34" dur="500" fill="hold"/>
                                        <p:tgtEl>
                                          <p:spTgt spid="7"/>
                                        </p:tgtEl>
                                        <p:attrNameLst>
                                          <p:attrName>stroke.color</p:attrName>
                                        </p:attrNameLst>
                                      </p:cBhvr>
                                      <p:by>
                                        <p:hsl h="7200000" s="0" l="0"/>
                                      </p:by>
                                    </p:animClr>
                                    <p:set>
                                      <p:cBhvr>
                                        <p:cTn id="3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2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b="1" dirty="0" smtClean="0"/>
              <a:t>Who wrote it? </a:t>
            </a:r>
            <a:endParaRPr lang="en-GB" b="1" dirty="0"/>
          </a:p>
        </p:txBody>
      </p:sp>
      <p:sp>
        <p:nvSpPr>
          <p:cNvPr id="3" name="Content Placeholder 2"/>
          <p:cNvSpPr>
            <a:spLocks noGrp="1"/>
          </p:cNvSpPr>
          <p:nvPr>
            <p:ph idx="1"/>
          </p:nvPr>
        </p:nvSpPr>
        <p:spPr>
          <a:xfrm>
            <a:off x="79398" y="1390390"/>
            <a:ext cx="5702838" cy="4929411"/>
          </a:xfrm>
        </p:spPr>
        <p:txBody>
          <a:bodyPr>
            <a:normAutofit lnSpcReduction="10000"/>
          </a:bodyPr>
          <a:lstStyle/>
          <a:p>
            <a:r>
              <a:rPr lang="en-GB" dirty="0" smtClean="0"/>
              <a:t>Ted Hughes (1930-1998) was born in Yorkshire, in the North of England, and grew up in the countryside. After serving in the RAF for two years, he won a scholarship to Cambridge University. </a:t>
            </a:r>
          </a:p>
          <a:p>
            <a:r>
              <a:rPr lang="en-GB" dirty="0" smtClean="0"/>
              <a:t>He made his name as a poet in the late 1950s and 1960s and also wrote many well-known children's books including The Iron Man (which was filmed as the Iron Giant). He was poet laureate from 1984 until his death from cancer in 1998.</a:t>
            </a:r>
            <a:endParaRPr lang="en-GB" dirty="0"/>
          </a:p>
        </p:txBody>
      </p:sp>
      <p:pic>
        <p:nvPicPr>
          <p:cNvPr id="2052" name="Picture 4" descr="http://swh.schoolworkhelper.netdna-cdn.com/wp-content/uploads/2011/08/Ted-Hughes.jpg?c71720"/>
          <p:cNvPicPr>
            <a:picLocks noChangeAspect="1" noChangeArrowheads="1"/>
          </p:cNvPicPr>
          <p:nvPr/>
        </p:nvPicPr>
        <p:blipFill rotWithShape="1">
          <a:blip r:embed="rId2">
            <a:extLst>
              <a:ext uri="{28A0092B-C50C-407E-A947-70E740481C1C}">
                <a14:useLocalDpi xmlns:a14="http://schemas.microsoft.com/office/drawing/2010/main" val="0"/>
              </a:ext>
            </a:extLst>
          </a:blip>
          <a:srcRect l="19729" r="10695"/>
          <a:stretch/>
        </p:blipFill>
        <p:spPr bwMode="auto">
          <a:xfrm>
            <a:off x="5889812" y="0"/>
            <a:ext cx="32541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66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411760" y="151164"/>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4" name="Cloud Callout 3"/>
          <p:cNvSpPr/>
          <p:nvPr/>
        </p:nvSpPr>
        <p:spPr>
          <a:xfrm>
            <a:off x="4860032" y="2262138"/>
            <a:ext cx="4032448" cy="2458434"/>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choice has Hughes made? I need to identify a specific technique…</a:t>
            </a:r>
            <a:endParaRPr lang="en-GB" dirty="0">
              <a:solidFill>
                <a:schemeClr val="tx1"/>
              </a:solidFill>
            </a:endParaRPr>
          </a:p>
        </p:txBody>
      </p:sp>
      <p:sp>
        <p:nvSpPr>
          <p:cNvPr id="23" name="TextBox 22"/>
          <p:cNvSpPr txBox="1"/>
          <p:nvPr/>
        </p:nvSpPr>
        <p:spPr>
          <a:xfrm>
            <a:off x="2411760" y="1119154"/>
            <a:ext cx="5544616" cy="1569660"/>
          </a:xfrm>
          <a:prstGeom prst="rect">
            <a:avLst/>
          </a:prstGeom>
          <a:solidFill>
            <a:schemeClr val="bg1"/>
          </a:solidFill>
          <a:ln>
            <a:solidFill>
              <a:schemeClr val="tx1"/>
            </a:solidFill>
          </a:ln>
        </p:spPr>
        <p:txBody>
          <a:bodyPr wrap="square" rtlCol="0">
            <a:spAutoFit/>
          </a:bodyPr>
          <a:lstStyle/>
          <a:p>
            <a:pPr algn="just"/>
            <a:r>
              <a:rPr lang="en-GB" sz="2400" dirty="0" smtClean="0"/>
              <a:t>One of the ways Hughes presents war in ‘Bayonet Charge’ is by making it seem dramatic. Hughes starts the poem by writing, ‘Suddenly he awoke’.</a:t>
            </a:r>
          </a:p>
        </p:txBody>
      </p:sp>
      <p:sp>
        <p:nvSpPr>
          <p:cNvPr id="13" name="TextBox 12"/>
          <p:cNvSpPr txBox="1"/>
          <p:nvPr/>
        </p:nvSpPr>
        <p:spPr>
          <a:xfrm>
            <a:off x="2444552" y="2833630"/>
            <a:ext cx="5544616" cy="1200329"/>
          </a:xfrm>
          <a:prstGeom prst="rect">
            <a:avLst/>
          </a:prstGeom>
          <a:solidFill>
            <a:schemeClr val="bg1"/>
          </a:solidFill>
          <a:ln>
            <a:solidFill>
              <a:schemeClr val="tx1"/>
            </a:solidFill>
          </a:ln>
        </p:spPr>
        <p:txBody>
          <a:bodyPr wrap="square" rtlCol="0">
            <a:spAutoFit/>
          </a:bodyPr>
          <a:lstStyle/>
          <a:p>
            <a:r>
              <a:rPr lang="en-GB" sz="2400" dirty="0" smtClean="0"/>
              <a:t>The word ‘Suddenly’ is an adverb, showing that something is happening quickly and unexpectedly.</a:t>
            </a:r>
            <a:endParaRPr lang="en-GB" sz="2400" dirty="0"/>
          </a:p>
        </p:txBody>
      </p:sp>
    </p:spTree>
    <p:extLst>
      <p:ext uri="{BB962C8B-B14F-4D97-AF65-F5344CB8AC3E}">
        <p14:creationId xmlns:p14="http://schemas.microsoft.com/office/powerpoint/2010/main" val="1608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mph" presetSubtype="0" fill="hold" grpId="0" nodeType="click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1" presetClass="emph" presetSubtype="0" fill="hold" grpId="0" nodeType="clickEffect">
                                  <p:stCondLst>
                                    <p:cond delay="0"/>
                                  </p:stCondLst>
                                  <p:childTnLst>
                                    <p:animClr clrSpc="hsl" dir="cw">
                                      <p:cBhvr override="childStyle">
                                        <p:cTn id="24" dur="500" fill="hold"/>
                                        <p:tgtEl>
                                          <p:spTgt spid="7"/>
                                        </p:tgtEl>
                                        <p:attrNameLst>
                                          <p:attrName>style.color</p:attrName>
                                        </p:attrNameLst>
                                      </p:cBhvr>
                                      <p:by>
                                        <p:hsl h="7200000" s="0" l="0"/>
                                      </p:by>
                                    </p:animClr>
                                    <p:animClr clrSpc="hsl" dir="cw">
                                      <p:cBhvr>
                                        <p:cTn id="25" dur="500" fill="hold"/>
                                        <p:tgtEl>
                                          <p:spTgt spid="7"/>
                                        </p:tgtEl>
                                        <p:attrNameLst>
                                          <p:attrName>fillcolor</p:attrName>
                                        </p:attrNameLst>
                                      </p:cBhvr>
                                      <p:by>
                                        <p:hsl h="7200000" s="0" l="0"/>
                                      </p:by>
                                    </p:animClr>
                                    <p:animClr clrSpc="hsl" dir="cw">
                                      <p:cBhvr>
                                        <p:cTn id="26" dur="500" fill="hold"/>
                                        <p:tgtEl>
                                          <p:spTgt spid="7"/>
                                        </p:tgtEl>
                                        <p:attrNameLst>
                                          <p:attrName>stroke.color</p:attrName>
                                        </p:attrNameLst>
                                      </p:cBhvr>
                                      <p:by>
                                        <p:hsl h="7200000" s="0" l="0"/>
                                      </p:by>
                                    </p:animClr>
                                    <p:set>
                                      <p:cBhvr>
                                        <p:cTn id="27" dur="500" fill="hold"/>
                                        <p:tgtEl>
                                          <p:spTgt spid="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9"/>
                                        </p:tgtEl>
                                        <p:attrNameLst>
                                          <p:attrName>style.color</p:attrName>
                                        </p:attrNameLst>
                                      </p:cBhvr>
                                      <p:by>
                                        <p:hsl h="7200000" s="0" l="0"/>
                                      </p:by>
                                    </p:animClr>
                                    <p:animClr clrSpc="hsl" dir="cw">
                                      <p:cBhvr>
                                        <p:cTn id="44" dur="500" fill="hold"/>
                                        <p:tgtEl>
                                          <p:spTgt spid="9"/>
                                        </p:tgtEl>
                                        <p:attrNameLst>
                                          <p:attrName>fillcolor</p:attrName>
                                        </p:attrNameLst>
                                      </p:cBhvr>
                                      <p:by>
                                        <p:hsl h="7200000" s="0" l="0"/>
                                      </p:by>
                                    </p:animClr>
                                    <p:animClr clrSpc="hsl" dir="cw">
                                      <p:cBhvr>
                                        <p:cTn id="45" dur="500" fill="hold"/>
                                        <p:tgtEl>
                                          <p:spTgt spid="9"/>
                                        </p:tgtEl>
                                        <p:attrNameLst>
                                          <p:attrName>stroke.color</p:attrName>
                                        </p:attrNameLst>
                                      </p:cBhvr>
                                      <p:by>
                                        <p:hsl h="7200000" s="0" l="0"/>
                                      </p:by>
                                    </p:animClr>
                                    <p:set>
                                      <p:cBhvr>
                                        <p:cTn id="46"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4" grpId="0" animBg="1"/>
      <p:bldP spid="4" grpId="1" animBg="1"/>
      <p:bldP spid="23"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411760" y="151164"/>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23" name="TextBox 22"/>
          <p:cNvSpPr txBox="1"/>
          <p:nvPr/>
        </p:nvSpPr>
        <p:spPr>
          <a:xfrm>
            <a:off x="2411760" y="1119154"/>
            <a:ext cx="5544616" cy="2677656"/>
          </a:xfrm>
          <a:prstGeom prst="rect">
            <a:avLst/>
          </a:prstGeom>
          <a:solidFill>
            <a:schemeClr val="bg1"/>
          </a:solidFill>
          <a:ln>
            <a:solidFill>
              <a:schemeClr val="tx1"/>
            </a:solidFill>
          </a:ln>
        </p:spPr>
        <p:txBody>
          <a:bodyPr wrap="square" rtlCol="0">
            <a:spAutoFit/>
          </a:bodyPr>
          <a:lstStyle/>
          <a:p>
            <a:pPr algn="just"/>
            <a:r>
              <a:rPr lang="en-GB" sz="2400" dirty="0" smtClean="0"/>
              <a:t>One of the ways Hughes presents war in ‘Bayonet Charge’ is by making it seem dramatic. Hughes starts the poem by writing, ‘Suddenly he awoke’. The word ‘Suddenly’ is an adverb, showing that something is happening quickly and unexpectedly.</a:t>
            </a:r>
          </a:p>
        </p:txBody>
      </p:sp>
      <p:sp>
        <p:nvSpPr>
          <p:cNvPr id="13" name="TextBox 12"/>
          <p:cNvSpPr txBox="1"/>
          <p:nvPr/>
        </p:nvSpPr>
        <p:spPr>
          <a:xfrm>
            <a:off x="2444552" y="3861048"/>
            <a:ext cx="5544616" cy="1569660"/>
          </a:xfrm>
          <a:prstGeom prst="rect">
            <a:avLst/>
          </a:prstGeom>
          <a:solidFill>
            <a:schemeClr val="bg1"/>
          </a:solidFill>
          <a:ln>
            <a:solidFill>
              <a:schemeClr val="tx1"/>
            </a:solidFill>
          </a:ln>
        </p:spPr>
        <p:txBody>
          <a:bodyPr wrap="square" rtlCol="0">
            <a:spAutoFit/>
          </a:bodyPr>
          <a:lstStyle/>
          <a:p>
            <a:r>
              <a:rPr lang="en-GB" sz="2400" dirty="0" smtClean="0"/>
              <a:t>This shows the reader how unpredictable war is because things happen when you don’t expect them and when you’re not prepared for them. </a:t>
            </a:r>
            <a:endParaRPr lang="en-GB" sz="2400" dirty="0"/>
          </a:p>
        </p:txBody>
      </p:sp>
    </p:spTree>
    <p:extLst>
      <p:ext uri="{BB962C8B-B14F-4D97-AF65-F5344CB8AC3E}">
        <p14:creationId xmlns:p14="http://schemas.microsoft.com/office/powerpoint/2010/main" val="16646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mph" presetSubtype="0" fill="hold" grpId="0" nodeType="click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1" presetClass="emph" presetSubtype="0" fill="hold" grpId="0" nodeType="clickEffect">
                                  <p:stCondLst>
                                    <p:cond delay="0"/>
                                  </p:stCondLst>
                                  <p:childTnLst>
                                    <p:animClr clrSpc="hsl" dir="cw">
                                      <p:cBhvr override="childStyle">
                                        <p:cTn id="24" dur="500" fill="hold"/>
                                        <p:tgtEl>
                                          <p:spTgt spid="7"/>
                                        </p:tgtEl>
                                        <p:attrNameLst>
                                          <p:attrName>style.color</p:attrName>
                                        </p:attrNameLst>
                                      </p:cBhvr>
                                      <p:by>
                                        <p:hsl h="7200000" s="0" l="0"/>
                                      </p:by>
                                    </p:animClr>
                                    <p:animClr clrSpc="hsl" dir="cw">
                                      <p:cBhvr>
                                        <p:cTn id="25" dur="500" fill="hold"/>
                                        <p:tgtEl>
                                          <p:spTgt spid="7"/>
                                        </p:tgtEl>
                                        <p:attrNameLst>
                                          <p:attrName>fillcolor</p:attrName>
                                        </p:attrNameLst>
                                      </p:cBhvr>
                                      <p:by>
                                        <p:hsl h="7200000" s="0" l="0"/>
                                      </p:by>
                                    </p:animClr>
                                    <p:animClr clrSpc="hsl" dir="cw">
                                      <p:cBhvr>
                                        <p:cTn id="26" dur="500" fill="hold"/>
                                        <p:tgtEl>
                                          <p:spTgt spid="7"/>
                                        </p:tgtEl>
                                        <p:attrNameLst>
                                          <p:attrName>stroke.color</p:attrName>
                                        </p:attrNameLst>
                                      </p:cBhvr>
                                      <p:by>
                                        <p:hsl h="7200000" s="0" l="0"/>
                                      </p:by>
                                    </p:animClr>
                                    <p:set>
                                      <p:cBhvr>
                                        <p:cTn id="27" dur="500" fill="hold"/>
                                        <p:tgtEl>
                                          <p:spTgt spid="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0" nodeType="click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mph" presetSubtype="0" fill="hold" grpId="0" nodeType="clickEffect">
                                  <p:stCondLst>
                                    <p:cond delay="0"/>
                                  </p:stCondLst>
                                  <p:childTnLst>
                                    <p:animClr clrSpc="hsl" dir="cw">
                                      <p:cBhvr override="childStyle">
                                        <p:cTn id="42" dur="500" fill="hold"/>
                                        <p:tgtEl>
                                          <p:spTgt spid="8"/>
                                        </p:tgtEl>
                                        <p:attrNameLst>
                                          <p:attrName>style.color</p:attrName>
                                        </p:attrNameLst>
                                      </p:cBhvr>
                                      <p:by>
                                        <p:hsl h="7200000" s="0" l="0"/>
                                      </p:by>
                                    </p:animClr>
                                    <p:animClr clrSpc="hsl" dir="cw">
                                      <p:cBhvr>
                                        <p:cTn id="43" dur="500" fill="hold"/>
                                        <p:tgtEl>
                                          <p:spTgt spid="8"/>
                                        </p:tgtEl>
                                        <p:attrNameLst>
                                          <p:attrName>fillcolor</p:attrName>
                                        </p:attrNameLst>
                                      </p:cBhvr>
                                      <p:by>
                                        <p:hsl h="7200000" s="0" l="0"/>
                                      </p:by>
                                    </p:animClr>
                                    <p:animClr clrSpc="hsl" dir="cw">
                                      <p:cBhvr>
                                        <p:cTn id="44" dur="500" fill="hold"/>
                                        <p:tgtEl>
                                          <p:spTgt spid="8"/>
                                        </p:tgtEl>
                                        <p:attrNameLst>
                                          <p:attrName>stroke.color</p:attrName>
                                        </p:attrNameLst>
                                      </p:cBhvr>
                                      <p:by>
                                        <p:hsl h="7200000" s="0" l="0"/>
                                      </p:by>
                                    </p:animClr>
                                    <p:set>
                                      <p:cBhvr>
                                        <p:cTn id="45"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3"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411760" y="151164"/>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23" name="TextBox 22"/>
          <p:cNvSpPr txBox="1"/>
          <p:nvPr/>
        </p:nvSpPr>
        <p:spPr>
          <a:xfrm>
            <a:off x="2411760" y="1119154"/>
            <a:ext cx="5544616" cy="3785652"/>
          </a:xfrm>
          <a:prstGeom prst="rect">
            <a:avLst/>
          </a:prstGeom>
          <a:solidFill>
            <a:schemeClr val="bg1"/>
          </a:solidFill>
          <a:ln>
            <a:solidFill>
              <a:schemeClr val="tx1"/>
            </a:solidFill>
          </a:ln>
        </p:spPr>
        <p:txBody>
          <a:bodyPr wrap="square" rtlCol="0">
            <a:spAutoFit/>
          </a:bodyPr>
          <a:lstStyle/>
          <a:p>
            <a:pPr algn="just"/>
            <a:r>
              <a:rPr lang="en-GB" sz="2400" dirty="0" smtClean="0"/>
              <a:t>One of the ways Hughes presents war in ‘Bayonet Charge’ is by making it seem dramatic. Hughes starts the poem by writing, ‘Suddenly he awoke’. The word ‘Suddenly’ is an adverb, showing that something is happening quickly and unexpectedly. This shows the reader how unpredictable war is because things happen when you don’t expect them and when you’re not prepared for them. </a:t>
            </a:r>
          </a:p>
        </p:txBody>
      </p:sp>
      <p:sp>
        <p:nvSpPr>
          <p:cNvPr id="13" name="TextBox 12"/>
          <p:cNvSpPr txBox="1"/>
          <p:nvPr/>
        </p:nvSpPr>
        <p:spPr>
          <a:xfrm>
            <a:off x="2444552" y="5013176"/>
            <a:ext cx="5544616" cy="1569660"/>
          </a:xfrm>
          <a:prstGeom prst="rect">
            <a:avLst/>
          </a:prstGeom>
          <a:solidFill>
            <a:schemeClr val="bg1"/>
          </a:solidFill>
          <a:ln>
            <a:solidFill>
              <a:schemeClr val="tx1"/>
            </a:solidFill>
          </a:ln>
        </p:spPr>
        <p:txBody>
          <a:bodyPr wrap="square" rtlCol="0">
            <a:spAutoFit/>
          </a:bodyPr>
          <a:lstStyle/>
          <a:p>
            <a:pPr algn="just"/>
            <a:r>
              <a:rPr lang="en-GB" sz="2400" dirty="0" smtClean="0"/>
              <a:t>Hughes is showing the reader how frightening war is and makes me feel sorry for the soldiers: I can imagine their fear and panic.</a:t>
            </a:r>
            <a:endParaRPr lang="en-GB" sz="2400" dirty="0"/>
          </a:p>
        </p:txBody>
      </p:sp>
    </p:spTree>
    <p:extLst>
      <p:ext uri="{BB962C8B-B14F-4D97-AF65-F5344CB8AC3E}">
        <p14:creationId xmlns:p14="http://schemas.microsoft.com/office/powerpoint/2010/main" val="21224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mph" presetSubtype="0" fill="hold" grpId="0" nodeType="click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1" presetClass="emph" presetSubtype="0" fill="hold" grpId="0" nodeType="clickEffect">
                                  <p:stCondLst>
                                    <p:cond delay="0"/>
                                  </p:stCondLst>
                                  <p:childTnLst>
                                    <p:animClr clrSpc="hsl" dir="cw">
                                      <p:cBhvr override="childStyle">
                                        <p:cTn id="24" dur="500" fill="hold"/>
                                        <p:tgtEl>
                                          <p:spTgt spid="7"/>
                                        </p:tgtEl>
                                        <p:attrNameLst>
                                          <p:attrName>style.color</p:attrName>
                                        </p:attrNameLst>
                                      </p:cBhvr>
                                      <p:by>
                                        <p:hsl h="7200000" s="0" l="0"/>
                                      </p:by>
                                    </p:animClr>
                                    <p:animClr clrSpc="hsl" dir="cw">
                                      <p:cBhvr>
                                        <p:cTn id="25" dur="500" fill="hold"/>
                                        <p:tgtEl>
                                          <p:spTgt spid="7"/>
                                        </p:tgtEl>
                                        <p:attrNameLst>
                                          <p:attrName>fillcolor</p:attrName>
                                        </p:attrNameLst>
                                      </p:cBhvr>
                                      <p:by>
                                        <p:hsl h="7200000" s="0" l="0"/>
                                      </p:by>
                                    </p:animClr>
                                    <p:animClr clrSpc="hsl" dir="cw">
                                      <p:cBhvr>
                                        <p:cTn id="26" dur="500" fill="hold"/>
                                        <p:tgtEl>
                                          <p:spTgt spid="7"/>
                                        </p:tgtEl>
                                        <p:attrNameLst>
                                          <p:attrName>stroke.color</p:attrName>
                                        </p:attrNameLst>
                                      </p:cBhvr>
                                      <p:by>
                                        <p:hsl h="7200000" s="0" l="0"/>
                                      </p:by>
                                    </p:animClr>
                                    <p:set>
                                      <p:cBhvr>
                                        <p:cTn id="27" dur="500" fill="hold"/>
                                        <p:tgtEl>
                                          <p:spTgt spid="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0" nodeType="click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0" nodeType="clickEffect">
                                  <p:stCondLst>
                                    <p:cond delay="0"/>
                                  </p:stCondLst>
                                  <p:childTnLst>
                                    <p:animClr clrSpc="hsl" dir="cw">
                                      <p:cBhvr override="childStyle">
                                        <p:cTn id="38" dur="500" fill="hold"/>
                                        <p:tgtEl>
                                          <p:spTgt spid="8"/>
                                        </p:tgtEl>
                                        <p:attrNameLst>
                                          <p:attrName>style.color</p:attrName>
                                        </p:attrNameLst>
                                      </p:cBhvr>
                                      <p:by>
                                        <p:hsl h="7200000" s="0" l="0"/>
                                      </p:by>
                                    </p:animClr>
                                    <p:animClr clrSpc="hsl" dir="cw">
                                      <p:cBhvr>
                                        <p:cTn id="39" dur="500" fill="hold"/>
                                        <p:tgtEl>
                                          <p:spTgt spid="8"/>
                                        </p:tgtEl>
                                        <p:attrNameLst>
                                          <p:attrName>fillcolor</p:attrName>
                                        </p:attrNameLst>
                                      </p:cBhvr>
                                      <p:by>
                                        <p:hsl h="7200000" s="0" l="0"/>
                                      </p:by>
                                    </p:animClr>
                                    <p:animClr clrSpc="hsl" dir="cw">
                                      <p:cBhvr>
                                        <p:cTn id="40" dur="500" fill="hold"/>
                                        <p:tgtEl>
                                          <p:spTgt spid="8"/>
                                        </p:tgtEl>
                                        <p:attrNameLst>
                                          <p:attrName>stroke.color</p:attrName>
                                        </p:attrNameLst>
                                      </p:cBhvr>
                                      <p:by>
                                        <p:hsl h="7200000" s="0" l="0"/>
                                      </p:by>
                                    </p:animClr>
                                    <p:set>
                                      <p:cBhvr>
                                        <p:cTn id="41" dur="500" fill="hold"/>
                                        <p:tgtEl>
                                          <p:spTgt spid="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1" presetClass="emph" presetSubtype="0" fill="hold" grpId="0" nodeType="clickEffect">
                                  <p:stCondLst>
                                    <p:cond delay="0"/>
                                  </p:stCondLst>
                                  <p:childTnLst>
                                    <p:animClr clrSpc="hsl" dir="cw">
                                      <p:cBhvr override="childStyle">
                                        <p:cTn id="49" dur="500" fill="hold"/>
                                        <p:tgtEl>
                                          <p:spTgt spid="10"/>
                                        </p:tgtEl>
                                        <p:attrNameLst>
                                          <p:attrName>style.color</p:attrName>
                                        </p:attrNameLst>
                                      </p:cBhvr>
                                      <p:by>
                                        <p:hsl h="7200000" s="0" l="0"/>
                                      </p:by>
                                    </p:animClr>
                                    <p:animClr clrSpc="hsl" dir="cw">
                                      <p:cBhvr>
                                        <p:cTn id="50" dur="500" fill="hold"/>
                                        <p:tgtEl>
                                          <p:spTgt spid="10"/>
                                        </p:tgtEl>
                                        <p:attrNameLst>
                                          <p:attrName>fillcolor</p:attrName>
                                        </p:attrNameLst>
                                      </p:cBhvr>
                                      <p:by>
                                        <p:hsl h="7200000" s="0" l="0"/>
                                      </p:by>
                                    </p:animClr>
                                    <p:animClr clrSpc="hsl" dir="cw">
                                      <p:cBhvr>
                                        <p:cTn id="51" dur="500" fill="hold"/>
                                        <p:tgtEl>
                                          <p:spTgt spid="10"/>
                                        </p:tgtEl>
                                        <p:attrNameLst>
                                          <p:attrName>stroke.color</p:attrName>
                                        </p:attrNameLst>
                                      </p:cBhvr>
                                      <p:by>
                                        <p:hsl h="7200000" s="0" l="0"/>
                                      </p:by>
                                    </p:animClr>
                                    <p:set>
                                      <p:cBhvr>
                                        <p:cTn id="52"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3"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231740" y="516619"/>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23" name="TextBox 22"/>
          <p:cNvSpPr txBox="1"/>
          <p:nvPr/>
        </p:nvSpPr>
        <p:spPr>
          <a:xfrm>
            <a:off x="1763688" y="1536106"/>
            <a:ext cx="6480720" cy="4154984"/>
          </a:xfrm>
          <a:prstGeom prst="rect">
            <a:avLst/>
          </a:prstGeom>
          <a:solidFill>
            <a:schemeClr val="bg1"/>
          </a:solidFill>
          <a:ln>
            <a:solidFill>
              <a:schemeClr val="tx1"/>
            </a:solidFill>
          </a:ln>
        </p:spPr>
        <p:txBody>
          <a:bodyPr wrap="square" rtlCol="0">
            <a:spAutoFit/>
          </a:bodyPr>
          <a:lstStyle/>
          <a:p>
            <a:pPr algn="just"/>
            <a:r>
              <a:rPr lang="en-GB" sz="2400" dirty="0" smtClean="0"/>
              <a:t>One of the ways Hughes presents war in ‘Bayonet Charge’ is by making it seem dramatic. Hughes starts the poem by writing, ‘Suddenly he awoke’. The word ‘Suddenly’ is an adverb, showing that something is happening quickly and unexpectedly. This shows the reader how unpredictable war is because things happen when you don’t expect them and when you’re not prepared for them. Hughes is showing the reader how frightening war is and makes me feel sorry for the soldiers: I can imagine their fear and panic.</a:t>
            </a:r>
          </a:p>
        </p:txBody>
      </p:sp>
    </p:spTree>
    <p:extLst>
      <p:ext uri="{BB962C8B-B14F-4D97-AF65-F5344CB8AC3E}">
        <p14:creationId xmlns:p14="http://schemas.microsoft.com/office/powerpoint/2010/main" val="3252831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231740" y="516619"/>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23" name="TextBox 22"/>
          <p:cNvSpPr txBox="1"/>
          <p:nvPr/>
        </p:nvSpPr>
        <p:spPr>
          <a:xfrm>
            <a:off x="1763688" y="1536106"/>
            <a:ext cx="6480720" cy="4524315"/>
          </a:xfrm>
          <a:prstGeom prst="rect">
            <a:avLst/>
          </a:prstGeom>
          <a:solidFill>
            <a:schemeClr val="bg1"/>
          </a:solidFill>
          <a:ln>
            <a:solidFill>
              <a:schemeClr val="tx1"/>
            </a:solidFill>
          </a:ln>
        </p:spPr>
        <p:txBody>
          <a:bodyPr wrap="square" rtlCol="0">
            <a:spAutoFit/>
          </a:bodyPr>
          <a:lstStyle/>
          <a:p>
            <a:pPr algn="just"/>
            <a:r>
              <a:rPr lang="en-GB" sz="2400" dirty="0" smtClean="0"/>
              <a:t>One of the ways Hughes _____________________</a:t>
            </a:r>
          </a:p>
          <a:p>
            <a:pPr algn="just"/>
            <a:r>
              <a:rPr lang="en-GB" sz="2400" dirty="0" smtClean="0"/>
              <a:t>________________________________________. Hughes makes it seem as though war is tiring and the soldier is out of breath. He does this using the punctuation mark _____ in the line, “___________</a:t>
            </a:r>
          </a:p>
          <a:p>
            <a:pPr algn="just"/>
            <a:r>
              <a:rPr lang="en-GB" sz="2400" dirty="0" smtClean="0"/>
              <a:t>________________________________________”</a:t>
            </a:r>
          </a:p>
          <a:p>
            <a:pPr algn="just"/>
            <a:r>
              <a:rPr lang="en-GB" sz="2400" dirty="0" smtClean="0"/>
              <a:t>The ________ makes the reader think __________</a:t>
            </a:r>
          </a:p>
          <a:p>
            <a:pPr algn="just"/>
            <a:r>
              <a:rPr lang="en-GB" sz="2400" dirty="0" smtClean="0"/>
              <a:t>_________________________________________________________________________________.</a:t>
            </a:r>
          </a:p>
          <a:p>
            <a:pPr algn="just"/>
            <a:r>
              <a:rPr lang="en-GB" sz="2400" dirty="0" smtClean="0"/>
              <a:t>It also suggests to me _______________________</a:t>
            </a:r>
          </a:p>
          <a:p>
            <a:pPr algn="just"/>
            <a:r>
              <a:rPr lang="en-GB" sz="2400" dirty="0" smtClean="0"/>
              <a:t>__________________________________________________________________________________</a:t>
            </a:r>
          </a:p>
        </p:txBody>
      </p:sp>
    </p:spTree>
    <p:extLst>
      <p:ext uri="{BB962C8B-B14F-4D97-AF65-F5344CB8AC3E}">
        <p14:creationId xmlns:p14="http://schemas.microsoft.com/office/powerpoint/2010/main" val="2254495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5" name="Bevel 4"/>
          <p:cNvSpPr/>
          <p:nvPr/>
        </p:nvSpPr>
        <p:spPr bwMode="auto">
          <a:xfrm>
            <a:off x="107504" y="-27384"/>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effectLst/>
                <a:latin typeface="Arial" charset="0"/>
              </a:rPr>
              <a:t>Q</a:t>
            </a:r>
            <a:endParaRPr kumimoji="0" lang="en-US" sz="1800" b="0" i="0" u="none" strike="noStrike" cap="none" normalizeH="0" baseline="0" dirty="0" smtClean="0">
              <a:ln>
                <a:noFill/>
              </a:ln>
              <a:effectLst/>
              <a:latin typeface="Arial" charset="0"/>
            </a:endParaRPr>
          </a:p>
        </p:txBody>
      </p:sp>
      <p:sp>
        <p:nvSpPr>
          <p:cNvPr id="6" name="Bevel 5"/>
          <p:cNvSpPr/>
          <p:nvPr/>
        </p:nvSpPr>
        <p:spPr bwMode="auto">
          <a:xfrm>
            <a:off x="107504" y="1119154"/>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effectLst/>
              <a:latin typeface="Arial" charset="0"/>
            </a:endParaRPr>
          </a:p>
        </p:txBody>
      </p:sp>
      <p:sp>
        <p:nvSpPr>
          <p:cNvPr id="7" name="Bevel 6"/>
          <p:cNvSpPr/>
          <p:nvPr/>
        </p:nvSpPr>
        <p:spPr bwMode="auto">
          <a:xfrm>
            <a:off x="107504" y="2262138"/>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effectLst/>
              <a:latin typeface="Arial" charset="0"/>
            </a:endParaRPr>
          </a:p>
        </p:txBody>
      </p:sp>
      <p:sp>
        <p:nvSpPr>
          <p:cNvPr id="8" name="Bevel 7"/>
          <p:cNvSpPr/>
          <p:nvPr/>
        </p:nvSpPr>
        <p:spPr bwMode="auto">
          <a:xfrm>
            <a:off x="107504" y="3405122"/>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effectLst/>
              <a:latin typeface="Arial" charset="0"/>
            </a:endParaRPr>
          </a:p>
        </p:txBody>
      </p:sp>
      <p:sp>
        <p:nvSpPr>
          <p:cNvPr id="9" name="Bevel 8"/>
          <p:cNvSpPr/>
          <p:nvPr/>
        </p:nvSpPr>
        <p:spPr bwMode="auto">
          <a:xfrm>
            <a:off x="107504" y="4548106"/>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effectLst/>
              <a:latin typeface="Arial" charset="0"/>
            </a:endParaRPr>
          </a:p>
        </p:txBody>
      </p:sp>
      <p:sp>
        <p:nvSpPr>
          <p:cNvPr id="10" name="Bevel 9"/>
          <p:cNvSpPr/>
          <p:nvPr/>
        </p:nvSpPr>
        <p:spPr bwMode="auto">
          <a:xfrm>
            <a:off x="107504" y="5691090"/>
            <a:ext cx="1214414" cy="1142984"/>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effectLst/>
              <a:latin typeface="Arial" charset="0"/>
            </a:endParaRPr>
          </a:p>
        </p:txBody>
      </p:sp>
      <p:sp>
        <p:nvSpPr>
          <p:cNvPr id="3" name="TextBox 2"/>
          <p:cNvSpPr txBox="1"/>
          <p:nvPr/>
        </p:nvSpPr>
        <p:spPr>
          <a:xfrm>
            <a:off x="2231740" y="516619"/>
            <a:ext cx="5544616" cy="830997"/>
          </a:xfrm>
          <a:prstGeom prst="rect">
            <a:avLst/>
          </a:prstGeom>
          <a:solidFill>
            <a:schemeClr val="bg2"/>
          </a:solidFill>
          <a:ln>
            <a:solidFill>
              <a:schemeClr val="tx1"/>
            </a:solidFill>
          </a:ln>
        </p:spPr>
        <p:txBody>
          <a:bodyPr wrap="square" rtlCol="0">
            <a:spAutoFit/>
          </a:bodyPr>
          <a:lstStyle/>
          <a:p>
            <a:pPr algn="ctr"/>
            <a:r>
              <a:rPr lang="en-GB" sz="2400" dirty="0" smtClean="0"/>
              <a:t>How does the poet present war as dramatic in ‘Bayonet Charge’?</a:t>
            </a:r>
            <a:endParaRPr lang="en-GB" sz="2400" dirty="0"/>
          </a:p>
        </p:txBody>
      </p:sp>
      <p:sp>
        <p:nvSpPr>
          <p:cNvPr id="23" name="TextBox 22"/>
          <p:cNvSpPr txBox="1"/>
          <p:nvPr/>
        </p:nvSpPr>
        <p:spPr>
          <a:xfrm>
            <a:off x="1763688" y="1536106"/>
            <a:ext cx="6480720" cy="4154984"/>
          </a:xfrm>
          <a:prstGeom prst="rect">
            <a:avLst/>
          </a:prstGeom>
          <a:solidFill>
            <a:schemeClr val="bg1"/>
          </a:solidFill>
          <a:ln>
            <a:solidFill>
              <a:schemeClr val="tx1"/>
            </a:solidFill>
          </a:ln>
        </p:spPr>
        <p:txBody>
          <a:bodyPr wrap="square" rtlCol="0">
            <a:spAutoFit/>
          </a:bodyPr>
          <a:lstStyle/>
          <a:p>
            <a:pPr algn="just"/>
            <a:r>
              <a:rPr lang="en-GB" sz="2400" dirty="0" smtClean="0"/>
              <a:t>One of the ways Hughes makes war seem dramatic is by using the word, “raw”.</a:t>
            </a:r>
          </a:p>
          <a:p>
            <a:pPr algn="just"/>
            <a:r>
              <a:rPr lang="en-GB" sz="2400" dirty="0" smtClean="0"/>
              <a:t>This word has connotations of ________________</a:t>
            </a:r>
          </a:p>
          <a:p>
            <a:pPr algn="just"/>
            <a:r>
              <a:rPr lang="en-GB" sz="2400" dirty="0" smtClean="0"/>
              <a:t>__________________________________________________________________________________</a:t>
            </a:r>
          </a:p>
          <a:p>
            <a:pPr algn="just"/>
            <a:r>
              <a:rPr lang="en-GB" sz="2400" dirty="0" smtClean="0"/>
              <a:t>It suggests to the reader that _________________</a:t>
            </a:r>
          </a:p>
          <a:p>
            <a:pPr algn="just"/>
            <a:r>
              <a:rPr lang="en-GB" sz="2400" dirty="0" smtClean="0"/>
              <a:t>__________________________________________________________________________________It also makes me think ______________________</a:t>
            </a:r>
          </a:p>
          <a:p>
            <a:pPr algn="just"/>
            <a:r>
              <a:rPr lang="en-GB" sz="2400" dirty="0" smtClean="0"/>
              <a:t>__________________________________________________________________________________</a:t>
            </a:r>
          </a:p>
        </p:txBody>
      </p:sp>
    </p:spTree>
    <p:extLst>
      <p:ext uri="{BB962C8B-B14F-4D97-AF65-F5344CB8AC3E}">
        <p14:creationId xmlns:p14="http://schemas.microsoft.com/office/powerpoint/2010/main" val="3712241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l="30975" t="16400" r="29999" b="32150"/>
          <a:stretch>
            <a:fillRect/>
          </a:stretch>
        </p:blipFill>
        <p:spPr bwMode="auto">
          <a:xfrm>
            <a:off x="-107504" y="-27384"/>
            <a:ext cx="9251504" cy="6860367"/>
          </a:xfrm>
          <a:prstGeom prst="rect">
            <a:avLst/>
          </a:prstGeom>
          <a:noFill/>
          <a:ln w="9525">
            <a:noFill/>
            <a:miter lim="800000"/>
            <a:headEnd/>
            <a:tailEnd/>
          </a:ln>
        </p:spPr>
      </p:pic>
    </p:spTree>
    <p:extLst>
      <p:ext uri="{BB962C8B-B14F-4D97-AF65-F5344CB8AC3E}">
        <p14:creationId xmlns:p14="http://schemas.microsoft.com/office/powerpoint/2010/main" val="132573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50" y="-1118760"/>
            <a:ext cx="7772400" cy="2387600"/>
          </a:xfrm>
        </p:spPr>
        <p:txBody>
          <a:bodyPr/>
          <a:lstStyle/>
          <a:p>
            <a:r>
              <a:rPr lang="en-GB" b="1" dirty="0" smtClean="0"/>
              <a:t>Let’s think about WWI...</a:t>
            </a:r>
            <a:endParaRPr lang="en-GB" b="1" dirty="0"/>
          </a:p>
        </p:txBody>
      </p:sp>
      <p:sp>
        <p:nvSpPr>
          <p:cNvPr id="3" name="Subtitle 2"/>
          <p:cNvSpPr>
            <a:spLocks noGrp="1"/>
          </p:cNvSpPr>
          <p:nvPr>
            <p:ph type="subTitle" idx="1"/>
          </p:nvPr>
        </p:nvSpPr>
        <p:spPr>
          <a:xfrm>
            <a:off x="1115705" y="1196902"/>
            <a:ext cx="6858000" cy="1655762"/>
          </a:xfrm>
        </p:spPr>
        <p:txBody>
          <a:bodyPr/>
          <a:lstStyle/>
          <a:p>
            <a:r>
              <a:rPr lang="en-GB" dirty="0" smtClean="0"/>
              <a:t>What do you know? </a:t>
            </a:r>
            <a:endParaRPr lang="en-GB" dirty="0"/>
          </a:p>
        </p:txBody>
      </p:sp>
      <p:pic>
        <p:nvPicPr>
          <p:cNvPr id="3074" name="Picture 2" descr="http://i2.cdn.turner.com/cnnnext/dam/assets/140606135349-15-wwi-main-timeline-0606-restricted-horizontal-large-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199"/>
            <a:ext cx="93345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8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126555" y="1825798"/>
            <a:ext cx="7772400" cy="1470025"/>
          </a:xfrm>
        </p:spPr>
        <p:txBody>
          <a:bodyPr>
            <a:noAutofit/>
          </a:bodyPr>
          <a:lstStyle/>
          <a:p>
            <a:pPr algn="r"/>
            <a:r>
              <a:rPr lang="en-GB" sz="5400" dirty="0" smtClean="0">
                <a:effectLst>
                  <a:outerShdw blurRad="38100" dist="38100" dir="2700000" algn="tl">
                    <a:srgbClr val="000000">
                      <a:alpha val="43137"/>
                    </a:srgbClr>
                  </a:outerShdw>
                </a:effectLst>
              </a:rPr>
              <a:t>For each of the following images, questions or ideas, write down your response...</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950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00100" y="428604"/>
            <a:ext cx="7772400" cy="1470025"/>
          </a:xfrm>
        </p:spPr>
        <p:txBody>
          <a:bodyPr>
            <a:normAutofit/>
          </a:bodyPr>
          <a:lstStyle/>
          <a:p>
            <a:pPr algn="r"/>
            <a:r>
              <a:rPr lang="en-GB" sz="5400" dirty="0" smtClean="0">
                <a:effectLst>
                  <a:outerShdw blurRad="38100" dist="38100" dir="2700000" algn="tl">
                    <a:srgbClr val="000000">
                      <a:alpha val="43137"/>
                    </a:srgbClr>
                  </a:outerShdw>
                </a:effectLst>
              </a:rPr>
              <a:t>Why serve in the Army?</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619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672" t="50625" r="44336" b="24062"/>
          <a:stretch>
            <a:fillRect/>
          </a:stretch>
        </p:blipFill>
        <p:spPr bwMode="auto">
          <a:xfrm>
            <a:off x="0" y="-1"/>
            <a:ext cx="9144000" cy="6917139"/>
          </a:xfrm>
          <a:prstGeom prst="rect">
            <a:avLst/>
          </a:prstGeom>
          <a:noFill/>
          <a:ln w="9525">
            <a:noFill/>
            <a:miter lim="800000"/>
            <a:headEnd/>
            <a:tailEnd/>
          </a:ln>
          <a:effectLst/>
        </p:spPr>
      </p:pic>
      <p:sp>
        <p:nvSpPr>
          <p:cNvPr id="2" name="Title 1"/>
          <p:cNvSpPr>
            <a:spLocks noGrp="1"/>
          </p:cNvSpPr>
          <p:nvPr>
            <p:ph type="ctrTitle"/>
          </p:nvPr>
        </p:nvSpPr>
        <p:spPr>
          <a:xfrm>
            <a:off x="1000100" y="428604"/>
            <a:ext cx="7772400" cy="1470025"/>
          </a:xfrm>
        </p:spPr>
        <p:txBody>
          <a:bodyPr>
            <a:normAutofit fontScale="90000"/>
          </a:bodyPr>
          <a:lstStyle/>
          <a:p>
            <a:pPr algn="r"/>
            <a:r>
              <a:rPr lang="en-GB" sz="5400" dirty="0" smtClean="0">
                <a:effectLst>
                  <a:outerShdw blurRad="38100" dist="38100" dir="2700000" algn="tl">
                    <a:srgbClr val="000000">
                      <a:alpha val="43137"/>
                    </a:srgbClr>
                  </a:outerShdw>
                </a:effectLst>
              </a:rPr>
              <a:t>Why do soldiers go into battle?</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7942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2516</Words>
  <Application>Microsoft Office PowerPoint</Application>
  <PresentationFormat>On-screen Show (4:3)</PresentationFormat>
  <Paragraphs>288</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Bayonet Charge</vt:lpstr>
      <vt:lpstr>Learning Objective   To understand the context and subject matter of the poem.</vt:lpstr>
      <vt:lpstr>PowerPoint Presentation</vt:lpstr>
      <vt:lpstr>Who wrote it? </vt:lpstr>
      <vt:lpstr>PowerPoint Presentation</vt:lpstr>
      <vt:lpstr>Let’s think about WWI...</vt:lpstr>
      <vt:lpstr>For each of the following images, questions or ideas, write down your response...</vt:lpstr>
      <vt:lpstr>Why serve in the Army?</vt:lpstr>
      <vt:lpstr>Why do soldiers go into battle?</vt:lpstr>
      <vt:lpstr>What goes through a soldier’s mind as they charge forward?</vt:lpstr>
      <vt:lpstr>Consider a moment, frozen in time... What is the soldier thinking?</vt:lpstr>
      <vt:lpstr>What are his reasons for fighting now?</vt:lpstr>
      <vt:lpstr>Why does he keep running forward?</vt:lpstr>
      <vt:lpstr>On your sheet, you have a collection of words from the poem.   Sort these into as many categories as you can, e.g. colour, movement, emotion, names, violence, descriptions, abstract ideas…  Try dividing your page into boxes and write the words into these.  </vt:lpstr>
      <vt:lpstr>air  alarm  arm  awoke bayonet belly bewilderment blue brimmed bullets centre charge chest  circle clockwork clods  cold crackling crawled dark dazzled dignity dropped dynamite eye  field  fire  flame  foot footfalls furrows green  hand  hare hearing heavy hedge honour  hot  human hung  iron  jumped khaki  king listening lugged luxuries man  mid-stride molten mouth nations numb  past patriotic plunged pointing raw  raw-seamed reason  rifle  rolled running runs  second shot-slashed silent smacking smashed standing stars statuary  still  stopped stumbling suddenly sweat sweating tear  terror threshing threw touchy  wide  yelling yellow</vt:lpstr>
      <vt:lpstr>Based on this, what emotions might you expect to find in this poem?</vt:lpstr>
      <vt:lpstr>Let’s read the poem...</vt:lpstr>
      <vt:lpstr>Put this summary in order...  The soldier sees an injured hare. The soldier nearly stops running. The soldier charges at an enemy hedge. The soldier continues running because he is frightened. </vt:lpstr>
      <vt:lpstr>PowerPoint Presentation</vt:lpstr>
      <vt:lpstr>Learning Objective  To explore how the writer uses theme, language and structure to present the battle.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Bayonet Charge</dc:title>
  <dc:creator>Victoria Archer</dc:creator>
  <cp:lastModifiedBy>User</cp:lastModifiedBy>
  <cp:revision>13</cp:revision>
  <dcterms:created xsi:type="dcterms:W3CDTF">2015-08-27T18:41:32Z</dcterms:created>
  <dcterms:modified xsi:type="dcterms:W3CDTF">2015-09-11T09:26:55Z</dcterms:modified>
</cp:coreProperties>
</file>