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60" r:id="rId5"/>
    <p:sldId id="261" r:id="rId6"/>
    <p:sldId id="269" r:id="rId7"/>
    <p:sldId id="268" r:id="rId8"/>
    <p:sldId id="263" r:id="rId9"/>
    <p:sldId id="266" r:id="rId10"/>
    <p:sldId id="267" r:id="rId11"/>
    <p:sldId id="259" r:id="rId12"/>
    <p:sldId id="287" r:id="rId13"/>
    <p:sldId id="262" r:id="rId14"/>
    <p:sldId id="270" r:id="rId15"/>
    <p:sldId id="274" r:id="rId16"/>
    <p:sldId id="275" r:id="rId17"/>
    <p:sldId id="272" r:id="rId18"/>
    <p:sldId id="273" r:id="rId19"/>
    <p:sldId id="279" r:id="rId20"/>
    <p:sldId id="280" r:id="rId21"/>
    <p:sldId id="281" r:id="rId22"/>
    <p:sldId id="282" r:id="rId23"/>
    <p:sldId id="283" r:id="rId24"/>
    <p:sldId id="284" r:id="rId25"/>
    <p:sldId id="285" r:id="rId26"/>
    <p:sldId id="286" r:id="rId27"/>
    <p:sldId id="278" r:id="rId28"/>
    <p:sldId id="277"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44" y="-3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2BB39-7AA6-459A-AE2B-4D8CB8C7248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DE8B712F-7B90-49B5-9B6B-3C4805738061}">
      <dgm:prSet phldrT="[Text]"/>
      <dgm:spPr/>
      <dgm:t>
        <a:bodyPr/>
        <a:lstStyle/>
        <a:p>
          <a:r>
            <a:rPr lang="en-GB" dirty="0" smtClean="0"/>
            <a:t>Read the text</a:t>
          </a:r>
          <a:endParaRPr lang="en-GB" dirty="0"/>
        </a:p>
      </dgm:t>
    </dgm:pt>
    <dgm:pt modelId="{ED12FA56-3C68-4CDB-9249-05C784C0FE00}" type="parTrans" cxnId="{F1DF5073-75AC-47BA-8C98-A1C2DB7A90E0}">
      <dgm:prSet/>
      <dgm:spPr/>
      <dgm:t>
        <a:bodyPr/>
        <a:lstStyle/>
        <a:p>
          <a:endParaRPr lang="en-GB"/>
        </a:p>
      </dgm:t>
    </dgm:pt>
    <dgm:pt modelId="{60757E09-C939-4F19-8859-A22EF96B2B89}" type="sibTrans" cxnId="{F1DF5073-75AC-47BA-8C98-A1C2DB7A90E0}">
      <dgm:prSet/>
      <dgm:spPr/>
      <dgm:t>
        <a:bodyPr/>
        <a:lstStyle/>
        <a:p>
          <a:endParaRPr lang="en-GB"/>
        </a:p>
      </dgm:t>
    </dgm:pt>
    <dgm:pt modelId="{CD62BA9A-5911-420C-AC6B-3EBB3326367A}">
      <dgm:prSet phldrT="[Text]"/>
      <dgm:spPr>
        <a:solidFill>
          <a:schemeClr val="accent2"/>
        </a:solidFill>
      </dgm:spPr>
      <dgm:t>
        <a:bodyPr/>
        <a:lstStyle/>
        <a:p>
          <a:r>
            <a:rPr lang="en-GB" dirty="0" smtClean="0"/>
            <a:t>Q1</a:t>
          </a:r>
          <a:endParaRPr lang="en-GB" dirty="0"/>
        </a:p>
      </dgm:t>
    </dgm:pt>
    <dgm:pt modelId="{2E5423CD-E97E-4A19-9255-FF5B7D42D064}" type="parTrans" cxnId="{886F522C-844A-481C-BB8C-986CA0DB4030}">
      <dgm:prSet/>
      <dgm:spPr/>
      <dgm:t>
        <a:bodyPr/>
        <a:lstStyle/>
        <a:p>
          <a:endParaRPr lang="en-GB"/>
        </a:p>
      </dgm:t>
    </dgm:pt>
    <dgm:pt modelId="{A6AE2642-A5B2-4F8C-9CAA-DAAC8B7FDE99}" type="sibTrans" cxnId="{886F522C-844A-481C-BB8C-986CA0DB4030}">
      <dgm:prSet/>
      <dgm:spPr/>
      <dgm:t>
        <a:bodyPr/>
        <a:lstStyle/>
        <a:p>
          <a:endParaRPr lang="en-GB"/>
        </a:p>
      </dgm:t>
    </dgm:pt>
    <dgm:pt modelId="{FFEAA7E7-32E7-4C7F-9832-80E61F569188}">
      <dgm:prSet phldrT="[Text]"/>
      <dgm:spPr>
        <a:solidFill>
          <a:srgbClr val="FFC000"/>
        </a:solidFill>
      </dgm:spPr>
      <dgm:t>
        <a:bodyPr/>
        <a:lstStyle/>
        <a:p>
          <a:r>
            <a:rPr lang="en-GB" dirty="0" smtClean="0"/>
            <a:t>Q2</a:t>
          </a:r>
          <a:endParaRPr lang="en-GB" dirty="0"/>
        </a:p>
      </dgm:t>
    </dgm:pt>
    <dgm:pt modelId="{AED22D9F-EA49-4CC0-8413-6EECDA3EFFA6}" type="parTrans" cxnId="{1BACDFEF-6E58-4412-B926-A85AE1D7C867}">
      <dgm:prSet/>
      <dgm:spPr/>
      <dgm:t>
        <a:bodyPr/>
        <a:lstStyle/>
        <a:p>
          <a:endParaRPr lang="en-GB"/>
        </a:p>
      </dgm:t>
    </dgm:pt>
    <dgm:pt modelId="{1849544B-B3E8-4CAF-8DFF-00D39A14A86E}" type="sibTrans" cxnId="{1BACDFEF-6E58-4412-B926-A85AE1D7C867}">
      <dgm:prSet/>
      <dgm:spPr/>
      <dgm:t>
        <a:bodyPr/>
        <a:lstStyle/>
        <a:p>
          <a:endParaRPr lang="en-GB"/>
        </a:p>
      </dgm:t>
    </dgm:pt>
    <dgm:pt modelId="{16BAEED0-8F8A-49BC-852D-894AABA684CC}">
      <dgm:prSet phldrT="[Text]"/>
      <dgm:spPr>
        <a:solidFill>
          <a:srgbClr val="00B050"/>
        </a:solidFill>
      </dgm:spPr>
      <dgm:t>
        <a:bodyPr/>
        <a:lstStyle/>
        <a:p>
          <a:r>
            <a:rPr lang="en-GB" dirty="0" smtClean="0"/>
            <a:t>Q3</a:t>
          </a:r>
          <a:endParaRPr lang="en-GB" dirty="0"/>
        </a:p>
      </dgm:t>
    </dgm:pt>
    <dgm:pt modelId="{03C54F6A-8FBC-4E6D-AA4F-4C6DA35DFDB9}" type="parTrans" cxnId="{F963DEF6-C2FD-448B-9896-696DB8B2AB2D}">
      <dgm:prSet/>
      <dgm:spPr/>
      <dgm:t>
        <a:bodyPr/>
        <a:lstStyle/>
        <a:p>
          <a:endParaRPr lang="en-GB"/>
        </a:p>
      </dgm:t>
    </dgm:pt>
    <dgm:pt modelId="{90F8D338-8CAF-4722-96CD-3F96464B54DC}" type="sibTrans" cxnId="{F963DEF6-C2FD-448B-9896-696DB8B2AB2D}">
      <dgm:prSet/>
      <dgm:spPr/>
      <dgm:t>
        <a:bodyPr/>
        <a:lstStyle/>
        <a:p>
          <a:endParaRPr lang="en-GB"/>
        </a:p>
      </dgm:t>
    </dgm:pt>
    <dgm:pt modelId="{45A8D25E-2DD5-42E1-8DED-FDCCFB3CCE6C}">
      <dgm:prSet phldrT="[Text]"/>
      <dgm:spPr>
        <a:solidFill>
          <a:srgbClr val="7030A0"/>
        </a:solidFill>
      </dgm:spPr>
      <dgm:t>
        <a:bodyPr/>
        <a:lstStyle/>
        <a:p>
          <a:r>
            <a:rPr lang="en-GB" dirty="0" smtClean="0"/>
            <a:t>Q4</a:t>
          </a:r>
          <a:endParaRPr lang="en-GB" dirty="0"/>
        </a:p>
      </dgm:t>
    </dgm:pt>
    <dgm:pt modelId="{470177E0-B82D-4BCA-95F4-60DC6E01615F}" type="parTrans" cxnId="{47D6D631-2014-400F-B39A-9FCFCF0E8916}">
      <dgm:prSet/>
      <dgm:spPr/>
      <dgm:t>
        <a:bodyPr/>
        <a:lstStyle/>
        <a:p>
          <a:endParaRPr lang="en-GB"/>
        </a:p>
      </dgm:t>
    </dgm:pt>
    <dgm:pt modelId="{34844100-A6F6-4599-BA49-780F28896AF3}" type="sibTrans" cxnId="{47D6D631-2014-400F-B39A-9FCFCF0E8916}">
      <dgm:prSet/>
      <dgm:spPr/>
      <dgm:t>
        <a:bodyPr/>
        <a:lstStyle/>
        <a:p>
          <a:endParaRPr lang="en-GB"/>
        </a:p>
      </dgm:t>
    </dgm:pt>
    <dgm:pt modelId="{1C028C66-641F-41C3-B33D-254FCF1357F6}" type="pres">
      <dgm:prSet presAssocID="{A2B2BB39-7AA6-459A-AE2B-4D8CB8C72485}" presName="Name0" presStyleCnt="0">
        <dgm:presLayoutVars>
          <dgm:chMax val="1"/>
          <dgm:dir/>
          <dgm:animLvl val="ctr"/>
          <dgm:resizeHandles val="exact"/>
        </dgm:presLayoutVars>
      </dgm:prSet>
      <dgm:spPr/>
      <dgm:t>
        <a:bodyPr/>
        <a:lstStyle/>
        <a:p>
          <a:endParaRPr lang="en-GB"/>
        </a:p>
      </dgm:t>
    </dgm:pt>
    <dgm:pt modelId="{0878D345-B666-478F-AC4C-ECEB9569C9E9}" type="pres">
      <dgm:prSet presAssocID="{DE8B712F-7B90-49B5-9B6B-3C4805738061}" presName="centerShape" presStyleLbl="node0" presStyleIdx="0" presStyleCnt="1"/>
      <dgm:spPr/>
      <dgm:t>
        <a:bodyPr/>
        <a:lstStyle/>
        <a:p>
          <a:endParaRPr lang="en-GB"/>
        </a:p>
      </dgm:t>
    </dgm:pt>
    <dgm:pt modelId="{1C2E7AF9-BAD1-4928-85FD-4CA17B687896}" type="pres">
      <dgm:prSet presAssocID="{CD62BA9A-5911-420C-AC6B-3EBB3326367A}" presName="node" presStyleLbl="node1" presStyleIdx="0" presStyleCnt="4">
        <dgm:presLayoutVars>
          <dgm:bulletEnabled val="1"/>
        </dgm:presLayoutVars>
      </dgm:prSet>
      <dgm:spPr/>
      <dgm:t>
        <a:bodyPr/>
        <a:lstStyle/>
        <a:p>
          <a:endParaRPr lang="en-GB"/>
        </a:p>
      </dgm:t>
    </dgm:pt>
    <dgm:pt modelId="{7A0C74F6-0B88-4BDF-AF42-650AA6A3EBAA}" type="pres">
      <dgm:prSet presAssocID="{CD62BA9A-5911-420C-AC6B-3EBB3326367A}" presName="dummy" presStyleCnt="0"/>
      <dgm:spPr/>
    </dgm:pt>
    <dgm:pt modelId="{9DAA6A12-6291-4697-98C1-0683A48D7403}" type="pres">
      <dgm:prSet presAssocID="{A6AE2642-A5B2-4F8C-9CAA-DAAC8B7FDE99}" presName="sibTrans" presStyleLbl="sibTrans2D1" presStyleIdx="0" presStyleCnt="4"/>
      <dgm:spPr/>
      <dgm:t>
        <a:bodyPr/>
        <a:lstStyle/>
        <a:p>
          <a:endParaRPr lang="en-GB"/>
        </a:p>
      </dgm:t>
    </dgm:pt>
    <dgm:pt modelId="{A9E90471-9550-4911-A577-2EE7694B9700}" type="pres">
      <dgm:prSet presAssocID="{FFEAA7E7-32E7-4C7F-9832-80E61F569188}" presName="node" presStyleLbl="node1" presStyleIdx="1" presStyleCnt="4">
        <dgm:presLayoutVars>
          <dgm:bulletEnabled val="1"/>
        </dgm:presLayoutVars>
      </dgm:prSet>
      <dgm:spPr/>
      <dgm:t>
        <a:bodyPr/>
        <a:lstStyle/>
        <a:p>
          <a:endParaRPr lang="en-GB"/>
        </a:p>
      </dgm:t>
    </dgm:pt>
    <dgm:pt modelId="{28570FF1-9081-4102-9CC3-25F73AAC607A}" type="pres">
      <dgm:prSet presAssocID="{FFEAA7E7-32E7-4C7F-9832-80E61F569188}" presName="dummy" presStyleCnt="0"/>
      <dgm:spPr/>
    </dgm:pt>
    <dgm:pt modelId="{AA54509E-0081-4CD1-BB01-FA5276A4F447}" type="pres">
      <dgm:prSet presAssocID="{1849544B-B3E8-4CAF-8DFF-00D39A14A86E}" presName="sibTrans" presStyleLbl="sibTrans2D1" presStyleIdx="1" presStyleCnt="4"/>
      <dgm:spPr/>
      <dgm:t>
        <a:bodyPr/>
        <a:lstStyle/>
        <a:p>
          <a:endParaRPr lang="en-GB"/>
        </a:p>
      </dgm:t>
    </dgm:pt>
    <dgm:pt modelId="{826B14C1-C07D-438A-970A-CEFE03D15998}" type="pres">
      <dgm:prSet presAssocID="{16BAEED0-8F8A-49BC-852D-894AABA684CC}" presName="node" presStyleLbl="node1" presStyleIdx="2" presStyleCnt="4">
        <dgm:presLayoutVars>
          <dgm:bulletEnabled val="1"/>
        </dgm:presLayoutVars>
      </dgm:prSet>
      <dgm:spPr/>
      <dgm:t>
        <a:bodyPr/>
        <a:lstStyle/>
        <a:p>
          <a:endParaRPr lang="en-GB"/>
        </a:p>
      </dgm:t>
    </dgm:pt>
    <dgm:pt modelId="{48B02E7F-BA20-4214-AD69-386F245C02A1}" type="pres">
      <dgm:prSet presAssocID="{16BAEED0-8F8A-49BC-852D-894AABA684CC}" presName="dummy" presStyleCnt="0"/>
      <dgm:spPr/>
    </dgm:pt>
    <dgm:pt modelId="{C3B0FF90-C998-435B-9F26-00F39F3F4B58}" type="pres">
      <dgm:prSet presAssocID="{90F8D338-8CAF-4722-96CD-3F96464B54DC}" presName="sibTrans" presStyleLbl="sibTrans2D1" presStyleIdx="2" presStyleCnt="4"/>
      <dgm:spPr/>
      <dgm:t>
        <a:bodyPr/>
        <a:lstStyle/>
        <a:p>
          <a:endParaRPr lang="en-GB"/>
        </a:p>
      </dgm:t>
    </dgm:pt>
    <dgm:pt modelId="{4913E591-A0BA-41AC-AA7B-5C3C958917E5}" type="pres">
      <dgm:prSet presAssocID="{45A8D25E-2DD5-42E1-8DED-FDCCFB3CCE6C}" presName="node" presStyleLbl="node1" presStyleIdx="3" presStyleCnt="4">
        <dgm:presLayoutVars>
          <dgm:bulletEnabled val="1"/>
        </dgm:presLayoutVars>
      </dgm:prSet>
      <dgm:spPr/>
      <dgm:t>
        <a:bodyPr/>
        <a:lstStyle/>
        <a:p>
          <a:endParaRPr lang="en-GB"/>
        </a:p>
      </dgm:t>
    </dgm:pt>
    <dgm:pt modelId="{0715E494-3ADB-4DE5-8E37-E1DF8BC09FB2}" type="pres">
      <dgm:prSet presAssocID="{45A8D25E-2DD5-42E1-8DED-FDCCFB3CCE6C}" presName="dummy" presStyleCnt="0"/>
      <dgm:spPr/>
    </dgm:pt>
    <dgm:pt modelId="{2264679C-5888-409B-A4BF-D5D52F9940D5}" type="pres">
      <dgm:prSet presAssocID="{34844100-A6F6-4599-BA49-780F28896AF3}" presName="sibTrans" presStyleLbl="sibTrans2D1" presStyleIdx="3" presStyleCnt="4"/>
      <dgm:spPr/>
      <dgm:t>
        <a:bodyPr/>
        <a:lstStyle/>
        <a:p>
          <a:endParaRPr lang="en-GB"/>
        </a:p>
      </dgm:t>
    </dgm:pt>
  </dgm:ptLst>
  <dgm:cxnLst>
    <dgm:cxn modelId="{C505BCD4-B19B-4BE5-8528-CD0D34A8135B}" type="presOf" srcId="{A6AE2642-A5B2-4F8C-9CAA-DAAC8B7FDE99}" destId="{9DAA6A12-6291-4697-98C1-0683A48D7403}" srcOrd="0" destOrd="0" presId="urn:microsoft.com/office/officeart/2005/8/layout/radial6"/>
    <dgm:cxn modelId="{E18A073D-7A2C-43E5-A4B2-305C63874548}" type="presOf" srcId="{1849544B-B3E8-4CAF-8DFF-00D39A14A86E}" destId="{AA54509E-0081-4CD1-BB01-FA5276A4F447}" srcOrd="0" destOrd="0" presId="urn:microsoft.com/office/officeart/2005/8/layout/radial6"/>
    <dgm:cxn modelId="{E4E392B7-F8F4-46F4-91B1-0D83532719DC}" type="presOf" srcId="{34844100-A6F6-4599-BA49-780F28896AF3}" destId="{2264679C-5888-409B-A4BF-D5D52F9940D5}" srcOrd="0" destOrd="0" presId="urn:microsoft.com/office/officeart/2005/8/layout/radial6"/>
    <dgm:cxn modelId="{1BACDFEF-6E58-4412-B926-A85AE1D7C867}" srcId="{DE8B712F-7B90-49B5-9B6B-3C4805738061}" destId="{FFEAA7E7-32E7-4C7F-9832-80E61F569188}" srcOrd="1" destOrd="0" parTransId="{AED22D9F-EA49-4CC0-8413-6EECDA3EFFA6}" sibTransId="{1849544B-B3E8-4CAF-8DFF-00D39A14A86E}"/>
    <dgm:cxn modelId="{A4BA7F90-0F3C-47A1-8496-6F89406F62F1}" type="presOf" srcId="{90F8D338-8CAF-4722-96CD-3F96464B54DC}" destId="{C3B0FF90-C998-435B-9F26-00F39F3F4B58}" srcOrd="0" destOrd="0" presId="urn:microsoft.com/office/officeart/2005/8/layout/radial6"/>
    <dgm:cxn modelId="{886F522C-844A-481C-BB8C-986CA0DB4030}" srcId="{DE8B712F-7B90-49B5-9B6B-3C4805738061}" destId="{CD62BA9A-5911-420C-AC6B-3EBB3326367A}" srcOrd="0" destOrd="0" parTransId="{2E5423CD-E97E-4A19-9255-FF5B7D42D064}" sibTransId="{A6AE2642-A5B2-4F8C-9CAA-DAAC8B7FDE99}"/>
    <dgm:cxn modelId="{F963DEF6-C2FD-448B-9896-696DB8B2AB2D}" srcId="{DE8B712F-7B90-49B5-9B6B-3C4805738061}" destId="{16BAEED0-8F8A-49BC-852D-894AABA684CC}" srcOrd="2" destOrd="0" parTransId="{03C54F6A-8FBC-4E6D-AA4F-4C6DA35DFDB9}" sibTransId="{90F8D338-8CAF-4722-96CD-3F96464B54DC}"/>
    <dgm:cxn modelId="{E8450A1E-8908-49D5-81BE-EC3A19920538}" type="presOf" srcId="{16BAEED0-8F8A-49BC-852D-894AABA684CC}" destId="{826B14C1-C07D-438A-970A-CEFE03D15998}" srcOrd="0" destOrd="0" presId="urn:microsoft.com/office/officeart/2005/8/layout/radial6"/>
    <dgm:cxn modelId="{9ADAF089-597F-4BBE-9CA5-6EFD9F9D921C}" type="presOf" srcId="{DE8B712F-7B90-49B5-9B6B-3C4805738061}" destId="{0878D345-B666-478F-AC4C-ECEB9569C9E9}" srcOrd="0" destOrd="0" presId="urn:microsoft.com/office/officeart/2005/8/layout/radial6"/>
    <dgm:cxn modelId="{53764238-F613-49ED-A410-8D90AA8A735A}" type="presOf" srcId="{CD62BA9A-5911-420C-AC6B-3EBB3326367A}" destId="{1C2E7AF9-BAD1-4928-85FD-4CA17B687896}" srcOrd="0" destOrd="0" presId="urn:microsoft.com/office/officeart/2005/8/layout/radial6"/>
    <dgm:cxn modelId="{F1DF5073-75AC-47BA-8C98-A1C2DB7A90E0}" srcId="{A2B2BB39-7AA6-459A-AE2B-4D8CB8C72485}" destId="{DE8B712F-7B90-49B5-9B6B-3C4805738061}" srcOrd="0" destOrd="0" parTransId="{ED12FA56-3C68-4CDB-9249-05C784C0FE00}" sibTransId="{60757E09-C939-4F19-8859-A22EF96B2B89}"/>
    <dgm:cxn modelId="{47D6D631-2014-400F-B39A-9FCFCF0E8916}" srcId="{DE8B712F-7B90-49B5-9B6B-3C4805738061}" destId="{45A8D25E-2DD5-42E1-8DED-FDCCFB3CCE6C}" srcOrd="3" destOrd="0" parTransId="{470177E0-B82D-4BCA-95F4-60DC6E01615F}" sibTransId="{34844100-A6F6-4599-BA49-780F28896AF3}"/>
    <dgm:cxn modelId="{FB9E93A2-E8E8-436B-82D7-0E79B318EF68}" type="presOf" srcId="{45A8D25E-2DD5-42E1-8DED-FDCCFB3CCE6C}" destId="{4913E591-A0BA-41AC-AA7B-5C3C958917E5}" srcOrd="0" destOrd="0" presId="urn:microsoft.com/office/officeart/2005/8/layout/radial6"/>
    <dgm:cxn modelId="{CC83A694-E14C-4DD5-BCBE-417FCCAD2AD1}" type="presOf" srcId="{A2B2BB39-7AA6-459A-AE2B-4D8CB8C72485}" destId="{1C028C66-641F-41C3-B33D-254FCF1357F6}" srcOrd="0" destOrd="0" presId="urn:microsoft.com/office/officeart/2005/8/layout/radial6"/>
    <dgm:cxn modelId="{8DFEE968-7E0A-46EF-ACC5-024640722074}" type="presOf" srcId="{FFEAA7E7-32E7-4C7F-9832-80E61F569188}" destId="{A9E90471-9550-4911-A577-2EE7694B9700}" srcOrd="0" destOrd="0" presId="urn:microsoft.com/office/officeart/2005/8/layout/radial6"/>
    <dgm:cxn modelId="{580B8284-4343-4BC9-B051-CF2C4F34AF99}" type="presParOf" srcId="{1C028C66-641F-41C3-B33D-254FCF1357F6}" destId="{0878D345-B666-478F-AC4C-ECEB9569C9E9}" srcOrd="0" destOrd="0" presId="urn:microsoft.com/office/officeart/2005/8/layout/radial6"/>
    <dgm:cxn modelId="{ECA23F9F-F4D6-40E2-A433-B515CA55D9E5}" type="presParOf" srcId="{1C028C66-641F-41C3-B33D-254FCF1357F6}" destId="{1C2E7AF9-BAD1-4928-85FD-4CA17B687896}" srcOrd="1" destOrd="0" presId="urn:microsoft.com/office/officeart/2005/8/layout/radial6"/>
    <dgm:cxn modelId="{5E073DA6-AFE0-4995-8596-5902737AF28F}" type="presParOf" srcId="{1C028C66-641F-41C3-B33D-254FCF1357F6}" destId="{7A0C74F6-0B88-4BDF-AF42-650AA6A3EBAA}" srcOrd="2" destOrd="0" presId="urn:microsoft.com/office/officeart/2005/8/layout/radial6"/>
    <dgm:cxn modelId="{6641ECA7-C877-4500-9751-10CB0AD4081F}" type="presParOf" srcId="{1C028C66-641F-41C3-B33D-254FCF1357F6}" destId="{9DAA6A12-6291-4697-98C1-0683A48D7403}" srcOrd="3" destOrd="0" presId="urn:microsoft.com/office/officeart/2005/8/layout/radial6"/>
    <dgm:cxn modelId="{4F5060F5-7097-4D1C-B53B-F95318FBEFFA}" type="presParOf" srcId="{1C028C66-641F-41C3-B33D-254FCF1357F6}" destId="{A9E90471-9550-4911-A577-2EE7694B9700}" srcOrd="4" destOrd="0" presId="urn:microsoft.com/office/officeart/2005/8/layout/radial6"/>
    <dgm:cxn modelId="{D073DDCF-89BF-4779-A988-7AC019FD5C6D}" type="presParOf" srcId="{1C028C66-641F-41C3-B33D-254FCF1357F6}" destId="{28570FF1-9081-4102-9CC3-25F73AAC607A}" srcOrd="5" destOrd="0" presId="urn:microsoft.com/office/officeart/2005/8/layout/radial6"/>
    <dgm:cxn modelId="{E3094A8B-6376-419E-BC15-3D7C46511CFB}" type="presParOf" srcId="{1C028C66-641F-41C3-B33D-254FCF1357F6}" destId="{AA54509E-0081-4CD1-BB01-FA5276A4F447}" srcOrd="6" destOrd="0" presId="urn:microsoft.com/office/officeart/2005/8/layout/radial6"/>
    <dgm:cxn modelId="{04C2ECD6-0760-4B0A-8DD1-B22FD2001CA9}" type="presParOf" srcId="{1C028C66-641F-41C3-B33D-254FCF1357F6}" destId="{826B14C1-C07D-438A-970A-CEFE03D15998}" srcOrd="7" destOrd="0" presId="urn:microsoft.com/office/officeart/2005/8/layout/radial6"/>
    <dgm:cxn modelId="{ED0E05DB-4FBF-47E2-9901-32083B857E86}" type="presParOf" srcId="{1C028C66-641F-41C3-B33D-254FCF1357F6}" destId="{48B02E7F-BA20-4214-AD69-386F245C02A1}" srcOrd="8" destOrd="0" presId="urn:microsoft.com/office/officeart/2005/8/layout/radial6"/>
    <dgm:cxn modelId="{96C8783D-B794-4307-BB42-83D7DB198492}" type="presParOf" srcId="{1C028C66-641F-41C3-B33D-254FCF1357F6}" destId="{C3B0FF90-C998-435B-9F26-00F39F3F4B58}" srcOrd="9" destOrd="0" presId="urn:microsoft.com/office/officeart/2005/8/layout/radial6"/>
    <dgm:cxn modelId="{587F8ED6-5382-4894-BCBA-9C33FEAB7078}" type="presParOf" srcId="{1C028C66-641F-41C3-B33D-254FCF1357F6}" destId="{4913E591-A0BA-41AC-AA7B-5C3C958917E5}" srcOrd="10" destOrd="0" presId="urn:microsoft.com/office/officeart/2005/8/layout/radial6"/>
    <dgm:cxn modelId="{5C08EA88-F362-4F52-B7F2-53A47C8953F3}" type="presParOf" srcId="{1C028C66-641F-41C3-B33D-254FCF1357F6}" destId="{0715E494-3ADB-4DE5-8E37-E1DF8BC09FB2}" srcOrd="11" destOrd="0" presId="urn:microsoft.com/office/officeart/2005/8/layout/radial6"/>
    <dgm:cxn modelId="{5DEFBE92-CF32-4970-97E5-C345CA9375BC}" type="presParOf" srcId="{1C028C66-641F-41C3-B33D-254FCF1357F6}" destId="{2264679C-5888-409B-A4BF-D5D52F9940D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4679C-5888-409B-A4BF-D5D52F9940D5}">
      <dsp:nvSpPr>
        <dsp:cNvPr id="0" name=""/>
        <dsp:cNvSpPr/>
      </dsp:nvSpPr>
      <dsp:spPr>
        <a:xfrm>
          <a:off x="1621383" y="721283"/>
          <a:ext cx="4822128" cy="4822128"/>
        </a:xfrm>
        <a:prstGeom prst="blockArc">
          <a:avLst>
            <a:gd name="adj1" fmla="val 10800000"/>
            <a:gd name="adj2" fmla="val 162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B0FF90-C998-435B-9F26-00F39F3F4B58}">
      <dsp:nvSpPr>
        <dsp:cNvPr id="0" name=""/>
        <dsp:cNvSpPr/>
      </dsp:nvSpPr>
      <dsp:spPr>
        <a:xfrm>
          <a:off x="1621383" y="721283"/>
          <a:ext cx="4822128" cy="4822128"/>
        </a:xfrm>
        <a:prstGeom prst="blockArc">
          <a:avLst>
            <a:gd name="adj1" fmla="val 5400000"/>
            <a:gd name="adj2" fmla="val 108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54509E-0081-4CD1-BB01-FA5276A4F447}">
      <dsp:nvSpPr>
        <dsp:cNvPr id="0" name=""/>
        <dsp:cNvSpPr/>
      </dsp:nvSpPr>
      <dsp:spPr>
        <a:xfrm>
          <a:off x="1621383" y="721283"/>
          <a:ext cx="4822128" cy="4822128"/>
        </a:xfrm>
        <a:prstGeom prst="blockArc">
          <a:avLst>
            <a:gd name="adj1" fmla="val 0"/>
            <a:gd name="adj2" fmla="val 54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AA6A12-6291-4697-98C1-0683A48D7403}">
      <dsp:nvSpPr>
        <dsp:cNvPr id="0" name=""/>
        <dsp:cNvSpPr/>
      </dsp:nvSpPr>
      <dsp:spPr>
        <a:xfrm>
          <a:off x="1621383" y="721283"/>
          <a:ext cx="4822128" cy="4822128"/>
        </a:xfrm>
        <a:prstGeom prst="blockArc">
          <a:avLst>
            <a:gd name="adj1" fmla="val 16200000"/>
            <a:gd name="adj2" fmla="val 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78D345-B666-478F-AC4C-ECEB9569C9E9}">
      <dsp:nvSpPr>
        <dsp:cNvPr id="0" name=""/>
        <dsp:cNvSpPr/>
      </dsp:nvSpPr>
      <dsp:spPr>
        <a:xfrm>
          <a:off x="2923918" y="2023818"/>
          <a:ext cx="2217058" cy="22170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smtClean="0"/>
            <a:t>Read the text</a:t>
          </a:r>
          <a:endParaRPr lang="en-GB" sz="3600" kern="1200" dirty="0"/>
        </a:p>
      </dsp:txBody>
      <dsp:txXfrm>
        <a:off x="3248599" y="2348499"/>
        <a:ext cx="1567696" cy="1567696"/>
      </dsp:txXfrm>
    </dsp:sp>
    <dsp:sp modelId="{1C2E7AF9-BAD1-4928-85FD-4CA17B687896}">
      <dsp:nvSpPr>
        <dsp:cNvPr id="0" name=""/>
        <dsp:cNvSpPr/>
      </dsp:nvSpPr>
      <dsp:spPr>
        <a:xfrm>
          <a:off x="3256477" y="1182"/>
          <a:ext cx="1551941" cy="1551941"/>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Q1</a:t>
          </a:r>
          <a:endParaRPr lang="en-GB" sz="3400" kern="1200" dirty="0"/>
        </a:p>
      </dsp:txBody>
      <dsp:txXfrm>
        <a:off x="3483753" y="228458"/>
        <a:ext cx="1097389" cy="1097389"/>
      </dsp:txXfrm>
    </dsp:sp>
    <dsp:sp modelId="{A9E90471-9550-4911-A577-2EE7694B9700}">
      <dsp:nvSpPr>
        <dsp:cNvPr id="0" name=""/>
        <dsp:cNvSpPr/>
      </dsp:nvSpPr>
      <dsp:spPr>
        <a:xfrm>
          <a:off x="5611671" y="2356377"/>
          <a:ext cx="1551941" cy="1551941"/>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Q2</a:t>
          </a:r>
          <a:endParaRPr lang="en-GB" sz="3400" kern="1200" dirty="0"/>
        </a:p>
      </dsp:txBody>
      <dsp:txXfrm>
        <a:off x="5838947" y="2583653"/>
        <a:ext cx="1097389" cy="1097389"/>
      </dsp:txXfrm>
    </dsp:sp>
    <dsp:sp modelId="{826B14C1-C07D-438A-970A-CEFE03D15998}">
      <dsp:nvSpPr>
        <dsp:cNvPr id="0" name=""/>
        <dsp:cNvSpPr/>
      </dsp:nvSpPr>
      <dsp:spPr>
        <a:xfrm>
          <a:off x="3256477" y="4711571"/>
          <a:ext cx="1551941" cy="1551941"/>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Q3</a:t>
          </a:r>
          <a:endParaRPr lang="en-GB" sz="3400" kern="1200" dirty="0"/>
        </a:p>
      </dsp:txBody>
      <dsp:txXfrm>
        <a:off x="3483753" y="4938847"/>
        <a:ext cx="1097389" cy="1097389"/>
      </dsp:txXfrm>
    </dsp:sp>
    <dsp:sp modelId="{4913E591-A0BA-41AC-AA7B-5C3C958917E5}">
      <dsp:nvSpPr>
        <dsp:cNvPr id="0" name=""/>
        <dsp:cNvSpPr/>
      </dsp:nvSpPr>
      <dsp:spPr>
        <a:xfrm>
          <a:off x="901282" y="2356377"/>
          <a:ext cx="1551941" cy="1551941"/>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Q4</a:t>
          </a:r>
          <a:endParaRPr lang="en-GB" sz="3400" kern="1200" dirty="0"/>
        </a:p>
      </dsp:txBody>
      <dsp:txXfrm>
        <a:off x="1128558" y="2583653"/>
        <a:ext cx="1097389" cy="109738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1173A1-4703-4E03-8330-563D34E8B0A9}" type="datetimeFigureOut">
              <a:rPr lang="en-GB" smtClean="0"/>
              <a:t>05/02/2016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BC152-2823-45A8-BA67-C0DF6384FA1C}" type="slidenum">
              <a:rPr lang="en-GB" smtClean="0"/>
              <a:t>‹#›</a:t>
            </a:fld>
            <a:endParaRPr lang="en-GB"/>
          </a:p>
        </p:txBody>
      </p:sp>
    </p:spTree>
    <p:extLst>
      <p:ext uri="{BB962C8B-B14F-4D97-AF65-F5344CB8AC3E}">
        <p14:creationId xmlns:p14="http://schemas.microsoft.com/office/powerpoint/2010/main" val="269564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0BC152-2823-45A8-BA67-C0DF6384FA1C}" type="slidenum">
              <a:rPr lang="en-GB" smtClean="0"/>
              <a:t>2</a:t>
            </a:fld>
            <a:endParaRPr lang="en-GB"/>
          </a:p>
        </p:txBody>
      </p:sp>
    </p:spTree>
    <p:extLst>
      <p:ext uri="{BB962C8B-B14F-4D97-AF65-F5344CB8AC3E}">
        <p14:creationId xmlns:p14="http://schemas.microsoft.com/office/powerpoint/2010/main" val="338626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8A8BAF-F9AE-4E9E-8621-DB5362EA4927}" type="datetimeFigureOut">
              <a:rPr lang="en-GB" smtClean="0"/>
              <a:t>05/02/2016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1606896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8A8BAF-F9AE-4E9E-8621-DB5362EA4927}" type="datetimeFigureOut">
              <a:rPr lang="en-GB" smtClean="0"/>
              <a:t>05/02/2016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370851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8A8BAF-F9AE-4E9E-8621-DB5362EA4927}" type="datetimeFigureOut">
              <a:rPr lang="en-GB" smtClean="0"/>
              <a:t>05/02/2016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376500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8A8BAF-F9AE-4E9E-8621-DB5362EA4927}" type="datetimeFigureOut">
              <a:rPr lang="en-GB" smtClean="0"/>
              <a:t>05/02/2016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171060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8A8BAF-F9AE-4E9E-8621-DB5362EA4927}" type="datetimeFigureOut">
              <a:rPr lang="en-GB" smtClean="0"/>
              <a:t>05/02/2016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1466584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8A8BAF-F9AE-4E9E-8621-DB5362EA4927}" type="datetimeFigureOut">
              <a:rPr lang="en-GB" smtClean="0"/>
              <a:t>05/02/2016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88986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8A8BAF-F9AE-4E9E-8621-DB5362EA4927}" type="datetimeFigureOut">
              <a:rPr lang="en-GB" smtClean="0"/>
              <a:t>05/02/2016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128128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8A8BAF-F9AE-4E9E-8621-DB5362EA4927}" type="datetimeFigureOut">
              <a:rPr lang="en-GB" smtClean="0"/>
              <a:t>05/02/2016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338237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A8BAF-F9AE-4E9E-8621-DB5362EA4927}" type="datetimeFigureOut">
              <a:rPr lang="en-GB" smtClean="0"/>
              <a:t>05/02/2016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223349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A8BAF-F9AE-4E9E-8621-DB5362EA4927}" type="datetimeFigureOut">
              <a:rPr lang="en-GB" smtClean="0"/>
              <a:t>05/02/2016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181561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A8BAF-F9AE-4E9E-8621-DB5362EA4927}" type="datetimeFigureOut">
              <a:rPr lang="en-GB" smtClean="0"/>
              <a:t>05/02/2016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340633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A8BAF-F9AE-4E9E-8621-DB5362EA4927}" type="datetimeFigureOut">
              <a:rPr lang="en-GB" smtClean="0"/>
              <a:t>05/02/2016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3A76B-00E6-41DE-868F-021F0E393704}" type="slidenum">
              <a:rPr lang="en-GB" smtClean="0"/>
              <a:t>‹#›</a:t>
            </a:fld>
            <a:endParaRPr lang="en-GB"/>
          </a:p>
        </p:txBody>
      </p:sp>
    </p:spTree>
    <p:extLst>
      <p:ext uri="{BB962C8B-B14F-4D97-AF65-F5344CB8AC3E}">
        <p14:creationId xmlns:p14="http://schemas.microsoft.com/office/powerpoint/2010/main" val="1882117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4" y="116632"/>
            <a:ext cx="7938235"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585151" y="5805264"/>
            <a:ext cx="5558849" cy="1231032"/>
          </a:xfrm>
          <a:noFill/>
        </p:spPr>
        <p:txBody>
          <a:bodyPr/>
          <a:lstStyle/>
          <a:p>
            <a:r>
              <a:rPr lang="en-GB" b="1" dirty="0" smtClean="0"/>
              <a:t>‘A Kestrel for a Knave’</a:t>
            </a:r>
            <a:endParaRPr lang="en-GB" b="1" dirty="0"/>
          </a:p>
        </p:txBody>
      </p:sp>
    </p:spTree>
    <p:extLst>
      <p:ext uri="{BB962C8B-B14F-4D97-AF65-F5344CB8AC3E}">
        <p14:creationId xmlns:p14="http://schemas.microsoft.com/office/powerpoint/2010/main" val="3199487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GB" dirty="0" smtClean="0"/>
              <a:t>Let’s read…</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6" y="3222251"/>
            <a:ext cx="5867319" cy="3600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980728"/>
            <a:ext cx="4859337" cy="376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348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836712"/>
            <a:ext cx="7950234" cy="3282105"/>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068960"/>
            <a:ext cx="3170237"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60265" y="4941168"/>
            <a:ext cx="4176464" cy="172819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Q1 Read again the first part of the source, lines 1- 17</a:t>
            </a:r>
          </a:p>
          <a:p>
            <a:pPr algn="ctr"/>
            <a:r>
              <a:rPr lang="en-GB" sz="2800" dirty="0" smtClean="0">
                <a:solidFill>
                  <a:schemeClr val="tx1"/>
                </a:solidFill>
              </a:rPr>
              <a:t>List four things you learn about Billy (4 marks)</a:t>
            </a:r>
            <a:endParaRPr lang="en-GB" sz="2800" dirty="0">
              <a:solidFill>
                <a:schemeClr val="tx1"/>
              </a:solidFill>
            </a:endParaRPr>
          </a:p>
        </p:txBody>
      </p:sp>
    </p:spTree>
    <p:extLst>
      <p:ext uri="{BB962C8B-B14F-4D97-AF65-F5344CB8AC3E}">
        <p14:creationId xmlns:p14="http://schemas.microsoft.com/office/powerpoint/2010/main" val="2518502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380211" y="3284984"/>
            <a:ext cx="8229600" cy="273630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GB" sz="2800" smtClean="0">
                <a:solidFill>
                  <a:schemeClr val="tx1"/>
                </a:solidFill>
              </a:rPr>
              <a:t>Q1 Read again the first part of the source, lines 1- 13</a:t>
            </a:r>
          </a:p>
          <a:p>
            <a:pPr algn="ctr"/>
            <a:r>
              <a:rPr lang="en-GB" sz="2800" smtClean="0">
                <a:solidFill>
                  <a:schemeClr val="tx1"/>
                </a:solidFill>
              </a:rPr>
              <a:t>List four things you learn about Pip (4 marks)</a:t>
            </a:r>
            <a:endParaRPr lang="en-GB" sz="2800" dirty="0">
              <a:solidFill>
                <a:schemeClr val="tx1"/>
              </a:solidFill>
            </a:endParaRPr>
          </a:p>
        </p:txBody>
      </p:sp>
      <p:sp>
        <p:nvSpPr>
          <p:cNvPr id="3" name="Title 1"/>
          <p:cNvSpPr txBox="1">
            <a:spLocks/>
          </p:cNvSpPr>
          <p:nvPr/>
        </p:nvSpPr>
        <p:spPr>
          <a:xfrm>
            <a:off x="457200" y="274638"/>
            <a:ext cx="8229600" cy="1143000"/>
          </a:xfrm>
          <a:prstGeom prst="rect">
            <a:avLst/>
          </a:prstGeom>
          <a:solidFill>
            <a:schemeClr val="tx2">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Bonus Question!</a:t>
            </a:r>
          </a:p>
          <a:p>
            <a:endParaRPr lang="en-GB" dirty="0"/>
          </a:p>
          <a:p>
            <a:r>
              <a:rPr lang="en-GB" dirty="0" smtClean="0"/>
              <a:t>Read the extract from Great Expectations…</a:t>
            </a:r>
            <a:endParaRPr lang="en-GB" dirty="0"/>
          </a:p>
        </p:txBody>
      </p:sp>
    </p:spTree>
    <p:extLst>
      <p:ext uri="{BB962C8B-B14F-4D97-AF65-F5344CB8AC3E}">
        <p14:creationId xmlns:p14="http://schemas.microsoft.com/office/powerpoint/2010/main" val="1518022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228998"/>
          </a:xfrm>
          <a:solidFill>
            <a:schemeClr val="tx2">
              <a:lumMod val="40000"/>
              <a:lumOff val="60000"/>
            </a:schemeClr>
          </a:solidFill>
        </p:spPr>
        <p:txBody>
          <a:bodyPr>
            <a:normAutofit/>
          </a:bodyPr>
          <a:lstStyle/>
          <a:p>
            <a:r>
              <a:rPr lang="en-GB" b="1" i="0" u="none" strike="noStrike" baseline="0" dirty="0" smtClean="0">
                <a:latin typeface="Kampala75-Bold"/>
              </a:rPr>
              <a:t>What is this passage about?</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79" y="1950814"/>
            <a:ext cx="4122742" cy="29183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ded Corner 4"/>
          <p:cNvSpPr/>
          <p:nvPr/>
        </p:nvSpPr>
        <p:spPr>
          <a:xfrm rot="318927">
            <a:off x="5292080" y="2636912"/>
            <a:ext cx="3096344" cy="338437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What do we learn about the characters and their family life?</a:t>
            </a:r>
            <a:endParaRPr lang="en-GB" sz="3600" b="1" dirty="0">
              <a:solidFill>
                <a:schemeClr val="tx1"/>
              </a:solidFill>
            </a:endParaRPr>
          </a:p>
        </p:txBody>
      </p:sp>
    </p:spTree>
    <p:extLst>
      <p:ext uri="{BB962C8B-B14F-4D97-AF65-F5344CB8AC3E}">
        <p14:creationId xmlns:p14="http://schemas.microsoft.com/office/powerpoint/2010/main" val="3389150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r>
              <a:rPr lang="en-GB" dirty="0" smtClean="0"/>
              <a:t>Q2: Look in detail at the extract from line 17 to line 50</a:t>
            </a:r>
            <a:endParaRPr lang="en-GB" dirty="0"/>
          </a:p>
        </p:txBody>
      </p:sp>
      <p:sp>
        <p:nvSpPr>
          <p:cNvPr id="3" name="Content Placeholder 2"/>
          <p:cNvSpPr>
            <a:spLocks noGrp="1"/>
          </p:cNvSpPr>
          <p:nvPr>
            <p:ph idx="1"/>
          </p:nvPr>
        </p:nvSpPr>
        <p:spPr>
          <a:solidFill>
            <a:srgbClr val="FFFF00"/>
          </a:solidFill>
        </p:spPr>
        <p:txBody>
          <a:bodyPr>
            <a:normAutofit fontScale="92500" lnSpcReduction="10000"/>
          </a:bodyPr>
          <a:lstStyle/>
          <a:p>
            <a:pPr marL="0" indent="0">
              <a:buNone/>
            </a:pPr>
            <a:r>
              <a:rPr lang="en-GB" dirty="0" smtClean="0"/>
              <a:t>How does the writer use language here to present the relationship between the two brothers, Billy and Jud? (8 marks)</a:t>
            </a:r>
          </a:p>
          <a:p>
            <a:pPr marL="0" indent="0">
              <a:buNone/>
            </a:pPr>
            <a:endParaRPr lang="en-GB" dirty="0"/>
          </a:p>
          <a:p>
            <a:pPr marL="0" indent="0">
              <a:buNone/>
            </a:pPr>
            <a:r>
              <a:rPr lang="en-GB" dirty="0" smtClean="0"/>
              <a:t>You could include the writer’s choice of:</a:t>
            </a:r>
          </a:p>
          <a:p>
            <a:r>
              <a:rPr lang="en-GB" dirty="0" smtClean="0"/>
              <a:t>Words and phrases</a:t>
            </a:r>
          </a:p>
          <a:p>
            <a:r>
              <a:rPr lang="en-GB" dirty="0" smtClean="0"/>
              <a:t>Language features and techniques</a:t>
            </a:r>
          </a:p>
          <a:p>
            <a:r>
              <a:rPr lang="en-GB" dirty="0" smtClean="0"/>
              <a:t>Sentence forms</a:t>
            </a:r>
          </a:p>
          <a:p>
            <a:r>
              <a:rPr lang="en-GB" dirty="0" smtClean="0"/>
              <a:t>The use of direct speech</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7733">
            <a:off x="5531864" y="4670488"/>
            <a:ext cx="1168390" cy="192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21410">
            <a:off x="6660232" y="4467757"/>
            <a:ext cx="1274763"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602">
            <a:off x="7834540" y="4077072"/>
            <a:ext cx="1274763"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168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025" y="188640"/>
            <a:ext cx="4753639" cy="2724530"/>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910650"/>
            <a:ext cx="4744112" cy="3505690"/>
          </a:xfrm>
          <a:prstGeom prst="rect">
            <a:avLst/>
          </a:prstGeom>
        </p:spPr>
      </p:pic>
      <p:sp>
        <p:nvSpPr>
          <p:cNvPr id="5" name="Rounded Rectangular Callout 4"/>
          <p:cNvSpPr/>
          <p:nvPr/>
        </p:nvSpPr>
        <p:spPr>
          <a:xfrm>
            <a:off x="5652120" y="5301208"/>
            <a:ext cx="3240360" cy="1368152"/>
          </a:xfrm>
          <a:prstGeom prst="wedgeRoundRectCallout">
            <a:avLst>
              <a:gd name="adj1" fmla="val -67060"/>
              <a:gd name="adj2" fmla="val 178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What are the key words?</a:t>
            </a:r>
            <a:endParaRPr lang="en-GB" sz="3200" dirty="0">
              <a:solidFill>
                <a:schemeClr val="tx1"/>
              </a:solidFill>
            </a:endParaRPr>
          </a:p>
        </p:txBody>
      </p:sp>
      <p:sp>
        <p:nvSpPr>
          <p:cNvPr id="7" name="Rounded Rectangular Callout 6"/>
          <p:cNvSpPr/>
          <p:nvPr/>
        </p:nvSpPr>
        <p:spPr>
          <a:xfrm>
            <a:off x="5283664" y="2968918"/>
            <a:ext cx="3672408" cy="2232248"/>
          </a:xfrm>
          <a:prstGeom prst="wedgeRoundRectCallout">
            <a:avLst>
              <a:gd name="adj1" fmla="val -57967"/>
              <a:gd name="adj2" fmla="val 13384"/>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bg1"/>
                </a:solidFill>
              </a:rPr>
              <a:t>What should you do to aim higher?</a:t>
            </a:r>
            <a:endParaRPr lang="en-GB" sz="3600" dirty="0">
              <a:solidFill>
                <a:schemeClr val="bg1"/>
              </a:solidFill>
            </a:endParaRPr>
          </a:p>
        </p:txBody>
      </p:sp>
      <p:sp>
        <p:nvSpPr>
          <p:cNvPr id="8" name="Rounded Rectangular Callout 7"/>
          <p:cNvSpPr/>
          <p:nvPr/>
        </p:nvSpPr>
        <p:spPr>
          <a:xfrm>
            <a:off x="5283664" y="404664"/>
            <a:ext cx="3661152" cy="2351784"/>
          </a:xfrm>
          <a:prstGeom prst="wedgeRoundRectCallout">
            <a:avLst>
              <a:gd name="adj1" fmla="val -80830"/>
              <a:gd name="adj2" fmla="val -307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And what about the highest marks- what do you need to do?</a:t>
            </a:r>
            <a:endParaRPr lang="en-GB" sz="3600" dirty="0"/>
          </a:p>
        </p:txBody>
      </p:sp>
    </p:spTree>
    <p:extLst>
      <p:ext uri="{BB962C8B-B14F-4D97-AF65-F5344CB8AC3E}">
        <p14:creationId xmlns:p14="http://schemas.microsoft.com/office/powerpoint/2010/main" val="298066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FF0000">
              <a:alpha val="50000"/>
            </a:srgbClr>
          </a:solidFill>
        </p:spPr>
        <p:txBody>
          <a:bodyPr>
            <a:normAutofit/>
          </a:bodyPr>
          <a:lstStyle/>
          <a:p>
            <a:pPr algn="l"/>
            <a:r>
              <a:rPr lang="en-GB" sz="2400" dirty="0" smtClean="0">
                <a:effectLst>
                  <a:outerShdw blurRad="38100" dist="38100" dir="2700000" algn="tl">
                    <a:srgbClr val="000000">
                      <a:alpha val="43137"/>
                    </a:srgbClr>
                  </a:outerShdw>
                </a:effectLst>
                <a:latin typeface="Calibri" pitchFamily="34" charset="0"/>
              </a:rPr>
              <a:t>One of the ways Hines presents the relationship is..</a:t>
            </a:r>
            <a:br>
              <a:rPr lang="en-GB" sz="2400" dirty="0" smtClean="0">
                <a:effectLst>
                  <a:outerShdw blurRad="38100" dist="38100" dir="2700000" algn="tl">
                    <a:srgbClr val="000000">
                      <a:alpha val="43137"/>
                    </a:srgbClr>
                  </a:outerShdw>
                </a:effectLst>
                <a:latin typeface="Calibri" pitchFamily="34" charset="0"/>
              </a:rPr>
            </a:br>
            <a:r>
              <a:rPr lang="en-GB" sz="2400" dirty="0" smtClean="0">
                <a:effectLst>
                  <a:outerShdw blurRad="38100" dist="38100" dir="2700000" algn="tl">
                    <a:srgbClr val="000000">
                      <a:alpha val="43137"/>
                    </a:srgbClr>
                  </a:outerShdw>
                </a:effectLst>
                <a:latin typeface="Calibri" pitchFamily="34" charset="0"/>
              </a:rPr>
              <a:t>Another way the writer shows there relationship ... </a:t>
            </a:r>
            <a:br>
              <a:rPr lang="en-GB" sz="2400" dirty="0" smtClean="0">
                <a:effectLst>
                  <a:outerShdw blurRad="38100" dist="38100" dir="2700000" algn="tl">
                    <a:srgbClr val="000000">
                      <a:alpha val="43137"/>
                    </a:srgbClr>
                  </a:outerShdw>
                </a:effectLst>
                <a:latin typeface="Calibri" pitchFamily="34" charset="0"/>
              </a:rPr>
            </a:br>
            <a:r>
              <a:rPr lang="en-GB" sz="2400" dirty="0" smtClean="0">
                <a:effectLst>
                  <a:outerShdw blurRad="38100" dist="38100" dir="2700000" algn="tl">
                    <a:srgbClr val="000000">
                      <a:alpha val="43137"/>
                    </a:srgbClr>
                  </a:outerShdw>
                </a:effectLst>
                <a:latin typeface="Calibri" pitchFamily="34" charset="0"/>
              </a:rPr>
              <a:t>The writer suggests... </a:t>
            </a:r>
            <a:br>
              <a:rPr lang="en-GB" sz="2400" dirty="0" smtClean="0">
                <a:effectLst>
                  <a:outerShdw blurRad="38100" dist="38100" dir="2700000" algn="tl">
                    <a:srgbClr val="000000">
                      <a:alpha val="43137"/>
                    </a:srgbClr>
                  </a:outerShdw>
                </a:effectLst>
                <a:latin typeface="Calibri" pitchFamily="34" charset="0"/>
              </a:rPr>
            </a:br>
            <a:r>
              <a:rPr lang="en-GB" sz="2400" dirty="0">
                <a:effectLst>
                  <a:outerShdw blurRad="38100" dist="38100" dir="2700000" algn="tl">
                    <a:srgbClr val="000000">
                      <a:alpha val="43137"/>
                    </a:srgbClr>
                  </a:outerShdw>
                </a:effectLst>
                <a:latin typeface="Calibri" pitchFamily="34" charset="0"/>
              </a:rPr>
              <a:t>T</a:t>
            </a:r>
            <a:r>
              <a:rPr lang="en-GB" sz="2400" dirty="0" smtClean="0">
                <a:effectLst>
                  <a:outerShdw blurRad="38100" dist="38100" dir="2700000" algn="tl">
                    <a:srgbClr val="000000">
                      <a:alpha val="43137"/>
                    </a:srgbClr>
                  </a:outerShdw>
                </a:effectLst>
                <a:latin typeface="Calibri" pitchFamily="34" charset="0"/>
              </a:rPr>
              <a:t>he writer presents Billy as …</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FFFF0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t>
            </a:r>
            <a:endParaRPr lang="en-GB" sz="2400" dirty="0" smtClean="0">
              <a:effectLst>
                <a:outerShdw blurRad="38100" dist="38100" dir="2700000" algn="tl">
                  <a:srgbClr val="000000">
                    <a:alpha val="43137"/>
                  </a:srgbClr>
                </a:outerShdw>
              </a:effectLst>
              <a:latin typeface="Calibri" pitchFamily="34" charset="0"/>
              <a:ea typeface="+mj-ea"/>
              <a:cs typeface="+mj-cs"/>
            </a:endParaRPr>
          </a:p>
          <a:p>
            <a:pPr marL="0" marR="0" lvl="0" indent="0" fontAlgn="base">
              <a:lnSpc>
                <a:spcPct val="100000"/>
              </a:lnSpc>
              <a:spcBef>
                <a:spcPct val="0"/>
              </a:spcBef>
              <a:spcAft>
                <a:spcPct val="0"/>
              </a:spcAft>
              <a:buClrTx/>
              <a:buSzTx/>
              <a:tabLst/>
              <a:defRPr/>
            </a:pPr>
            <a:r>
              <a:rPr lang="en-GB" sz="2400" dirty="0" smtClean="0">
                <a:effectLst>
                  <a:outerShdw blurRad="38100" dist="38100" dir="2700000" algn="tl">
                    <a:srgbClr val="000000">
                      <a:alpha val="43137"/>
                    </a:srgbClr>
                  </a:outerShdw>
                </a:effectLst>
                <a:latin typeface="Calibri" pitchFamily="34" charset="0"/>
                <a:ea typeface="+mj-ea"/>
                <a:cs typeface="+mj-cs"/>
              </a:rPr>
              <a:t>An </a:t>
            </a:r>
            <a:r>
              <a:rPr lang="en-GB" sz="2400" dirty="0">
                <a:effectLst>
                  <a:outerShdw blurRad="38100" dist="38100" dir="2700000" algn="tl">
                    <a:srgbClr val="000000">
                      <a:alpha val="43137"/>
                    </a:srgbClr>
                  </a:outerShdw>
                </a:effectLst>
                <a:latin typeface="Calibri" pitchFamily="34" charset="0"/>
                <a:ea typeface="+mj-ea"/>
                <a:cs typeface="+mj-cs"/>
              </a:rPr>
              <a:t>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Hines </a:t>
            </a:r>
            <a:r>
              <a:rPr lang="en-GB" sz="2400" dirty="0">
                <a:effectLst>
                  <a:outerShdw blurRad="38100" dist="38100" dir="2700000" algn="tl">
                    <a:srgbClr val="000000">
                      <a:alpha val="43137"/>
                    </a:srgbClr>
                  </a:outerShdw>
                </a:effectLst>
                <a:latin typeface="Calibri" pitchFamily="34" charset="0"/>
                <a:ea typeface="+mj-ea"/>
                <a:cs typeface="+mj-cs"/>
              </a:rPr>
              <a:t>writes, “___”... </a:t>
            </a:r>
            <a:endParaRPr lang="en-GB" sz="2400" dirty="0" smtClean="0">
              <a:effectLst>
                <a:outerShdw blurRad="38100" dist="38100" dir="2700000" algn="tl">
                  <a:srgbClr val="000000">
                    <a:alpha val="43137"/>
                  </a:srgbClr>
                </a:outerShdw>
              </a:effectLst>
              <a:latin typeface="Calibri" pitchFamily="34" charset="0"/>
              <a:ea typeface="+mj-ea"/>
              <a:cs typeface="+mj-cs"/>
            </a:endParaRPr>
          </a:p>
          <a:p>
            <a:pPr marL="0" marR="0" lvl="0" indent="0" fontAlgn="base">
              <a:lnSpc>
                <a:spcPct val="100000"/>
              </a:lnSpc>
              <a:spcBef>
                <a:spcPct val="0"/>
              </a:spcBef>
              <a:spcAft>
                <a:spcPct val="0"/>
              </a:spcAft>
              <a:buClrTx/>
              <a:buSzTx/>
              <a:tabLst/>
              <a:defRPr/>
            </a:pPr>
            <a:r>
              <a:rPr lang="en-GB" sz="2400" dirty="0" smtClean="0">
                <a:effectLst>
                  <a:outerShdw blurRad="38100" dist="38100" dir="2700000" algn="tl">
                    <a:srgbClr val="000000">
                      <a:alpha val="43137"/>
                    </a:srgbClr>
                  </a:outerShdw>
                </a:effectLst>
                <a:latin typeface="Calibri" pitchFamily="34" charset="0"/>
                <a:ea typeface="+mj-ea"/>
                <a:cs typeface="+mj-cs"/>
              </a:rPr>
              <a:t>For </a:t>
            </a:r>
            <a:r>
              <a:rPr lang="en-GB" sz="2400" dirty="0">
                <a:effectLst>
                  <a:outerShdw blurRad="38100" dist="38100" dir="2700000" algn="tl">
                    <a:srgbClr val="000000">
                      <a:alpha val="43137"/>
                    </a:srgbClr>
                  </a:outerShdw>
                </a:effectLst>
                <a:latin typeface="Calibri" pitchFamily="34" charset="0"/>
                <a:ea typeface="+mj-ea"/>
                <a:cs typeface="+mj-cs"/>
              </a:rPr>
              <a:t>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00B0F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a:t>
            </a:r>
            <a:endParaRPr lang="en-GB" sz="2400" dirty="0" smtClean="0">
              <a:effectLst>
                <a:outerShdw blurRad="38100" dist="38100" dir="2700000" algn="tl">
                  <a:srgbClr val="000000">
                    <a:alpha val="43137"/>
                  </a:srgbClr>
                </a:outerShdw>
              </a:effectLst>
              <a:latin typeface="Calibri" pitchFamily="34" charset="0"/>
              <a:ea typeface="+mj-ea"/>
              <a:cs typeface="+mj-cs"/>
            </a:endParaRPr>
          </a:p>
          <a:p>
            <a:pPr fontAlgn="base">
              <a:spcBef>
                <a:spcPct val="0"/>
              </a:spcBef>
              <a:spcAft>
                <a:spcPct val="0"/>
              </a:spcAft>
              <a:buFontTx/>
              <a:buNone/>
              <a:defRPr/>
            </a:pPr>
            <a:r>
              <a:rPr lang="en-GB" sz="2400" dirty="0" smtClean="0">
                <a:effectLst>
                  <a:outerShdw blurRad="38100" dist="38100" dir="2700000" algn="tl">
                    <a:srgbClr val="000000">
                      <a:alpha val="43137"/>
                    </a:srgbClr>
                  </a:outerShdw>
                </a:effectLst>
                <a:latin typeface="Calibri" pitchFamily="34" charset="0"/>
                <a:ea typeface="+mj-ea"/>
                <a:cs typeface="+mj-cs"/>
              </a:rPr>
              <a:t>This </a:t>
            </a:r>
            <a:r>
              <a:rPr lang="en-GB" sz="2400" dirty="0">
                <a:effectLst>
                  <a:outerShdw blurRad="38100" dist="38100" dir="2700000" algn="tl">
                    <a:srgbClr val="000000">
                      <a:alpha val="43137"/>
                    </a:srgbClr>
                  </a:outerShdw>
                </a:effectLst>
                <a:latin typeface="Calibri" pitchFamily="34" charset="0"/>
                <a:ea typeface="+mj-ea"/>
                <a:cs typeface="+mj-cs"/>
              </a:rPr>
              <a:t>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00FF0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a:t>
            </a:r>
            <a:r>
              <a:rPr lang="en-GB" sz="2400" dirty="0" smtClean="0">
                <a:effectLst>
                  <a:outerShdw blurRad="38100" dist="38100" dir="2700000" algn="tl">
                    <a:srgbClr val="000000">
                      <a:alpha val="43137"/>
                    </a:srgbClr>
                  </a:outerShdw>
                </a:effectLst>
                <a:latin typeface="Calibri" pitchFamily="34" charset="0"/>
                <a:ea typeface="+mj-ea"/>
                <a:cs typeface="+mj-cs"/>
              </a:rPr>
              <a:t>adjectives... </a:t>
            </a: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use of the verbs...The repetition </a:t>
            </a:r>
            <a:r>
              <a:rPr lang="en-GB" sz="2400" dirty="0">
                <a:effectLst>
                  <a:outerShdw blurRad="38100" dist="38100" dir="2700000" algn="tl">
                    <a:srgbClr val="000000">
                      <a:alpha val="43137"/>
                    </a:srgbClr>
                  </a:outerShdw>
                </a:effectLst>
                <a:latin typeface="Calibri" pitchFamily="34" charset="0"/>
                <a:ea typeface="+mj-ea"/>
                <a:cs typeface="+mj-cs"/>
              </a:rPr>
              <a:t>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chemeClr val="accent4">
              <a:alpha val="5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extLst>
      <p:ext uri="{BB962C8B-B14F-4D97-AF65-F5344CB8AC3E}">
        <p14:creationId xmlns:p14="http://schemas.microsoft.com/office/powerpoint/2010/main" val="1580544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r>
              <a:rPr lang="en-GB" dirty="0" smtClean="0"/>
              <a:t>Q3: You now need to think about the whole of the source</a:t>
            </a:r>
            <a:endParaRPr lang="en-GB"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7231" y="2253231"/>
            <a:ext cx="7249537" cy="3219900"/>
          </a:xfrm>
        </p:spPr>
      </p:pic>
      <p:sp>
        <p:nvSpPr>
          <p:cNvPr id="5" name="Rectangle 4"/>
          <p:cNvSpPr/>
          <p:nvPr/>
        </p:nvSpPr>
        <p:spPr>
          <a:xfrm>
            <a:off x="539552" y="2132856"/>
            <a:ext cx="8064896" cy="38164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52" y="2269170"/>
            <a:ext cx="7668696" cy="3543795"/>
          </a:xfrm>
          <a:prstGeom prst="rect">
            <a:avLst/>
          </a:prstGeom>
        </p:spPr>
      </p:pic>
    </p:spTree>
    <p:extLst>
      <p:ext uri="{BB962C8B-B14F-4D97-AF65-F5344CB8AC3E}">
        <p14:creationId xmlns:p14="http://schemas.microsoft.com/office/powerpoint/2010/main" val="3507814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GB" dirty="0" smtClean="0"/>
              <a:t>What is structure?</a:t>
            </a:r>
            <a:endParaRPr lang="en-GB" dirty="0"/>
          </a:p>
        </p:txBody>
      </p:sp>
      <p:sp>
        <p:nvSpPr>
          <p:cNvPr id="4" name="Rectangle 3"/>
          <p:cNvSpPr/>
          <p:nvPr/>
        </p:nvSpPr>
        <p:spPr>
          <a:xfrm>
            <a:off x="2843808" y="2780928"/>
            <a:ext cx="3384376"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solidFill>
                  <a:schemeClr val="bg1"/>
                </a:solidFill>
              </a:rPr>
              <a:t>Structure</a:t>
            </a:r>
            <a:endParaRPr lang="en-GB" sz="6000" dirty="0">
              <a:solidFill>
                <a:schemeClr val="bg1"/>
              </a:solidFill>
            </a:endParaRPr>
          </a:p>
        </p:txBody>
      </p:sp>
    </p:spTree>
    <p:extLst>
      <p:ext uri="{BB962C8B-B14F-4D97-AF65-F5344CB8AC3E}">
        <p14:creationId xmlns:p14="http://schemas.microsoft.com/office/powerpoint/2010/main" val="2374767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96100"/>
          </a:xfrm>
          <a:prstGeom prst="rect">
            <a:avLst/>
          </a:prstGeom>
        </p:spPr>
      </p:pic>
      <p:sp>
        <p:nvSpPr>
          <p:cNvPr id="3" name="TextBox 2"/>
          <p:cNvSpPr txBox="1"/>
          <p:nvPr/>
        </p:nvSpPr>
        <p:spPr>
          <a:xfrm>
            <a:off x="200025" y="152400"/>
            <a:ext cx="4371975" cy="1323439"/>
          </a:xfrm>
          <a:prstGeom prst="rect">
            <a:avLst/>
          </a:prstGeom>
          <a:noFill/>
        </p:spPr>
        <p:txBody>
          <a:bodyPr wrap="square" rtlCol="0">
            <a:spAutoFit/>
          </a:bodyPr>
          <a:lstStyle/>
          <a:p>
            <a:r>
              <a:rPr lang="en-GB" sz="4000" b="1" dirty="0" smtClean="0">
                <a:solidFill>
                  <a:schemeClr val="bg1"/>
                </a:solidFill>
              </a:rPr>
              <a:t>Beginnings and Endings</a:t>
            </a:r>
            <a:endParaRPr lang="en-GB" sz="4000" b="1" dirty="0">
              <a:solidFill>
                <a:schemeClr val="bg1"/>
              </a:solidFill>
            </a:endParaRPr>
          </a:p>
        </p:txBody>
      </p:sp>
      <p:sp>
        <p:nvSpPr>
          <p:cNvPr id="4" name="TextBox 3"/>
          <p:cNvSpPr txBox="1"/>
          <p:nvPr/>
        </p:nvSpPr>
        <p:spPr>
          <a:xfrm>
            <a:off x="4788024" y="548680"/>
            <a:ext cx="4032448" cy="2862322"/>
          </a:xfrm>
          <a:prstGeom prst="rect">
            <a:avLst/>
          </a:prstGeom>
          <a:solidFill>
            <a:schemeClr val="tx2">
              <a:lumMod val="20000"/>
              <a:lumOff val="80000"/>
            </a:schemeClr>
          </a:solidFill>
        </p:spPr>
        <p:txBody>
          <a:bodyPr wrap="square" rtlCol="0">
            <a:spAutoFit/>
          </a:bodyPr>
          <a:lstStyle/>
          <a:p>
            <a:r>
              <a:rPr lang="en-US" sz="2000" b="1" dirty="0"/>
              <a:t>Where are we placed? </a:t>
            </a:r>
          </a:p>
          <a:p>
            <a:r>
              <a:rPr lang="en-US" sz="2000" b="1" dirty="0"/>
              <a:t>What emotion is triggered?  </a:t>
            </a:r>
          </a:p>
          <a:p>
            <a:r>
              <a:rPr lang="en-US" sz="2000" b="1" dirty="0"/>
              <a:t>What thought is offered?</a:t>
            </a:r>
          </a:p>
          <a:p>
            <a:r>
              <a:rPr lang="en-US" sz="2000" b="1" dirty="0"/>
              <a:t>What direction is set?</a:t>
            </a:r>
          </a:p>
          <a:p>
            <a:endParaRPr lang="en-US" sz="2000" b="1" dirty="0"/>
          </a:p>
          <a:p>
            <a:r>
              <a:rPr lang="en-US" sz="2000" b="1" dirty="0"/>
              <a:t>What do we walk away with?</a:t>
            </a:r>
          </a:p>
          <a:p>
            <a:r>
              <a:rPr lang="en-US" sz="2000" b="1" dirty="0"/>
              <a:t>What are we left to consider?</a:t>
            </a:r>
          </a:p>
          <a:p>
            <a:r>
              <a:rPr lang="en-US" sz="2000" b="1" dirty="0"/>
              <a:t>Have we journeyed somewhere or stayed in the same place</a:t>
            </a:r>
            <a:r>
              <a:rPr lang="en-US" sz="2000" b="1" dirty="0" smtClean="0"/>
              <a:t>?</a:t>
            </a:r>
            <a:endParaRPr lang="en-GB" sz="2000" b="1" dirty="0"/>
          </a:p>
        </p:txBody>
      </p:sp>
    </p:spTree>
    <p:extLst>
      <p:ext uri="{BB962C8B-B14F-4D97-AF65-F5344CB8AC3E}">
        <p14:creationId xmlns:p14="http://schemas.microsoft.com/office/powerpoint/2010/main" val="127743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8648">
            <a:off x="4329485" y="269910"/>
            <a:ext cx="2688488" cy="3493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1450" y="2411835"/>
            <a:ext cx="2640084" cy="4236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22948">
            <a:off x="-85982" y="3276727"/>
            <a:ext cx="3429174" cy="3429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96996">
            <a:off x="2335520" y="3353698"/>
            <a:ext cx="1907626" cy="3251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46496">
            <a:off x="4132588" y="3760917"/>
            <a:ext cx="1800200" cy="2748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lded Corner 1"/>
          <p:cNvSpPr/>
          <p:nvPr/>
        </p:nvSpPr>
        <p:spPr>
          <a:xfrm rot="21289127">
            <a:off x="373633" y="456067"/>
            <a:ext cx="3240360" cy="273630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What  do the covers suggest to you about the themes and content of this classic novel?</a:t>
            </a:r>
            <a:endParaRPr lang="en-GB" sz="2800" b="1" dirty="0">
              <a:solidFill>
                <a:schemeClr val="tx1"/>
              </a:solidFill>
            </a:endParaRPr>
          </a:p>
        </p:txBody>
      </p:sp>
    </p:spTree>
    <p:extLst>
      <p:ext uri="{BB962C8B-B14F-4D97-AF65-F5344CB8AC3E}">
        <p14:creationId xmlns:p14="http://schemas.microsoft.com/office/powerpoint/2010/main" val="1789290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725" y="0"/>
            <a:ext cx="4557713" cy="707886"/>
          </a:xfrm>
          <a:prstGeom prst="rect">
            <a:avLst/>
          </a:prstGeom>
          <a:noFill/>
        </p:spPr>
        <p:txBody>
          <a:bodyPr wrap="square" rtlCol="0">
            <a:spAutoFit/>
          </a:bodyPr>
          <a:lstStyle/>
          <a:p>
            <a:r>
              <a:rPr lang="en-GB" sz="4000" b="1" dirty="0" smtClean="0"/>
              <a:t>Contrast</a:t>
            </a:r>
            <a:endParaRPr lang="en-GB" sz="4000" b="1" dirty="0"/>
          </a:p>
        </p:txBody>
      </p:sp>
      <p:pic>
        <p:nvPicPr>
          <p:cNvPr id="6" name="Picture 5"/>
          <p:cNvPicPr>
            <a:picLocks noChangeAspect="1"/>
          </p:cNvPicPr>
          <p:nvPr/>
        </p:nvPicPr>
        <p:blipFill>
          <a:blip r:embed="rId2"/>
          <a:stretch>
            <a:fillRect/>
          </a:stretch>
        </p:blipFill>
        <p:spPr>
          <a:xfrm>
            <a:off x="4491507" y="0"/>
            <a:ext cx="4723327" cy="7006108"/>
          </a:xfrm>
          <a:prstGeom prst="rect">
            <a:avLst/>
          </a:prstGeom>
        </p:spPr>
      </p:pic>
      <p:sp>
        <p:nvSpPr>
          <p:cNvPr id="2" name="Rectangle 1"/>
          <p:cNvSpPr/>
          <p:nvPr/>
        </p:nvSpPr>
        <p:spPr>
          <a:xfrm>
            <a:off x="323528" y="1517895"/>
            <a:ext cx="4572000" cy="3970318"/>
          </a:xfrm>
          <a:prstGeom prst="rect">
            <a:avLst/>
          </a:prstGeom>
        </p:spPr>
        <p:txBody>
          <a:bodyPr>
            <a:spAutoFit/>
          </a:bodyPr>
          <a:lstStyle/>
          <a:p>
            <a:r>
              <a:rPr lang="en-GB" sz="2800" dirty="0"/>
              <a:t>Are there any opposites that are placed side by side for emphasis?</a:t>
            </a:r>
          </a:p>
          <a:p>
            <a:endParaRPr lang="en-GB" sz="2800" dirty="0"/>
          </a:p>
          <a:p>
            <a:r>
              <a:rPr lang="en-GB" sz="2800" dirty="0"/>
              <a:t>Is there any contrast between a character, place or idea at one point in the poem and then later?  (the before/after effect)</a:t>
            </a:r>
          </a:p>
        </p:txBody>
      </p:sp>
    </p:spTree>
    <p:extLst>
      <p:ext uri="{BB962C8B-B14F-4D97-AF65-F5344CB8AC3E}">
        <p14:creationId xmlns:p14="http://schemas.microsoft.com/office/powerpoint/2010/main" val="4096652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00025" y="152400"/>
            <a:ext cx="5302703" cy="1323439"/>
          </a:xfrm>
          <a:prstGeom prst="rect">
            <a:avLst/>
          </a:prstGeom>
          <a:noFill/>
        </p:spPr>
        <p:txBody>
          <a:bodyPr wrap="square" rtlCol="0">
            <a:spAutoFit/>
          </a:bodyPr>
          <a:lstStyle/>
          <a:p>
            <a:r>
              <a:rPr lang="en-GB" sz="4000" b="1" dirty="0" smtClean="0">
                <a:solidFill>
                  <a:schemeClr val="bg1"/>
                </a:solidFill>
              </a:rPr>
              <a:t>Central images, ideas, settings</a:t>
            </a:r>
            <a:endParaRPr lang="en-GB" sz="4000" b="1" dirty="0">
              <a:solidFill>
                <a:schemeClr val="bg1"/>
              </a:solidFill>
            </a:endParaRPr>
          </a:p>
        </p:txBody>
      </p:sp>
      <p:sp>
        <p:nvSpPr>
          <p:cNvPr id="4" name="Rectangle 3"/>
          <p:cNvSpPr/>
          <p:nvPr/>
        </p:nvSpPr>
        <p:spPr>
          <a:xfrm>
            <a:off x="989856" y="2145433"/>
            <a:ext cx="7164288" cy="2246769"/>
          </a:xfrm>
          <a:prstGeom prst="rect">
            <a:avLst/>
          </a:prstGeom>
          <a:solidFill>
            <a:schemeClr val="tx2">
              <a:lumMod val="20000"/>
              <a:lumOff val="80000"/>
            </a:schemeClr>
          </a:solidFill>
        </p:spPr>
        <p:txBody>
          <a:bodyPr wrap="square">
            <a:spAutoFit/>
          </a:bodyPr>
          <a:lstStyle/>
          <a:p>
            <a:r>
              <a:rPr lang="en-GB" sz="2000" dirty="0"/>
              <a:t>Is the </a:t>
            </a:r>
            <a:r>
              <a:rPr lang="en-GB" sz="2000" dirty="0" smtClean="0"/>
              <a:t>text </a:t>
            </a:r>
            <a:r>
              <a:rPr lang="en-GB" sz="2000" dirty="0"/>
              <a:t>structured around a central </a:t>
            </a:r>
            <a:r>
              <a:rPr lang="en-GB" sz="2000" dirty="0" smtClean="0"/>
              <a:t>image or idea?</a:t>
            </a:r>
            <a:endParaRPr lang="en-GB" sz="2000" dirty="0"/>
          </a:p>
          <a:p>
            <a:endParaRPr lang="en-GB" sz="2000" dirty="0"/>
          </a:p>
          <a:p>
            <a:r>
              <a:rPr lang="en-GB" sz="2000" dirty="0"/>
              <a:t>This image may be described in great detail. Perhaps an extended metaphor or symbol. </a:t>
            </a:r>
          </a:p>
          <a:p>
            <a:endParaRPr lang="en-GB" sz="2000" dirty="0"/>
          </a:p>
          <a:p>
            <a:r>
              <a:rPr lang="en-GB" sz="2000" dirty="0"/>
              <a:t>Or perhaps the setting is the key thing that provides a structure for the </a:t>
            </a:r>
            <a:r>
              <a:rPr lang="en-GB" sz="2000" dirty="0" smtClean="0"/>
              <a:t>writer to </a:t>
            </a:r>
            <a:r>
              <a:rPr lang="en-GB" sz="2000" dirty="0"/>
              <a:t>develop his/her ideas? </a:t>
            </a:r>
          </a:p>
        </p:txBody>
      </p:sp>
    </p:spTree>
    <p:extLst>
      <p:ext uri="{BB962C8B-B14F-4D97-AF65-F5344CB8AC3E}">
        <p14:creationId xmlns:p14="http://schemas.microsoft.com/office/powerpoint/2010/main" val="61519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594"/>
            <a:ext cx="4201733" cy="6858594"/>
          </a:xfrm>
          <a:prstGeom prst="rect">
            <a:avLst/>
          </a:prstGeom>
        </p:spPr>
      </p:pic>
      <p:sp>
        <p:nvSpPr>
          <p:cNvPr id="3" name="TextBox 2"/>
          <p:cNvSpPr txBox="1"/>
          <p:nvPr/>
        </p:nvSpPr>
        <p:spPr>
          <a:xfrm>
            <a:off x="92969" y="132814"/>
            <a:ext cx="6275174" cy="1323439"/>
          </a:xfrm>
          <a:prstGeom prst="rect">
            <a:avLst/>
          </a:prstGeom>
          <a:noFill/>
        </p:spPr>
        <p:txBody>
          <a:bodyPr wrap="square" rtlCol="0">
            <a:spAutoFit/>
          </a:bodyPr>
          <a:lstStyle/>
          <a:p>
            <a:r>
              <a:rPr lang="en-GB" sz="4000" b="1" dirty="0" smtClean="0">
                <a:solidFill>
                  <a:schemeClr val="bg1"/>
                </a:solidFill>
              </a:rPr>
              <a:t>Distinct sections / </a:t>
            </a:r>
            <a:endParaRPr lang="en-GB" sz="4000" b="1" dirty="0">
              <a:solidFill>
                <a:schemeClr val="bg1"/>
              </a:solidFill>
            </a:endParaRPr>
          </a:p>
          <a:p>
            <a:r>
              <a:rPr lang="en-GB" sz="4000" b="1" dirty="0" smtClean="0">
                <a:solidFill>
                  <a:schemeClr val="bg1"/>
                </a:solidFill>
              </a:rPr>
              <a:t>Pivotal moments</a:t>
            </a:r>
            <a:endParaRPr lang="en-GB" sz="4000" b="1" dirty="0">
              <a:solidFill>
                <a:schemeClr val="bg1"/>
              </a:solidFill>
            </a:endParaRPr>
          </a:p>
        </p:txBody>
      </p:sp>
      <p:sp>
        <p:nvSpPr>
          <p:cNvPr id="5" name="Rectangle 4"/>
          <p:cNvSpPr/>
          <p:nvPr/>
        </p:nvSpPr>
        <p:spPr>
          <a:xfrm>
            <a:off x="4427984" y="1124744"/>
            <a:ext cx="4572000" cy="3170099"/>
          </a:xfrm>
          <a:prstGeom prst="rect">
            <a:avLst/>
          </a:prstGeom>
        </p:spPr>
        <p:txBody>
          <a:bodyPr>
            <a:spAutoFit/>
          </a:bodyPr>
          <a:lstStyle/>
          <a:p>
            <a:r>
              <a:rPr lang="en-US" sz="2000" dirty="0"/>
              <a:t>Is it clear that there are sections to this </a:t>
            </a:r>
            <a:r>
              <a:rPr lang="en-US" sz="2000" dirty="0" smtClean="0"/>
              <a:t>text that </a:t>
            </a:r>
            <a:r>
              <a:rPr lang="en-US" sz="2000" dirty="0"/>
              <a:t>have been chosen by the writer on purpose?</a:t>
            </a:r>
          </a:p>
          <a:p>
            <a:endParaRPr lang="en-US" sz="2000" dirty="0"/>
          </a:p>
          <a:p>
            <a:r>
              <a:rPr lang="en-US" sz="2000" dirty="0"/>
              <a:t>What do each of these sections reveal / represent?</a:t>
            </a:r>
          </a:p>
          <a:p>
            <a:endParaRPr lang="en-US" sz="2000" dirty="0"/>
          </a:p>
          <a:p>
            <a:r>
              <a:rPr lang="en-US" sz="2000" dirty="0"/>
              <a:t>Is there a pivotal moment, a hinge, that seems to move the ideas in a new direction?</a:t>
            </a:r>
          </a:p>
        </p:txBody>
      </p:sp>
    </p:spTree>
    <p:extLst>
      <p:ext uri="{BB962C8B-B14F-4D97-AF65-F5344CB8AC3E}">
        <p14:creationId xmlns:p14="http://schemas.microsoft.com/office/powerpoint/2010/main" val="745884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2444"/>
          </a:xfrm>
          <a:prstGeom prst="rect">
            <a:avLst/>
          </a:prstGeom>
        </p:spPr>
      </p:pic>
      <p:sp>
        <p:nvSpPr>
          <p:cNvPr id="3" name="TextBox 2"/>
          <p:cNvSpPr txBox="1"/>
          <p:nvPr/>
        </p:nvSpPr>
        <p:spPr>
          <a:xfrm>
            <a:off x="200025" y="152400"/>
            <a:ext cx="5702753" cy="1323439"/>
          </a:xfrm>
          <a:prstGeom prst="rect">
            <a:avLst/>
          </a:prstGeom>
          <a:noFill/>
        </p:spPr>
        <p:txBody>
          <a:bodyPr wrap="square" rtlCol="0">
            <a:spAutoFit/>
          </a:bodyPr>
          <a:lstStyle/>
          <a:p>
            <a:r>
              <a:rPr lang="en-GB" sz="4000" b="1" dirty="0" smtClean="0">
                <a:solidFill>
                  <a:schemeClr val="bg1"/>
                </a:solidFill>
              </a:rPr>
              <a:t>Build up of ideas, image, feeling</a:t>
            </a:r>
            <a:endParaRPr lang="en-GB" sz="4000" b="1" dirty="0">
              <a:solidFill>
                <a:schemeClr val="bg1"/>
              </a:solidFill>
            </a:endParaRPr>
          </a:p>
        </p:txBody>
      </p:sp>
      <p:sp>
        <p:nvSpPr>
          <p:cNvPr id="4" name="Rectangle 3"/>
          <p:cNvSpPr/>
          <p:nvPr/>
        </p:nvSpPr>
        <p:spPr>
          <a:xfrm>
            <a:off x="200025" y="1628800"/>
            <a:ext cx="4572000" cy="2031325"/>
          </a:xfrm>
          <a:prstGeom prst="rect">
            <a:avLst/>
          </a:prstGeom>
        </p:spPr>
        <p:txBody>
          <a:bodyPr>
            <a:spAutoFit/>
          </a:bodyPr>
          <a:lstStyle/>
          <a:p>
            <a:r>
              <a:rPr lang="en-GB" dirty="0"/>
              <a:t>What is the build up?</a:t>
            </a:r>
          </a:p>
          <a:p>
            <a:r>
              <a:rPr lang="en-GB" dirty="0"/>
              <a:t/>
            </a:r>
            <a:br>
              <a:rPr lang="en-GB" dirty="0"/>
            </a:br>
            <a:r>
              <a:rPr lang="en-GB" dirty="0"/>
              <a:t>Where is it heading?</a:t>
            </a:r>
          </a:p>
          <a:p>
            <a:endParaRPr lang="en-GB" dirty="0"/>
          </a:p>
          <a:p>
            <a:r>
              <a:rPr lang="en-GB" dirty="0"/>
              <a:t>What grows over the course of the </a:t>
            </a:r>
            <a:r>
              <a:rPr lang="en-GB" dirty="0" smtClean="0"/>
              <a:t>text?</a:t>
            </a:r>
            <a:endParaRPr lang="en-GB" dirty="0"/>
          </a:p>
          <a:p>
            <a:endParaRPr lang="en-GB" dirty="0"/>
          </a:p>
          <a:p>
            <a:r>
              <a:rPr lang="en-GB" dirty="0"/>
              <a:t>How does it grow?</a:t>
            </a:r>
          </a:p>
        </p:txBody>
      </p:sp>
    </p:spTree>
    <p:extLst>
      <p:ext uri="{BB962C8B-B14F-4D97-AF65-F5344CB8AC3E}">
        <p14:creationId xmlns:p14="http://schemas.microsoft.com/office/powerpoint/2010/main" val="1638422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38950"/>
          </a:xfrm>
          <a:prstGeom prst="rect">
            <a:avLst/>
          </a:prstGeom>
        </p:spPr>
      </p:pic>
      <p:sp>
        <p:nvSpPr>
          <p:cNvPr id="3" name="TextBox 2"/>
          <p:cNvSpPr txBox="1"/>
          <p:nvPr/>
        </p:nvSpPr>
        <p:spPr>
          <a:xfrm>
            <a:off x="200025" y="152400"/>
            <a:ext cx="3529013" cy="1323439"/>
          </a:xfrm>
          <a:prstGeom prst="rect">
            <a:avLst/>
          </a:prstGeom>
          <a:noFill/>
        </p:spPr>
        <p:txBody>
          <a:bodyPr wrap="square" rtlCol="0">
            <a:spAutoFit/>
          </a:bodyPr>
          <a:lstStyle/>
          <a:p>
            <a:r>
              <a:rPr lang="en-GB" sz="4000" b="1" dirty="0" smtClean="0">
                <a:solidFill>
                  <a:schemeClr val="bg1"/>
                </a:solidFill>
              </a:rPr>
              <a:t>Passages of time</a:t>
            </a:r>
            <a:endParaRPr lang="en-GB" sz="4000" b="1" dirty="0">
              <a:solidFill>
                <a:schemeClr val="bg1"/>
              </a:solidFill>
            </a:endParaRPr>
          </a:p>
        </p:txBody>
      </p:sp>
      <p:sp>
        <p:nvSpPr>
          <p:cNvPr id="4" name="Rectangle 3"/>
          <p:cNvSpPr/>
          <p:nvPr/>
        </p:nvSpPr>
        <p:spPr>
          <a:xfrm>
            <a:off x="200025" y="4149080"/>
            <a:ext cx="3867919" cy="2246769"/>
          </a:xfrm>
          <a:prstGeom prst="rect">
            <a:avLst/>
          </a:prstGeom>
          <a:solidFill>
            <a:schemeClr val="tx2">
              <a:lumMod val="20000"/>
              <a:lumOff val="80000"/>
            </a:schemeClr>
          </a:solidFill>
        </p:spPr>
        <p:txBody>
          <a:bodyPr wrap="square">
            <a:spAutoFit/>
          </a:bodyPr>
          <a:lstStyle/>
          <a:p>
            <a:r>
              <a:rPr lang="en-US" sz="2000" dirty="0"/>
              <a:t>How is time presented in the text?</a:t>
            </a:r>
          </a:p>
          <a:p>
            <a:endParaRPr lang="en-US" sz="2000" dirty="0"/>
          </a:p>
          <a:p>
            <a:r>
              <a:rPr lang="en-US" sz="2000" dirty="0"/>
              <a:t>Present tense, past tense?</a:t>
            </a:r>
          </a:p>
          <a:p>
            <a:endParaRPr lang="en-US" sz="2000" dirty="0"/>
          </a:p>
          <a:p>
            <a:r>
              <a:rPr lang="en-US" sz="2000" dirty="0"/>
              <a:t>Days, weeks, years?</a:t>
            </a:r>
          </a:p>
          <a:p>
            <a:endParaRPr lang="en-US" sz="2000" dirty="0"/>
          </a:p>
          <a:p>
            <a:r>
              <a:rPr lang="en-US" sz="2000" dirty="0"/>
              <a:t>History, present day, future?</a:t>
            </a:r>
          </a:p>
        </p:txBody>
      </p:sp>
    </p:spTree>
    <p:extLst>
      <p:ext uri="{BB962C8B-B14F-4D97-AF65-F5344CB8AC3E}">
        <p14:creationId xmlns:p14="http://schemas.microsoft.com/office/powerpoint/2010/main" val="1786732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921500"/>
          </a:xfrm>
          <a:prstGeom prst="rect">
            <a:avLst/>
          </a:prstGeom>
        </p:spPr>
      </p:pic>
      <p:sp>
        <p:nvSpPr>
          <p:cNvPr id="3" name="TextBox 2"/>
          <p:cNvSpPr txBox="1"/>
          <p:nvPr/>
        </p:nvSpPr>
        <p:spPr>
          <a:xfrm>
            <a:off x="200025" y="152400"/>
            <a:ext cx="7294790" cy="1323439"/>
          </a:xfrm>
          <a:prstGeom prst="rect">
            <a:avLst/>
          </a:prstGeom>
          <a:noFill/>
        </p:spPr>
        <p:txBody>
          <a:bodyPr wrap="square" rtlCol="0">
            <a:spAutoFit/>
          </a:bodyPr>
          <a:lstStyle/>
          <a:p>
            <a:r>
              <a:rPr lang="en-GB" sz="4000" b="1" dirty="0" smtClean="0">
                <a:solidFill>
                  <a:schemeClr val="bg1"/>
                </a:solidFill>
              </a:rPr>
              <a:t>Movement (sentence types / punctuation)</a:t>
            </a:r>
            <a:endParaRPr lang="en-GB" sz="4000" b="1" dirty="0">
              <a:solidFill>
                <a:schemeClr val="bg1"/>
              </a:solidFill>
            </a:endParaRPr>
          </a:p>
        </p:txBody>
      </p:sp>
      <p:sp>
        <p:nvSpPr>
          <p:cNvPr id="4" name="Rectangle 3"/>
          <p:cNvSpPr/>
          <p:nvPr/>
        </p:nvSpPr>
        <p:spPr>
          <a:xfrm>
            <a:off x="174068" y="4801924"/>
            <a:ext cx="8790420" cy="2031325"/>
          </a:xfrm>
          <a:prstGeom prst="rect">
            <a:avLst/>
          </a:prstGeom>
          <a:solidFill>
            <a:schemeClr val="tx2">
              <a:lumMod val="20000"/>
              <a:lumOff val="80000"/>
            </a:schemeClr>
          </a:solidFill>
        </p:spPr>
        <p:txBody>
          <a:bodyPr wrap="square">
            <a:spAutoFit/>
          </a:bodyPr>
          <a:lstStyle/>
          <a:p>
            <a:r>
              <a:rPr lang="en-GB" dirty="0"/>
              <a:t>What about sentence types?  Are there many short ones? Long ones? A ‘stand out’ short or long sentence that marks something.  Simple vs complex?</a:t>
            </a:r>
          </a:p>
          <a:p>
            <a:endParaRPr lang="en-GB" dirty="0"/>
          </a:p>
          <a:p>
            <a:r>
              <a:rPr lang="en-GB" dirty="0"/>
              <a:t>Look at the punctuation. Why does it stop where it does? </a:t>
            </a:r>
          </a:p>
          <a:p>
            <a:r>
              <a:rPr lang="en-GB" dirty="0"/>
              <a:t>Are commas used to make lists – this may speed things up. </a:t>
            </a:r>
          </a:p>
          <a:p>
            <a:endParaRPr lang="en-GB" dirty="0" smtClean="0"/>
          </a:p>
          <a:p>
            <a:r>
              <a:rPr lang="en-GB" dirty="0" smtClean="0"/>
              <a:t>Does </a:t>
            </a:r>
            <a:r>
              <a:rPr lang="en-GB" dirty="0"/>
              <a:t>it seem ‘choppy’ or more smooth?  What punctuation is creating that effect?  </a:t>
            </a:r>
          </a:p>
        </p:txBody>
      </p:sp>
    </p:spTree>
    <p:extLst>
      <p:ext uri="{BB962C8B-B14F-4D97-AF65-F5344CB8AC3E}">
        <p14:creationId xmlns:p14="http://schemas.microsoft.com/office/powerpoint/2010/main" val="2543961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872723"/>
          </a:xfrm>
          <a:prstGeom prst="rect">
            <a:avLst/>
          </a:prstGeom>
        </p:spPr>
      </p:pic>
      <p:sp>
        <p:nvSpPr>
          <p:cNvPr id="4" name="TextBox 3"/>
          <p:cNvSpPr txBox="1"/>
          <p:nvPr/>
        </p:nvSpPr>
        <p:spPr>
          <a:xfrm>
            <a:off x="200025" y="152400"/>
            <a:ext cx="3529013" cy="707886"/>
          </a:xfrm>
          <a:prstGeom prst="rect">
            <a:avLst/>
          </a:prstGeom>
          <a:noFill/>
        </p:spPr>
        <p:txBody>
          <a:bodyPr wrap="square" rtlCol="0">
            <a:spAutoFit/>
          </a:bodyPr>
          <a:lstStyle/>
          <a:p>
            <a:r>
              <a:rPr lang="en-GB" sz="4000" b="1" dirty="0" smtClean="0">
                <a:solidFill>
                  <a:schemeClr val="bg1"/>
                </a:solidFill>
              </a:rPr>
              <a:t>Voice</a:t>
            </a:r>
            <a:endParaRPr lang="en-GB" sz="4000" b="1" dirty="0">
              <a:solidFill>
                <a:schemeClr val="bg1"/>
              </a:solidFill>
            </a:endParaRPr>
          </a:p>
        </p:txBody>
      </p:sp>
      <p:sp>
        <p:nvSpPr>
          <p:cNvPr id="3" name="Rectangle 2"/>
          <p:cNvSpPr/>
          <p:nvPr/>
        </p:nvSpPr>
        <p:spPr>
          <a:xfrm>
            <a:off x="3995936" y="35603"/>
            <a:ext cx="5116533" cy="3785652"/>
          </a:xfrm>
          <a:prstGeom prst="rect">
            <a:avLst/>
          </a:prstGeom>
          <a:solidFill>
            <a:schemeClr val="tx2">
              <a:lumMod val="20000"/>
              <a:lumOff val="80000"/>
            </a:schemeClr>
          </a:solidFill>
        </p:spPr>
        <p:txBody>
          <a:bodyPr wrap="square">
            <a:spAutoFit/>
          </a:bodyPr>
          <a:lstStyle/>
          <a:p>
            <a:pPr lvl="0"/>
            <a:r>
              <a:rPr lang="en-US" sz="2000" dirty="0">
                <a:solidFill>
                  <a:prstClr val="black"/>
                </a:solidFill>
                <a:latin typeface="Calibri Light" panose="020F0302020204030204"/>
              </a:rPr>
              <a:t>Who is speaking?  What perspective are we offered?  </a:t>
            </a:r>
            <a:r>
              <a:rPr lang="en-US" sz="2000" dirty="0" smtClean="0">
                <a:solidFill>
                  <a:prstClr val="black"/>
                </a:solidFill>
                <a:latin typeface="Calibri Light" panose="020F0302020204030204"/>
              </a:rPr>
              <a:t>Who </a:t>
            </a:r>
            <a:r>
              <a:rPr lang="en-US" sz="2000" dirty="0">
                <a:solidFill>
                  <a:prstClr val="black"/>
                </a:solidFill>
                <a:latin typeface="Calibri Light" panose="020F0302020204030204"/>
              </a:rPr>
              <a:t>is the voice talking to?  </a:t>
            </a:r>
          </a:p>
          <a:p>
            <a:pPr lvl="0"/>
            <a:endParaRPr lang="en-US" sz="2000" dirty="0">
              <a:solidFill>
                <a:prstClr val="black"/>
              </a:solidFill>
              <a:latin typeface="Calibri Light" panose="020F0302020204030204"/>
            </a:endParaRPr>
          </a:p>
          <a:p>
            <a:pPr lvl="0"/>
            <a:r>
              <a:rPr lang="en-US" sz="2000" dirty="0">
                <a:solidFill>
                  <a:prstClr val="black"/>
                </a:solidFill>
                <a:latin typeface="Calibri Light" panose="020F0302020204030204"/>
              </a:rPr>
              <a:t>Is there more than one voice? Is the tone the same or different?</a:t>
            </a:r>
          </a:p>
          <a:p>
            <a:pPr lvl="0"/>
            <a:r>
              <a:rPr lang="en-US" sz="2000" dirty="0">
                <a:solidFill>
                  <a:prstClr val="black"/>
                </a:solidFill>
                <a:latin typeface="Calibri Light" panose="020F0302020204030204"/>
              </a:rPr>
              <a:t>Why are they speaking? Can they be trusted?</a:t>
            </a:r>
          </a:p>
          <a:p>
            <a:pPr lvl="0"/>
            <a:endParaRPr lang="en-US" sz="2000" dirty="0">
              <a:solidFill>
                <a:prstClr val="black"/>
              </a:solidFill>
              <a:latin typeface="Calibri Light" panose="020F0302020204030204"/>
            </a:endParaRPr>
          </a:p>
          <a:p>
            <a:pPr lvl="0"/>
            <a:r>
              <a:rPr lang="en-US" sz="2000" dirty="0">
                <a:solidFill>
                  <a:prstClr val="black"/>
                </a:solidFill>
                <a:latin typeface="Calibri Light" panose="020F0302020204030204"/>
              </a:rPr>
              <a:t>Is it first, second, third person?  What’s the impact?</a:t>
            </a:r>
          </a:p>
          <a:p>
            <a:pPr lvl="0"/>
            <a:endParaRPr lang="en-US" sz="2000" dirty="0">
              <a:solidFill>
                <a:prstClr val="black"/>
              </a:solidFill>
              <a:latin typeface="Calibri Light" panose="020F0302020204030204"/>
            </a:endParaRPr>
          </a:p>
          <a:p>
            <a:pPr lvl="0"/>
            <a:r>
              <a:rPr lang="en-US" sz="2000" dirty="0">
                <a:solidFill>
                  <a:prstClr val="black"/>
                </a:solidFill>
                <a:latin typeface="Calibri Light" panose="020F0302020204030204"/>
              </a:rPr>
              <a:t>Is there any direct speech?  What is the effect of this?</a:t>
            </a:r>
          </a:p>
        </p:txBody>
      </p:sp>
    </p:spTree>
    <p:extLst>
      <p:ext uri="{BB962C8B-B14F-4D97-AF65-F5344CB8AC3E}">
        <p14:creationId xmlns:p14="http://schemas.microsoft.com/office/powerpoint/2010/main" val="1040984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GB" dirty="0" smtClean="0"/>
              <a:t>What is structure?</a:t>
            </a:r>
            <a:endParaRPr lang="en-GB" dirty="0"/>
          </a:p>
        </p:txBody>
      </p:sp>
      <p:sp>
        <p:nvSpPr>
          <p:cNvPr id="3" name="Content Placeholder 2"/>
          <p:cNvSpPr>
            <a:spLocks noGrp="1"/>
          </p:cNvSpPr>
          <p:nvPr>
            <p:ph idx="1"/>
          </p:nvPr>
        </p:nvSpPr>
        <p:spPr>
          <a:xfrm>
            <a:off x="467544" y="1844824"/>
            <a:ext cx="8229600" cy="4525963"/>
          </a:xfrm>
        </p:spPr>
        <p:txBody>
          <a:bodyPr/>
          <a:lstStyle/>
          <a:p>
            <a:r>
              <a:rPr lang="en-US" dirty="0"/>
              <a:t>The writer chose a structure and form on purpose – it has meaning.</a:t>
            </a:r>
          </a:p>
          <a:p>
            <a:endParaRPr lang="en-US" dirty="0"/>
          </a:p>
          <a:p>
            <a:r>
              <a:rPr lang="en-US" dirty="0"/>
              <a:t>The examiner is not interested in a list of techniques – you need to make meaningful connections. Why has the writer chosen this technique? </a:t>
            </a:r>
          </a:p>
          <a:p>
            <a:pPr marL="0" indent="0">
              <a:buNone/>
            </a:pPr>
            <a:endParaRPr lang="en-GB" dirty="0"/>
          </a:p>
        </p:txBody>
      </p:sp>
    </p:spTree>
    <p:extLst>
      <p:ext uri="{BB962C8B-B14F-4D97-AF65-F5344CB8AC3E}">
        <p14:creationId xmlns:p14="http://schemas.microsoft.com/office/powerpoint/2010/main" val="41411591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764704"/>
            <a:ext cx="4029638" cy="4848902"/>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613" y="260648"/>
            <a:ext cx="4020111" cy="2495899"/>
          </a:xfrm>
          <a:prstGeom prst="rect">
            <a:avLst/>
          </a:prstGeom>
        </p:spPr>
      </p:pic>
      <p:sp>
        <p:nvSpPr>
          <p:cNvPr id="4" name="Folded Corner 3"/>
          <p:cNvSpPr/>
          <p:nvPr/>
        </p:nvSpPr>
        <p:spPr>
          <a:xfrm rot="498434">
            <a:off x="5004048" y="3429000"/>
            <a:ext cx="3610676" cy="2952328"/>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smtClean="0">
              <a:solidFill>
                <a:schemeClr val="tx1"/>
              </a:solidFill>
            </a:endParaRPr>
          </a:p>
          <a:p>
            <a:pPr algn="ctr"/>
            <a:r>
              <a:rPr lang="en-GB" sz="3200" b="1" dirty="0" smtClean="0">
                <a:solidFill>
                  <a:schemeClr val="tx1"/>
                </a:solidFill>
              </a:rPr>
              <a:t>What are the key words?</a:t>
            </a:r>
          </a:p>
          <a:p>
            <a:pPr algn="ctr"/>
            <a:r>
              <a:rPr lang="en-GB" sz="3200" b="1" dirty="0" smtClean="0">
                <a:solidFill>
                  <a:schemeClr val="tx1"/>
                </a:solidFill>
              </a:rPr>
              <a:t>What does the examiner want you to do?</a:t>
            </a:r>
            <a:endParaRPr lang="en-GB" sz="3200" b="1" dirty="0">
              <a:solidFill>
                <a:schemeClr val="tx1"/>
              </a:solidFill>
            </a:endParaRPr>
          </a:p>
        </p:txBody>
      </p:sp>
    </p:spTree>
    <p:extLst>
      <p:ext uri="{BB962C8B-B14F-4D97-AF65-F5344CB8AC3E}">
        <p14:creationId xmlns:p14="http://schemas.microsoft.com/office/powerpoint/2010/main" val="31162283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FF0000">
              <a:alpha val="50000"/>
            </a:srgbClr>
          </a:solidFill>
        </p:spPr>
        <p:txBody>
          <a:bodyPr>
            <a:normAutofit fontScale="90000"/>
          </a:bodyPr>
          <a:lstStyle/>
          <a:p>
            <a:pPr algn="l"/>
            <a:r>
              <a:rPr lang="en-GB" sz="2400" dirty="0" smtClean="0">
                <a:effectLst>
                  <a:outerShdw blurRad="38100" dist="38100" dir="2700000" algn="tl">
                    <a:srgbClr val="000000">
                      <a:alpha val="43137"/>
                    </a:srgbClr>
                  </a:outerShdw>
                </a:effectLst>
                <a:latin typeface="Calibri" pitchFamily="34" charset="0"/>
              </a:rPr>
              <a:t>One of the ways Hines structures the chapter is... </a:t>
            </a:r>
            <a:br>
              <a:rPr lang="en-GB" sz="2400" dirty="0" smtClean="0">
                <a:effectLst>
                  <a:outerShdw blurRad="38100" dist="38100" dir="2700000" algn="tl">
                    <a:srgbClr val="000000">
                      <a:alpha val="43137"/>
                    </a:srgbClr>
                  </a:outerShdw>
                </a:effectLst>
                <a:latin typeface="Calibri" pitchFamily="34" charset="0"/>
              </a:rPr>
            </a:br>
            <a:r>
              <a:rPr lang="en-GB" sz="2400" dirty="0" smtClean="0">
                <a:effectLst>
                  <a:outerShdw blurRad="38100" dist="38100" dir="2700000" algn="tl">
                    <a:srgbClr val="000000">
                      <a:alpha val="43137"/>
                    </a:srgbClr>
                  </a:outerShdw>
                </a:effectLst>
                <a:latin typeface="Calibri" pitchFamily="34" charset="0"/>
              </a:rPr>
              <a:t>The opening sentence/ paragraph is... </a:t>
            </a:r>
            <a:br>
              <a:rPr lang="en-GB" sz="2400" dirty="0" smtClean="0">
                <a:effectLst>
                  <a:outerShdw blurRad="38100" dist="38100" dir="2700000" algn="tl">
                    <a:srgbClr val="000000">
                      <a:alpha val="43137"/>
                    </a:srgbClr>
                  </a:outerShdw>
                </a:effectLst>
                <a:latin typeface="Calibri" pitchFamily="34" charset="0"/>
              </a:rPr>
            </a:br>
            <a:r>
              <a:rPr lang="en-GB" sz="2400" dirty="0" smtClean="0">
                <a:effectLst>
                  <a:outerShdw blurRad="38100" dist="38100" dir="2700000" algn="tl">
                    <a:srgbClr val="000000">
                      <a:alpha val="43137"/>
                    </a:srgbClr>
                  </a:outerShdw>
                </a:effectLst>
                <a:latin typeface="Calibri" pitchFamily="34" charset="0"/>
              </a:rPr>
              <a:t>The writer begins by telling us about...</a:t>
            </a:r>
            <a:br>
              <a:rPr lang="en-GB" sz="2400" dirty="0" smtClean="0">
                <a:effectLst>
                  <a:outerShdw blurRad="38100" dist="38100" dir="2700000" algn="tl">
                    <a:srgbClr val="000000">
                      <a:alpha val="43137"/>
                    </a:srgbClr>
                  </a:outerShdw>
                </a:effectLst>
                <a:latin typeface="Calibri" pitchFamily="34" charset="0"/>
              </a:rPr>
            </a:br>
            <a:r>
              <a:rPr lang="en-GB" sz="2400" dirty="0" smtClean="0">
                <a:effectLst>
                  <a:outerShdw blurRad="38100" dist="38100" dir="2700000" algn="tl">
                    <a:srgbClr val="000000">
                      <a:alpha val="43137"/>
                    </a:srgbClr>
                  </a:outerShdw>
                </a:effectLst>
                <a:latin typeface="Calibri" pitchFamily="34" charset="0"/>
              </a:rPr>
              <a:t>Another structural point is … </a:t>
            </a:r>
            <a:br>
              <a:rPr lang="en-GB" sz="2400" dirty="0" smtClean="0">
                <a:effectLst>
                  <a:outerShdw blurRad="38100" dist="38100" dir="2700000" algn="tl">
                    <a:srgbClr val="000000">
                      <a:alpha val="43137"/>
                    </a:srgbClr>
                  </a:outerShdw>
                </a:effectLst>
                <a:latin typeface="Calibri" pitchFamily="34" charset="0"/>
              </a:rPr>
            </a:br>
            <a:r>
              <a:rPr lang="en-GB" sz="2400" dirty="0" smtClean="0">
                <a:effectLst>
                  <a:outerShdw blurRad="38100" dist="38100" dir="2700000" algn="tl">
                    <a:srgbClr val="000000">
                      <a:alpha val="43137"/>
                    </a:srgbClr>
                  </a:outerShdw>
                </a:effectLst>
                <a:latin typeface="Calibri" pitchFamily="34" charset="0"/>
              </a:rPr>
              <a:t>At the start of the extract we are told..</a:t>
            </a:r>
            <a:br>
              <a:rPr lang="en-GB" sz="2400" dirty="0" smtClean="0">
                <a:effectLst>
                  <a:outerShdw blurRad="38100" dist="38100" dir="2700000" algn="tl">
                    <a:srgbClr val="000000">
                      <a:alpha val="43137"/>
                    </a:srgbClr>
                  </a:outerShdw>
                </a:effectLst>
                <a:latin typeface="Calibri" pitchFamily="34" charset="0"/>
              </a:rPr>
            </a:b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4800" dirty="0" smtClean="0">
                <a:solidFill>
                  <a:prstClr val="black"/>
                </a:solidFill>
                <a:latin typeface="Arial" charset="0"/>
              </a:rPr>
              <a:t>Q</a:t>
            </a:r>
            <a:endParaRPr lang="en-US" dirty="0" smtClean="0">
              <a:solidFill>
                <a:prstClr val="black"/>
              </a:solidFill>
              <a:latin typeface="Arial" charset="0"/>
            </a:endParaRPr>
          </a:p>
        </p:txBody>
      </p:sp>
      <p:sp>
        <p:nvSpPr>
          <p:cNvPr id="5" name="Bevel 4"/>
          <p:cNvSpPr/>
          <p:nvPr/>
        </p:nvSpPr>
        <p:spPr bwMode="auto">
          <a:xfrm>
            <a:off x="142844" y="1142984"/>
            <a:ext cx="1214414" cy="1142984"/>
          </a:xfrm>
          <a:prstGeom prst="bevel">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4800" dirty="0">
                <a:solidFill>
                  <a:prstClr val="black"/>
                </a:solidFill>
              </a:rPr>
              <a:t>W</a:t>
            </a:r>
            <a:endParaRPr lang="en-US" dirty="0" smtClean="0">
              <a:solidFill>
                <a:prstClr val="black"/>
              </a:solidFill>
              <a:latin typeface="Arial" charset="0"/>
            </a:endParaRPr>
          </a:p>
        </p:txBody>
      </p:sp>
      <p:sp>
        <p:nvSpPr>
          <p:cNvPr id="6" name="Bevel 5"/>
          <p:cNvSpPr/>
          <p:nvPr/>
        </p:nvSpPr>
        <p:spPr bwMode="auto">
          <a:xfrm>
            <a:off x="142844" y="2285992"/>
            <a:ext cx="1214414" cy="1142984"/>
          </a:xfrm>
          <a:prstGeom prst="beve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4800" dirty="0">
                <a:solidFill>
                  <a:prstClr val="black"/>
                </a:solidFill>
              </a:rPr>
              <a:t>E</a:t>
            </a:r>
            <a:endParaRPr lang="en-US" dirty="0" smtClean="0">
              <a:solidFill>
                <a:prstClr val="black"/>
              </a:solidFill>
              <a:latin typeface="Arial" charset="0"/>
            </a:endParaRPr>
          </a:p>
        </p:txBody>
      </p:sp>
      <p:sp>
        <p:nvSpPr>
          <p:cNvPr id="7" name="Bevel 6"/>
          <p:cNvSpPr/>
          <p:nvPr/>
        </p:nvSpPr>
        <p:spPr bwMode="auto">
          <a:xfrm>
            <a:off x="142844" y="3429000"/>
            <a:ext cx="1214414" cy="1142984"/>
          </a:xfrm>
          <a:prstGeom prst="bevel">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4800" dirty="0">
                <a:solidFill>
                  <a:prstClr val="black"/>
                </a:solidFill>
              </a:rPr>
              <a:t>R</a:t>
            </a:r>
            <a:endParaRPr lang="en-US" dirty="0" smtClean="0">
              <a:solidFill>
                <a:prstClr val="black"/>
              </a:solidFill>
              <a:latin typeface="Arial" charset="0"/>
            </a:endParaRPr>
          </a:p>
        </p:txBody>
      </p:sp>
      <p:sp>
        <p:nvSpPr>
          <p:cNvPr id="8" name="Bevel 7"/>
          <p:cNvSpPr/>
          <p:nvPr/>
        </p:nvSpPr>
        <p:spPr bwMode="auto">
          <a:xfrm>
            <a:off x="142844" y="4572008"/>
            <a:ext cx="1214414" cy="1142984"/>
          </a:xfrm>
          <a:prstGeom prst="bevel">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4800" dirty="0">
                <a:solidFill>
                  <a:prstClr val="black"/>
                </a:solidFill>
              </a:rPr>
              <a:t>T</a:t>
            </a:r>
            <a:endParaRPr lang="en-US" dirty="0" smtClean="0">
              <a:solidFill>
                <a:prstClr val="black"/>
              </a:solidFill>
              <a:latin typeface="Arial" charset="0"/>
            </a:endParaRPr>
          </a:p>
        </p:txBody>
      </p:sp>
      <p:sp>
        <p:nvSpPr>
          <p:cNvPr id="9" name="Bevel 8"/>
          <p:cNvSpPr/>
          <p:nvPr/>
        </p:nvSpPr>
        <p:spPr bwMode="auto">
          <a:xfrm>
            <a:off x="142844" y="5715016"/>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4800" dirty="0">
                <a:solidFill>
                  <a:prstClr val="black"/>
                </a:solidFill>
              </a:rPr>
              <a:t>Y</a:t>
            </a:r>
            <a:endParaRPr lang="en-US" dirty="0" smtClean="0">
              <a:solidFill>
                <a:prstClr val="black"/>
              </a:solidFill>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solidFill>
                  <a:prstClr val="black"/>
                </a:solidFill>
              </a:rPr>
              <a:t>}</a:t>
            </a:r>
            <a:endParaRPr lang="en-US" dirty="0">
              <a:solidFill>
                <a:prstClr val="black"/>
              </a:solidFill>
            </a:endParaRPr>
          </a:p>
        </p:txBody>
      </p:sp>
      <p:sp>
        <p:nvSpPr>
          <p:cNvPr id="11" name="Title 1"/>
          <p:cNvSpPr txBox="1">
            <a:spLocks/>
          </p:cNvSpPr>
          <p:nvPr/>
        </p:nvSpPr>
        <p:spPr bwMode="auto">
          <a:xfrm>
            <a:off x="1857356" y="2214554"/>
            <a:ext cx="7107132" cy="1143008"/>
          </a:xfrm>
          <a:prstGeom prst="rect">
            <a:avLst/>
          </a:prstGeom>
          <a:solidFill>
            <a:srgbClr val="FFFF0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GB" sz="2400" dirty="0">
                <a:solidFill>
                  <a:prstClr val="black"/>
                </a:solidFill>
                <a:effectLst>
                  <a:outerShdw blurRad="38100" dist="38100" dir="2700000" algn="tl">
                    <a:srgbClr val="000000">
                      <a:alpha val="43137"/>
                    </a:srgbClr>
                  </a:outerShdw>
                </a:effectLst>
              </a:rPr>
              <a:t>This is shown when it says, “___”... </a:t>
            </a:r>
            <a:endParaRPr lang="en-GB" sz="2400" dirty="0" smtClean="0">
              <a:solidFill>
                <a:prstClr val="black"/>
              </a:solidFill>
              <a:effectLst>
                <a:outerShdw blurRad="38100" dist="38100" dir="2700000" algn="tl">
                  <a:srgbClr val="000000">
                    <a:alpha val="43137"/>
                  </a:srgbClr>
                </a:outerShdw>
              </a:effectLst>
            </a:endParaRPr>
          </a:p>
          <a:p>
            <a:pPr fontAlgn="base">
              <a:spcBef>
                <a:spcPct val="0"/>
              </a:spcBef>
              <a:spcAft>
                <a:spcPct val="0"/>
              </a:spcAft>
              <a:defRPr/>
            </a:pPr>
            <a:r>
              <a:rPr lang="en-GB" sz="2400" dirty="0" smtClean="0">
                <a:solidFill>
                  <a:prstClr val="black"/>
                </a:solidFill>
                <a:effectLst>
                  <a:outerShdw blurRad="38100" dist="38100" dir="2700000" algn="tl">
                    <a:srgbClr val="000000">
                      <a:alpha val="43137"/>
                    </a:srgbClr>
                  </a:outerShdw>
                </a:effectLst>
              </a:rPr>
              <a:t>An </a:t>
            </a:r>
            <a:r>
              <a:rPr lang="en-GB" sz="2400" dirty="0">
                <a:solidFill>
                  <a:prstClr val="black"/>
                </a:solidFill>
                <a:effectLst>
                  <a:outerShdw blurRad="38100" dist="38100" dir="2700000" algn="tl">
                    <a:srgbClr val="000000">
                      <a:alpha val="43137"/>
                    </a:srgbClr>
                  </a:outerShdw>
                </a:effectLst>
              </a:rPr>
              <a:t>example of this is when </a:t>
            </a:r>
            <a:r>
              <a:rPr lang="en-GB" sz="2400" dirty="0" err="1" smtClean="0">
                <a:solidFill>
                  <a:prstClr val="black"/>
                </a:solidFill>
                <a:effectLst>
                  <a:outerShdw blurRad="38100" dist="38100" dir="2700000" algn="tl">
                    <a:srgbClr val="000000">
                      <a:alpha val="43137"/>
                    </a:srgbClr>
                  </a:outerShdw>
                </a:effectLst>
              </a:rPr>
              <a:t>Hineswrites</a:t>
            </a:r>
            <a:r>
              <a:rPr lang="en-GB" sz="2400" dirty="0">
                <a:solidFill>
                  <a:prstClr val="black"/>
                </a:solidFill>
                <a:effectLst>
                  <a:outerShdw blurRad="38100" dist="38100" dir="2700000" algn="tl">
                    <a:srgbClr val="000000">
                      <a:alpha val="43137"/>
                    </a:srgbClr>
                  </a:outerShdw>
                </a:effectLst>
              </a:rPr>
              <a:t>, “___”... </a:t>
            </a:r>
            <a:endParaRPr lang="en-GB" sz="2400" dirty="0" smtClean="0">
              <a:solidFill>
                <a:prstClr val="black"/>
              </a:solidFill>
              <a:effectLst>
                <a:outerShdw blurRad="38100" dist="38100" dir="2700000" algn="tl">
                  <a:srgbClr val="000000">
                    <a:alpha val="43137"/>
                  </a:srgbClr>
                </a:outerShdw>
              </a:effectLst>
            </a:endParaRPr>
          </a:p>
          <a:p>
            <a:pPr fontAlgn="base">
              <a:spcBef>
                <a:spcPct val="0"/>
              </a:spcBef>
              <a:spcAft>
                <a:spcPct val="0"/>
              </a:spcAft>
              <a:defRPr/>
            </a:pPr>
            <a:r>
              <a:rPr lang="en-GB" sz="2400" dirty="0" smtClean="0">
                <a:solidFill>
                  <a:prstClr val="black"/>
                </a:solidFill>
                <a:effectLst>
                  <a:outerShdw blurRad="38100" dist="38100" dir="2700000" algn="tl">
                    <a:srgbClr val="000000">
                      <a:alpha val="43137"/>
                    </a:srgbClr>
                  </a:outerShdw>
                </a:effectLst>
              </a:rPr>
              <a:t>For </a:t>
            </a:r>
            <a:r>
              <a:rPr lang="en-GB" sz="2400" dirty="0">
                <a:solidFill>
                  <a:prstClr val="black"/>
                </a:solidFill>
                <a:effectLst>
                  <a:outerShdw blurRad="38100" dist="38100" dir="2700000" algn="tl">
                    <a:srgbClr val="000000">
                      <a:alpha val="43137"/>
                    </a:srgbClr>
                  </a:outerShdw>
                </a:effectLst>
              </a:rPr>
              <a:t>example, “___”</a:t>
            </a:r>
            <a:endParaRPr lang="en-US" sz="2400" dirty="0">
              <a:solidFill>
                <a:prstClr val="black"/>
              </a:solidFill>
              <a:effectLst>
                <a:outerShdw blurRad="38100" dist="38100" dir="2700000" algn="tl">
                  <a:srgbClr val="000000">
                    <a:alpha val="43137"/>
                  </a:srgbClr>
                </a:outerShdw>
              </a:effectLst>
            </a:endParaRPr>
          </a:p>
        </p:txBody>
      </p:sp>
      <p:sp>
        <p:nvSpPr>
          <p:cNvPr id="12" name="Title 1"/>
          <p:cNvSpPr txBox="1">
            <a:spLocks/>
          </p:cNvSpPr>
          <p:nvPr/>
        </p:nvSpPr>
        <p:spPr bwMode="auto">
          <a:xfrm>
            <a:off x="1857356" y="3500438"/>
            <a:ext cx="7107132" cy="1143008"/>
          </a:xfrm>
          <a:prstGeom prst="rect">
            <a:avLst/>
          </a:prstGeom>
          <a:solidFill>
            <a:srgbClr val="00B0F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GB" sz="2400" dirty="0">
                <a:solidFill>
                  <a:prstClr val="black"/>
                </a:solidFill>
                <a:effectLst>
                  <a:outerShdw blurRad="38100" dist="38100" dir="2700000" algn="tl">
                    <a:srgbClr val="000000">
                      <a:alpha val="43137"/>
                    </a:srgbClr>
                  </a:outerShdw>
                </a:effectLst>
              </a:rPr>
              <a:t>This makes the reader think... </a:t>
            </a:r>
            <a:endParaRPr lang="en-GB" sz="2400" dirty="0" smtClean="0">
              <a:solidFill>
                <a:prstClr val="black"/>
              </a:solidFill>
              <a:effectLst>
                <a:outerShdw blurRad="38100" dist="38100" dir="2700000" algn="tl">
                  <a:srgbClr val="000000">
                    <a:alpha val="43137"/>
                  </a:srgbClr>
                </a:outerShdw>
              </a:effectLst>
            </a:endParaRPr>
          </a:p>
          <a:p>
            <a:pPr fontAlgn="base">
              <a:spcBef>
                <a:spcPct val="0"/>
              </a:spcBef>
              <a:spcAft>
                <a:spcPct val="0"/>
              </a:spcAft>
              <a:defRPr/>
            </a:pPr>
            <a:r>
              <a:rPr lang="en-GB" sz="2400" dirty="0" smtClean="0">
                <a:solidFill>
                  <a:prstClr val="black"/>
                </a:solidFill>
                <a:effectLst>
                  <a:outerShdw blurRad="38100" dist="38100" dir="2700000" algn="tl">
                    <a:srgbClr val="000000">
                      <a:alpha val="43137"/>
                    </a:srgbClr>
                  </a:outerShdw>
                </a:effectLst>
              </a:rPr>
              <a:t>This </a:t>
            </a:r>
            <a:r>
              <a:rPr lang="en-GB" sz="2400" dirty="0">
                <a:solidFill>
                  <a:prstClr val="black"/>
                </a:solidFill>
                <a:effectLst>
                  <a:outerShdw blurRad="38100" dist="38100" dir="2700000" algn="tl">
                    <a:srgbClr val="000000">
                      <a:alpha val="43137"/>
                    </a:srgbClr>
                  </a:outerShdw>
                </a:effectLst>
              </a:rPr>
              <a:t>suggests to the reader... The reader will think... This implies... This suggests... </a:t>
            </a:r>
            <a:endParaRPr lang="en-US" sz="2400" dirty="0">
              <a:solidFill>
                <a:prstClr val="black"/>
              </a:solidFill>
              <a:effectLst>
                <a:outerShdw blurRad="38100" dist="38100" dir="2700000" algn="tl">
                  <a:srgbClr val="000000">
                    <a:alpha val="43137"/>
                  </a:srgbClr>
                </a:outerShdw>
              </a:effectLst>
            </a:endParaRPr>
          </a:p>
        </p:txBody>
      </p:sp>
      <p:sp>
        <p:nvSpPr>
          <p:cNvPr id="13" name="Title 1"/>
          <p:cNvSpPr txBox="1">
            <a:spLocks/>
          </p:cNvSpPr>
          <p:nvPr/>
        </p:nvSpPr>
        <p:spPr bwMode="auto">
          <a:xfrm>
            <a:off x="1857388" y="4714884"/>
            <a:ext cx="7107100" cy="1143008"/>
          </a:xfrm>
          <a:prstGeom prst="rect">
            <a:avLst/>
          </a:prstGeom>
          <a:solidFill>
            <a:srgbClr val="00FF0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GB" sz="2400" dirty="0" smtClean="0">
                <a:solidFill>
                  <a:prstClr val="black"/>
                </a:solidFill>
                <a:effectLst>
                  <a:outerShdw blurRad="38100" dist="38100" dir="2700000" algn="tl">
                    <a:srgbClr val="000000">
                      <a:alpha val="43137"/>
                    </a:srgbClr>
                  </a:outerShdw>
                </a:effectLst>
              </a:rPr>
              <a:t>The opening sentence… The writer uses repetition to…The use of the paragraphs ...The repetition </a:t>
            </a:r>
            <a:r>
              <a:rPr lang="en-GB" sz="2400" dirty="0">
                <a:solidFill>
                  <a:prstClr val="black"/>
                </a:solidFill>
                <a:effectLst>
                  <a:outerShdw blurRad="38100" dist="38100" dir="2700000" algn="tl">
                    <a:srgbClr val="000000">
                      <a:alpha val="43137"/>
                    </a:srgbClr>
                  </a:outerShdw>
                </a:effectLst>
              </a:rPr>
              <a:t>of... This </a:t>
            </a:r>
            <a:r>
              <a:rPr lang="en-GB" sz="2400" dirty="0" smtClean="0">
                <a:solidFill>
                  <a:prstClr val="black"/>
                </a:solidFill>
                <a:effectLst>
                  <a:outerShdw blurRad="38100" dist="38100" dir="2700000" algn="tl">
                    <a:srgbClr val="000000">
                      <a:alpha val="43137"/>
                    </a:srgbClr>
                  </a:outerShdw>
                </a:effectLst>
              </a:rPr>
              <a:t>setting… The use of time…The shift in focus from…to… </a:t>
            </a:r>
            <a:r>
              <a:rPr lang="en-GB" sz="2400" dirty="0">
                <a:solidFill>
                  <a:prstClr val="black"/>
                </a:solidFill>
                <a:effectLst>
                  <a:outerShdw blurRad="38100" dist="38100" dir="2700000" algn="tl">
                    <a:srgbClr val="000000">
                      <a:alpha val="43137"/>
                    </a:srgbClr>
                  </a:outerShdw>
                </a:effectLst>
              </a:rPr>
              <a:t>The use of the direct speech... </a:t>
            </a:r>
            <a:endParaRPr lang="en-US" sz="2400" dirty="0">
              <a:solidFill>
                <a:prstClr val="black"/>
              </a:solidFill>
              <a:effectLst>
                <a:outerShdw blurRad="38100" dist="38100" dir="2700000" algn="tl">
                  <a:srgbClr val="000000">
                    <a:alpha val="43137"/>
                  </a:srgbClr>
                </a:outerShdw>
              </a:effectLst>
            </a:endParaRPr>
          </a:p>
        </p:txBody>
      </p:sp>
      <p:sp>
        <p:nvSpPr>
          <p:cNvPr id="15" name="Title 1"/>
          <p:cNvSpPr txBox="1">
            <a:spLocks/>
          </p:cNvSpPr>
          <p:nvPr/>
        </p:nvSpPr>
        <p:spPr bwMode="auto">
          <a:xfrm>
            <a:off x="1857356" y="5949280"/>
            <a:ext cx="7107132" cy="792088"/>
          </a:xfrm>
          <a:prstGeom prst="rect">
            <a:avLst/>
          </a:prstGeom>
          <a:solidFill>
            <a:schemeClr val="accent4">
              <a:alpha val="5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GB" sz="2400" dirty="0">
                <a:solidFill>
                  <a:prstClr val="black"/>
                </a:solidFill>
                <a:effectLst>
                  <a:outerShdw blurRad="38100" dist="38100" dir="2700000" algn="tl">
                    <a:srgbClr val="000000">
                      <a:alpha val="43137"/>
                    </a:srgbClr>
                  </a:outerShdw>
                </a:effectLst>
              </a:rPr>
              <a:t>This</a:t>
            </a:r>
            <a:r>
              <a:rPr lang="en-GB" sz="2400" kern="0" dirty="0" smtClean="0">
                <a:solidFill>
                  <a:srgbClr val="1F497D"/>
                </a:solidFill>
                <a:effectLst>
                  <a:outerShdw blurRad="38100" dist="38100" dir="2700000" algn="tl">
                    <a:srgbClr val="000000">
                      <a:alpha val="43137"/>
                    </a:srgbClr>
                  </a:outerShdw>
                </a:effectLst>
              </a:rPr>
              <a:t> </a:t>
            </a:r>
            <a:r>
              <a:rPr lang="en-GB" sz="2400" dirty="0" smtClean="0">
                <a:solidFill>
                  <a:prstClr val="black"/>
                </a:solidFill>
                <a:effectLst>
                  <a:outerShdw blurRad="38100" dist="38100" dir="2700000" algn="tl">
                    <a:srgbClr val="000000">
                      <a:alpha val="43137"/>
                    </a:srgbClr>
                  </a:outerShdw>
                </a:effectLst>
              </a:rPr>
              <a:t>links to ... </a:t>
            </a:r>
            <a:r>
              <a:rPr lang="en-GB" sz="2400" dirty="0">
                <a:solidFill>
                  <a:prstClr val="black"/>
                </a:solidFill>
                <a:effectLst>
                  <a:outerShdw blurRad="38100" dist="38100" dir="2700000" algn="tl">
                    <a:srgbClr val="000000">
                      <a:alpha val="43137"/>
                    </a:srgbClr>
                  </a:outerShdw>
                </a:effectLst>
              </a:rPr>
              <a:t>This </a:t>
            </a:r>
            <a:r>
              <a:rPr lang="en-GB" sz="2400" dirty="0" smtClean="0">
                <a:solidFill>
                  <a:prstClr val="black"/>
                </a:solidFill>
                <a:effectLst>
                  <a:outerShdw blurRad="38100" dist="38100" dir="2700000" algn="tl">
                    <a:srgbClr val="000000">
                      <a:alpha val="43137"/>
                    </a:srgbClr>
                  </a:outerShdw>
                </a:effectLst>
              </a:rPr>
              <a:t>connects to ... </a:t>
            </a:r>
            <a:r>
              <a:rPr lang="en-GB" sz="2400" dirty="0">
                <a:solidFill>
                  <a:prstClr val="black"/>
                </a:solidFill>
                <a:effectLst>
                  <a:outerShdw blurRad="38100" dist="38100" dir="2700000" algn="tl">
                    <a:srgbClr val="000000">
                      <a:alpha val="43137"/>
                    </a:srgbClr>
                  </a:outerShdw>
                </a:effectLst>
              </a:rPr>
              <a:t>This </a:t>
            </a:r>
            <a:r>
              <a:rPr lang="en-GB" sz="2400" dirty="0" smtClean="0">
                <a:solidFill>
                  <a:prstClr val="black"/>
                </a:solidFill>
                <a:effectLst>
                  <a:outerShdw blurRad="38100" dist="38100" dir="2700000" algn="tl">
                    <a:srgbClr val="000000">
                      <a:alpha val="43137"/>
                    </a:srgbClr>
                  </a:outerShdw>
                </a:effectLst>
              </a:rPr>
              <a:t>builds an atmosphere of...</a:t>
            </a:r>
            <a:endParaRPr lang="en-US" sz="240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9924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0" u="none" strike="noStrike" baseline="0" dirty="0" smtClean="0">
                <a:latin typeface="Kampala75-Bold"/>
              </a:rPr>
              <a:t>‘A Kestrel for a Knave’</a:t>
            </a:r>
            <a:br>
              <a:rPr lang="en-GB" b="1" i="0" u="none" strike="noStrike" baseline="0" dirty="0" smtClean="0">
                <a:latin typeface="Kampala75-Bold"/>
              </a:rPr>
            </a:br>
            <a:r>
              <a:rPr lang="en-GB" b="1" i="0" u="none" strike="noStrike" baseline="0" dirty="0" smtClean="0">
                <a:latin typeface="Kampala75-Bold"/>
              </a:rPr>
              <a:t>Barry Hines</a:t>
            </a:r>
            <a:endParaRPr lang="en-GB" dirty="0"/>
          </a:p>
        </p:txBody>
      </p:sp>
      <p:sp>
        <p:nvSpPr>
          <p:cNvPr id="3" name="Content Placeholder 2"/>
          <p:cNvSpPr>
            <a:spLocks noGrp="1"/>
          </p:cNvSpPr>
          <p:nvPr>
            <p:ph idx="1"/>
          </p:nvPr>
        </p:nvSpPr>
        <p:spPr>
          <a:xfrm>
            <a:off x="457200" y="1600200"/>
            <a:ext cx="8229600" cy="4925144"/>
          </a:xfrm>
          <a:solidFill>
            <a:schemeClr val="tx2">
              <a:lumMod val="40000"/>
              <a:lumOff val="60000"/>
            </a:schemeClr>
          </a:solidFill>
        </p:spPr>
        <p:txBody>
          <a:bodyPr>
            <a:noAutofit/>
          </a:bodyPr>
          <a:lstStyle/>
          <a:p>
            <a:pPr marL="0" indent="0">
              <a:buNone/>
            </a:pPr>
            <a:r>
              <a:rPr lang="en-GB" sz="2100" dirty="0" smtClean="0"/>
              <a:t>‘A Kestrel for a Knave’ tells the story of a day in the life of Billy Casper. The story is written in the third person, but there is little doubt that we are encouraged to look through Billy’s eyes. The setting is South Yorkshire in the 1960s – probably Barnsley – though Hines never names places. We know the town is in a mining area: Billy’s brother Jud works down the pit, a fate that Billy wants to avoid, but the reader feels that inevitably he will not succeed. For boys like Billy, there was little else available.</a:t>
            </a:r>
          </a:p>
          <a:p>
            <a:pPr marL="0" indent="0">
              <a:buNone/>
            </a:pPr>
            <a:r>
              <a:rPr lang="en-GB" sz="2100" dirty="0" smtClean="0"/>
              <a:t>The novel has several flashbacks that move away from the action of the day and fill in gaps from the past, such as how Billy came by </a:t>
            </a:r>
            <a:r>
              <a:rPr lang="en-GB" sz="2100" dirty="0" err="1" smtClean="0"/>
              <a:t>Kes</a:t>
            </a:r>
            <a:r>
              <a:rPr lang="en-GB" sz="2100" dirty="0" smtClean="0"/>
              <a:t> and trained her.</a:t>
            </a:r>
          </a:p>
          <a:p>
            <a:pPr marL="0" indent="0">
              <a:buNone/>
            </a:pPr>
            <a:r>
              <a:rPr lang="en-GB" sz="2100" dirty="0" smtClean="0"/>
              <a:t>Billy lives with his feckless mother, Mrs Casper, and his brutal brother, Jud. It is not a loving home and Billy is not well provided for. He does, however, have his kestrel, </a:t>
            </a:r>
            <a:r>
              <a:rPr lang="en-GB" sz="2100" dirty="0" err="1" smtClean="0"/>
              <a:t>Kes</a:t>
            </a:r>
            <a:r>
              <a:rPr lang="en-GB" sz="2100" dirty="0" smtClean="0"/>
              <a:t>; she is the centre of his life and he dedicates all his time and efforts to her.</a:t>
            </a:r>
            <a:endParaRPr lang="en-GB" sz="2100" dirty="0"/>
          </a:p>
        </p:txBody>
      </p:sp>
    </p:spTree>
    <p:extLst>
      <p:ext uri="{BB962C8B-B14F-4D97-AF65-F5344CB8AC3E}">
        <p14:creationId xmlns:p14="http://schemas.microsoft.com/office/powerpoint/2010/main" val="1059438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129" y="332656"/>
            <a:ext cx="8145012" cy="4763165"/>
          </a:xfrm>
          <a:prstGeom prst="rect">
            <a:avLst/>
          </a:prstGeom>
        </p:spPr>
      </p:pic>
      <p:sp>
        <p:nvSpPr>
          <p:cNvPr id="3" name="Folded Corner 2"/>
          <p:cNvSpPr/>
          <p:nvPr/>
        </p:nvSpPr>
        <p:spPr>
          <a:xfrm>
            <a:off x="5652120" y="4869160"/>
            <a:ext cx="3168352" cy="165618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This is the first GCSE English Language Paper you will complete</a:t>
            </a:r>
            <a:endParaRPr lang="en-GB" sz="2400" dirty="0">
              <a:solidFill>
                <a:schemeClr val="tx1"/>
              </a:solidFill>
            </a:endParaRPr>
          </a:p>
        </p:txBody>
      </p:sp>
    </p:spTree>
    <p:extLst>
      <p:ext uri="{BB962C8B-B14F-4D97-AF65-F5344CB8AC3E}">
        <p14:creationId xmlns:p14="http://schemas.microsoft.com/office/powerpoint/2010/main" val="3363275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619672" y="1484784"/>
            <a:ext cx="4608512"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862" y="1209365"/>
            <a:ext cx="7878275" cy="4439270"/>
          </a:xfrm>
          <a:prstGeom prst="rect">
            <a:avLst/>
          </a:prstGeom>
        </p:spPr>
      </p:pic>
    </p:spTree>
    <p:extLst>
      <p:ext uri="{BB962C8B-B14F-4D97-AF65-F5344CB8AC3E}">
        <p14:creationId xmlns:p14="http://schemas.microsoft.com/office/powerpoint/2010/main" val="3954965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38468264"/>
              </p:ext>
            </p:extLst>
          </p:nvPr>
        </p:nvGraphicFramePr>
        <p:xfrm>
          <a:off x="971600" y="476672"/>
          <a:ext cx="806489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51520" y="188640"/>
            <a:ext cx="3024336" cy="15841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SECTION A: READING</a:t>
            </a:r>
            <a:endParaRPr lang="en-GB" sz="4400" b="1" dirty="0"/>
          </a:p>
        </p:txBody>
      </p:sp>
      <p:sp>
        <p:nvSpPr>
          <p:cNvPr id="4" name="Rectangle 3"/>
          <p:cNvSpPr/>
          <p:nvPr/>
        </p:nvSpPr>
        <p:spPr>
          <a:xfrm>
            <a:off x="5868144" y="332656"/>
            <a:ext cx="2016224" cy="6480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4 marks</a:t>
            </a:r>
            <a:endParaRPr lang="en-GB" sz="4000" dirty="0"/>
          </a:p>
        </p:txBody>
      </p:sp>
      <p:sp>
        <p:nvSpPr>
          <p:cNvPr id="5" name="Rectangle 4"/>
          <p:cNvSpPr/>
          <p:nvPr/>
        </p:nvSpPr>
        <p:spPr>
          <a:xfrm>
            <a:off x="7524328" y="4437112"/>
            <a:ext cx="1368152"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8 marks</a:t>
            </a:r>
            <a:endParaRPr lang="en-GB" sz="2400" b="1" dirty="0"/>
          </a:p>
        </p:txBody>
      </p:sp>
      <p:sp>
        <p:nvSpPr>
          <p:cNvPr id="6" name="Rectangle 5"/>
          <p:cNvSpPr/>
          <p:nvPr/>
        </p:nvSpPr>
        <p:spPr>
          <a:xfrm>
            <a:off x="2267744" y="5949280"/>
            <a:ext cx="1584176" cy="6480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8 marks</a:t>
            </a:r>
            <a:endParaRPr lang="en-GB" sz="3200" dirty="0"/>
          </a:p>
        </p:txBody>
      </p:sp>
      <p:sp>
        <p:nvSpPr>
          <p:cNvPr id="7" name="Rectangle 6"/>
          <p:cNvSpPr/>
          <p:nvPr/>
        </p:nvSpPr>
        <p:spPr>
          <a:xfrm>
            <a:off x="251520" y="3717032"/>
            <a:ext cx="1584176" cy="72008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20 marks</a:t>
            </a:r>
            <a:endParaRPr lang="en-GB" sz="2800" b="1" dirty="0"/>
          </a:p>
        </p:txBody>
      </p:sp>
      <p:sp>
        <p:nvSpPr>
          <p:cNvPr id="8" name="Up Arrow 7"/>
          <p:cNvSpPr/>
          <p:nvPr/>
        </p:nvSpPr>
        <p:spPr>
          <a:xfrm>
            <a:off x="4716016" y="1863494"/>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Up Arrow 8"/>
          <p:cNvSpPr/>
          <p:nvPr/>
        </p:nvSpPr>
        <p:spPr>
          <a:xfrm rot="5400000">
            <a:off x="5933701" y="3284984"/>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p:cNvSpPr/>
          <p:nvPr/>
        </p:nvSpPr>
        <p:spPr>
          <a:xfrm rot="10800000">
            <a:off x="4652036" y="4437112"/>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Up Arrow 10"/>
          <p:cNvSpPr/>
          <p:nvPr/>
        </p:nvSpPr>
        <p:spPr>
          <a:xfrm rot="16200000">
            <a:off x="3248771" y="3284984"/>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6733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068960"/>
            <a:ext cx="7848872" cy="338437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AO2: Explain, comment on and analyse how writers use language to achieve effects and influence readers, using relevant subject terminology to support their views</a:t>
            </a:r>
            <a:endParaRPr lang="en-GB" sz="3600" b="1" dirty="0">
              <a:solidFill>
                <a:schemeClr val="tx1"/>
              </a:solidFill>
            </a:endParaRPr>
          </a:p>
        </p:txBody>
      </p:sp>
      <p:sp>
        <p:nvSpPr>
          <p:cNvPr id="3" name="Rectangle 2"/>
          <p:cNvSpPr/>
          <p:nvPr/>
        </p:nvSpPr>
        <p:spPr>
          <a:xfrm>
            <a:off x="1187624" y="548680"/>
            <a:ext cx="6408712" cy="20882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AO1: Identify and interpret explicit and implicit information and ideas.</a:t>
            </a:r>
          </a:p>
          <a:p>
            <a:pPr algn="ctr"/>
            <a:r>
              <a:rPr lang="en-GB" sz="3200" b="1" dirty="0" smtClean="0">
                <a:solidFill>
                  <a:schemeClr val="tx1"/>
                </a:solidFill>
              </a:rPr>
              <a:t> Select and synthesise evidence from different texts. </a:t>
            </a:r>
            <a:endParaRPr lang="en-GB" sz="3200" b="1" dirty="0">
              <a:solidFill>
                <a:schemeClr val="tx1"/>
              </a:solidFill>
            </a:endParaRPr>
          </a:p>
        </p:txBody>
      </p:sp>
    </p:spTree>
    <p:extLst>
      <p:ext uri="{BB962C8B-B14F-4D97-AF65-F5344CB8AC3E}">
        <p14:creationId xmlns:p14="http://schemas.microsoft.com/office/powerpoint/2010/main" val="1705134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r>
              <a:rPr lang="en-GB" dirty="0" smtClean="0"/>
              <a:t>What do you think you should read first in the exam?</a:t>
            </a:r>
            <a:endParaRPr lang="en-GB" dirty="0"/>
          </a:p>
        </p:txBody>
      </p:sp>
      <p:sp>
        <p:nvSpPr>
          <p:cNvPr id="3" name="Content Placeholder 2"/>
          <p:cNvSpPr>
            <a:spLocks noGrp="1"/>
          </p:cNvSpPr>
          <p:nvPr>
            <p:ph idx="1"/>
          </p:nvPr>
        </p:nvSpPr>
        <p:spPr/>
        <p:txBody>
          <a:bodyPr/>
          <a:lstStyle/>
          <a:p>
            <a:pPr marL="0" indent="0">
              <a:buNone/>
            </a:pPr>
            <a:endParaRPr lang="en-GB" dirty="0"/>
          </a:p>
        </p:txBody>
      </p:sp>
      <p:sp>
        <p:nvSpPr>
          <p:cNvPr id="4" name="Folded Corner 3"/>
          <p:cNvSpPr/>
          <p:nvPr/>
        </p:nvSpPr>
        <p:spPr>
          <a:xfrm rot="21035792">
            <a:off x="453371" y="2274841"/>
            <a:ext cx="3302702" cy="34276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dirty="0" smtClean="0">
                <a:solidFill>
                  <a:schemeClr val="tx1"/>
                </a:solidFill>
              </a:rPr>
              <a:t>The extract?</a:t>
            </a:r>
            <a:endParaRPr lang="en-GB" sz="7200" b="1" dirty="0">
              <a:solidFill>
                <a:schemeClr val="tx1"/>
              </a:solidFill>
            </a:endParaRPr>
          </a:p>
        </p:txBody>
      </p:sp>
      <p:sp>
        <p:nvSpPr>
          <p:cNvPr id="5" name="Folded Corner 4"/>
          <p:cNvSpPr/>
          <p:nvPr/>
        </p:nvSpPr>
        <p:spPr>
          <a:xfrm>
            <a:off x="4283968" y="3068960"/>
            <a:ext cx="3744416" cy="3528392"/>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1"/>
                </a:solidFill>
              </a:rPr>
              <a:t>The questions?</a:t>
            </a:r>
            <a:endParaRPr lang="en-GB" sz="6000" b="1" dirty="0">
              <a:solidFill>
                <a:schemeClr val="tx1"/>
              </a:solidFill>
            </a:endParaRPr>
          </a:p>
        </p:txBody>
      </p:sp>
    </p:spTree>
    <p:extLst>
      <p:ext uri="{BB962C8B-B14F-4D97-AF65-F5344CB8AC3E}">
        <p14:creationId xmlns:p14="http://schemas.microsoft.com/office/powerpoint/2010/main" val="1608691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404664"/>
            <a:ext cx="6020641" cy="943107"/>
          </a:xfrm>
        </p:spPr>
      </p:pic>
      <p:sp>
        <p:nvSpPr>
          <p:cNvPr id="5" name="Rectangle 4"/>
          <p:cNvSpPr/>
          <p:nvPr/>
        </p:nvSpPr>
        <p:spPr>
          <a:xfrm>
            <a:off x="1115616" y="2708920"/>
            <a:ext cx="6840760" cy="30243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Q1 Read again the first part of the source, </a:t>
            </a:r>
            <a:r>
              <a:rPr lang="en-GB" sz="2800" b="1" dirty="0" smtClean="0">
                <a:solidFill>
                  <a:schemeClr val="tx1"/>
                </a:solidFill>
              </a:rPr>
              <a:t>lines 1- 17</a:t>
            </a:r>
          </a:p>
          <a:p>
            <a:pPr algn="ctr"/>
            <a:r>
              <a:rPr lang="en-GB" sz="2800" dirty="0" smtClean="0">
                <a:solidFill>
                  <a:schemeClr val="tx1"/>
                </a:solidFill>
              </a:rPr>
              <a:t>List four things you learn about Billy (4 marks)</a:t>
            </a:r>
            <a:endParaRPr lang="en-GB" sz="2800" dirty="0">
              <a:solidFill>
                <a:schemeClr val="tx1"/>
              </a:solidFill>
            </a:endParaRPr>
          </a:p>
        </p:txBody>
      </p:sp>
      <p:sp>
        <p:nvSpPr>
          <p:cNvPr id="6" name="Rectangle 5"/>
          <p:cNvSpPr/>
          <p:nvPr/>
        </p:nvSpPr>
        <p:spPr>
          <a:xfrm rot="21219272">
            <a:off x="825296" y="1880754"/>
            <a:ext cx="8044127" cy="4349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rPr>
              <a:t>Q2</a:t>
            </a:r>
            <a:r>
              <a:rPr lang="en-GB" sz="2800" dirty="0">
                <a:solidFill>
                  <a:schemeClr val="tx1"/>
                </a:solidFill>
              </a:rPr>
              <a:t>: </a:t>
            </a:r>
            <a:r>
              <a:rPr lang="en-GB" sz="2800" dirty="0" smtClean="0">
                <a:solidFill>
                  <a:schemeClr val="tx1"/>
                </a:solidFill>
              </a:rPr>
              <a:t>Look </a:t>
            </a:r>
            <a:r>
              <a:rPr lang="en-GB" sz="2800" dirty="0">
                <a:solidFill>
                  <a:schemeClr val="tx1"/>
                </a:solidFill>
              </a:rPr>
              <a:t>in detail at the extract from </a:t>
            </a:r>
            <a:r>
              <a:rPr lang="en-GB" sz="2800" b="1" dirty="0">
                <a:solidFill>
                  <a:schemeClr val="tx1"/>
                </a:solidFill>
              </a:rPr>
              <a:t>line 17 to line 50</a:t>
            </a:r>
            <a:r>
              <a:rPr lang="en-GB" sz="2800" dirty="0">
                <a:solidFill>
                  <a:schemeClr val="tx1"/>
                </a:solidFill>
              </a:rPr>
              <a:t>. How does the writer use language here to present the relationship between the two brothers, Billy and Jud? You could include the writer’s choice of:</a:t>
            </a:r>
          </a:p>
          <a:p>
            <a:r>
              <a:rPr lang="en-GB" sz="2800" dirty="0">
                <a:solidFill>
                  <a:schemeClr val="tx1"/>
                </a:solidFill>
              </a:rPr>
              <a:t>•	Words and phrases</a:t>
            </a:r>
          </a:p>
          <a:p>
            <a:r>
              <a:rPr lang="en-GB" sz="2800" dirty="0">
                <a:solidFill>
                  <a:schemeClr val="tx1"/>
                </a:solidFill>
              </a:rPr>
              <a:t>•	Language features and techniques</a:t>
            </a:r>
          </a:p>
          <a:p>
            <a:r>
              <a:rPr lang="en-GB" sz="2800" dirty="0">
                <a:solidFill>
                  <a:schemeClr val="tx1"/>
                </a:solidFill>
              </a:rPr>
              <a:t>•	Sentence forms</a:t>
            </a:r>
          </a:p>
          <a:p>
            <a:r>
              <a:rPr lang="en-GB" sz="2800" dirty="0">
                <a:solidFill>
                  <a:schemeClr val="tx1"/>
                </a:solidFill>
              </a:rPr>
              <a:t>•	The use of direct speech							(8 marks)</a:t>
            </a:r>
          </a:p>
        </p:txBody>
      </p:sp>
      <p:sp>
        <p:nvSpPr>
          <p:cNvPr id="7" name="Rectangle 6"/>
          <p:cNvSpPr/>
          <p:nvPr/>
        </p:nvSpPr>
        <p:spPr>
          <a:xfrm rot="349173">
            <a:off x="493199" y="1845104"/>
            <a:ext cx="8044127" cy="475791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Q</a:t>
            </a:r>
            <a:r>
              <a:rPr lang="en-GB" sz="2800" dirty="0" smtClean="0">
                <a:solidFill>
                  <a:schemeClr val="tx1"/>
                </a:solidFill>
              </a:rPr>
              <a:t>3</a:t>
            </a:r>
            <a:r>
              <a:rPr lang="en-GB" sz="2800" dirty="0">
                <a:solidFill>
                  <a:schemeClr val="tx1"/>
                </a:solidFill>
              </a:rPr>
              <a:t>: </a:t>
            </a:r>
            <a:r>
              <a:rPr lang="en-GB" sz="2800" dirty="0" smtClean="0">
                <a:solidFill>
                  <a:schemeClr val="tx1"/>
                </a:solidFill>
              </a:rPr>
              <a:t>You </a:t>
            </a:r>
            <a:r>
              <a:rPr lang="en-GB" sz="2800" dirty="0">
                <a:solidFill>
                  <a:schemeClr val="tx1"/>
                </a:solidFill>
              </a:rPr>
              <a:t>now need to think about </a:t>
            </a:r>
            <a:r>
              <a:rPr lang="en-GB" sz="2800" b="1" dirty="0">
                <a:solidFill>
                  <a:schemeClr val="tx1"/>
                </a:solidFill>
              </a:rPr>
              <a:t>the whole of the source</a:t>
            </a:r>
            <a:r>
              <a:rPr lang="en-GB" sz="2800" dirty="0">
                <a:solidFill>
                  <a:schemeClr val="tx1"/>
                </a:solidFill>
              </a:rPr>
              <a:t>. The text is from the opening of a novel. How has the writer structured the text to interest you as a reader?</a:t>
            </a:r>
          </a:p>
          <a:p>
            <a:r>
              <a:rPr lang="en-GB" sz="2800" dirty="0">
                <a:solidFill>
                  <a:schemeClr val="tx1"/>
                </a:solidFill>
              </a:rPr>
              <a:t>You could write about: </a:t>
            </a:r>
          </a:p>
          <a:p>
            <a:r>
              <a:rPr lang="en-GB" sz="2800" dirty="0">
                <a:solidFill>
                  <a:schemeClr val="tx1"/>
                </a:solidFill>
              </a:rPr>
              <a:t>• what the writer focuses your attention on at the beginning </a:t>
            </a:r>
          </a:p>
          <a:p>
            <a:r>
              <a:rPr lang="en-GB" sz="2800" dirty="0">
                <a:solidFill>
                  <a:schemeClr val="tx1"/>
                </a:solidFill>
              </a:rPr>
              <a:t>• how and why the writer changes this focus as the extract develops </a:t>
            </a:r>
          </a:p>
          <a:p>
            <a:r>
              <a:rPr lang="en-GB" sz="2800" dirty="0">
                <a:solidFill>
                  <a:schemeClr val="tx1"/>
                </a:solidFill>
              </a:rPr>
              <a:t>• any other structural features that interest you. 			(8 marks)</a:t>
            </a:r>
          </a:p>
        </p:txBody>
      </p:sp>
    </p:spTree>
    <p:extLst>
      <p:ext uri="{BB962C8B-B14F-4D97-AF65-F5344CB8AC3E}">
        <p14:creationId xmlns:p14="http://schemas.microsoft.com/office/powerpoint/2010/main" val="125091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28995</TotalTime>
  <Words>1314</Words>
  <Application>Microsoft Office PowerPoint</Application>
  <PresentationFormat>On-screen Show (4:3)</PresentationFormat>
  <Paragraphs>154</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‘A Kestrel for a Knave’</vt:lpstr>
      <vt:lpstr>PowerPoint Presentation</vt:lpstr>
      <vt:lpstr>‘A Kestrel for a Knave’ Barry Hines</vt:lpstr>
      <vt:lpstr>PowerPoint Presentation</vt:lpstr>
      <vt:lpstr>PowerPoint Presentation</vt:lpstr>
      <vt:lpstr>PowerPoint Presentation</vt:lpstr>
      <vt:lpstr>PowerPoint Presentation</vt:lpstr>
      <vt:lpstr>What do you think you should read first in the exam?</vt:lpstr>
      <vt:lpstr>PowerPoint Presentation</vt:lpstr>
      <vt:lpstr>Let’s read…</vt:lpstr>
      <vt:lpstr>PowerPoint Presentation</vt:lpstr>
      <vt:lpstr>PowerPoint Presentation</vt:lpstr>
      <vt:lpstr>What is this passage about?</vt:lpstr>
      <vt:lpstr>Q2: Look in detail at the extract from line 17 to line 50</vt:lpstr>
      <vt:lpstr>PowerPoint Presentation</vt:lpstr>
      <vt:lpstr>One of the ways Hines presents the relationship is.. Another way the writer shows there relationship ...  The writer suggests...  The writer presents Billy as …</vt:lpstr>
      <vt:lpstr>Q3: You now need to think about the whole of the source</vt:lpstr>
      <vt:lpstr>What is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structure?</vt:lpstr>
      <vt:lpstr>PowerPoint Presentation</vt:lpstr>
      <vt:lpstr>One of the ways Hines structures the chapter is...  The opening sentence/ paragraph is...  The writer begins by telling us about... Another structural point is …  At the start of the extract we are told..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Kestrel for a Knave’</dc:title>
  <dc:creator>Hodgkison</dc:creator>
  <cp:lastModifiedBy>User</cp:lastModifiedBy>
  <cp:revision>31</cp:revision>
  <dcterms:created xsi:type="dcterms:W3CDTF">2016-02-01T19:12:16Z</dcterms:created>
  <dcterms:modified xsi:type="dcterms:W3CDTF">2016-02-25T08:24:09Z</dcterms:modified>
</cp:coreProperties>
</file>