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6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260" y="3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5B303-6E21-4000-B401-5EE09B001FE4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0F30-3B6C-4940-ADE0-49864BDB1AF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3600450"/>
          </a:xfrm>
        </p:spPr>
        <p:txBody>
          <a:bodyPr>
            <a:normAutofit/>
          </a:bodyPr>
          <a:lstStyle/>
          <a:p>
            <a:r>
              <a:rPr lang="en-GB" sz="4800" b="1" u="sng" dirty="0">
                <a:solidFill>
                  <a:schemeClr val="bg1"/>
                </a:solidFill>
                <a:latin typeface="Comic Sans MS" pitchFamily="66" charset="0"/>
              </a:rPr>
              <a:t>Learning </a:t>
            </a:r>
            <a:r>
              <a:rPr lang="en-GB" sz="4800" b="1" u="sng" dirty="0" smtClean="0">
                <a:solidFill>
                  <a:schemeClr val="bg1"/>
                </a:solidFill>
                <a:latin typeface="Comic Sans MS" pitchFamily="66" charset="0"/>
              </a:rPr>
              <a:t>Objective</a:t>
            </a:r>
            <a: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To study Chapter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7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of the novel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</a:t>
            </a:r>
            <a:r>
              <a:rPr lang="en-GB" dirty="0" smtClean="0"/>
              <a:t>7 </a:t>
            </a:r>
            <a:r>
              <a:rPr lang="en-GB" dirty="0" smtClean="0"/>
              <a:t>of the novel</a:t>
            </a:r>
            <a:endParaRPr lang="en-GB" dirty="0"/>
          </a:p>
        </p:txBody>
      </p:sp>
      <p:pic>
        <p:nvPicPr>
          <p:cNvPr id="7170" name="Picture 2" descr="http://3.bp.blogspot.com/-JMo_LPbvb4A/TdbzivpxveI/AAAAAAAAAh8/hrTBTJzjnog/s1600/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09"/>
          <a:stretch/>
        </p:blipFill>
        <p:spPr bwMode="auto">
          <a:xfrm>
            <a:off x="0" y="369332"/>
            <a:ext cx="9160475" cy="65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wb15PRmztXA/TdbznRCajAI/AAAAAAAAAiA/HDUJVe9YeF0/s1600/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b="41545"/>
          <a:stretch/>
        </p:blipFill>
        <p:spPr bwMode="auto">
          <a:xfrm>
            <a:off x="-7988" y="-99392"/>
            <a:ext cx="9151988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</a:t>
            </a:r>
            <a:r>
              <a:rPr lang="en-GB" dirty="0" smtClean="0"/>
              <a:t>7 </a:t>
            </a:r>
            <a:r>
              <a:rPr lang="en-GB" dirty="0" smtClean="0"/>
              <a:t>of the novel</a:t>
            </a:r>
            <a:endParaRPr lang="en-GB" dirty="0"/>
          </a:p>
        </p:txBody>
      </p:sp>
      <p:sp>
        <p:nvSpPr>
          <p:cNvPr id="10" name="Text Box 4"/>
          <p:cNvSpPr txBox="1"/>
          <p:nvPr/>
        </p:nvSpPr>
        <p:spPr>
          <a:xfrm>
            <a:off x="211522" y="4077072"/>
            <a:ext cx="8712968" cy="273630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Stevenson does not explain what happens</a:t>
            </a:r>
            <a:r>
              <a:rPr kumimoji="0" lang="en-GB" sz="2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in Jekyll’s room at the end of this chapter. Instead, he shows </a:t>
            </a:r>
            <a:r>
              <a:rPr kumimoji="0" lang="en-GB" sz="240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dramatic effect that it has on Jekyll, and consequently on </a:t>
            </a:r>
            <a:r>
              <a:rPr lang="en-GB" sz="2400" kern="0" dirty="0" err="1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Utterson</a:t>
            </a:r>
            <a:r>
              <a:rPr lang="en-GB" sz="2400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Enfield.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are going to</a:t>
            </a:r>
            <a:r>
              <a:rPr lang="en-GB" sz="2400" b="1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analyse </a:t>
            </a:r>
            <a:r>
              <a:rPr lang="en-GB" sz="2400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some quotations, focusing on the </a:t>
            </a:r>
            <a:r>
              <a:rPr lang="en-GB" sz="2400" b="1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en-GB" sz="2400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sz="2400" b="1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en-GB" sz="2400" kern="0" dirty="0" smtClean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Stevenson uses.</a:t>
            </a:r>
            <a:endParaRPr kumimoji="0" lang="en-GB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</a:t>
            </a:r>
            <a:r>
              <a:rPr lang="en-GB" dirty="0" smtClean="0"/>
              <a:t>7 </a:t>
            </a:r>
            <a:r>
              <a:rPr lang="en-GB" dirty="0" smtClean="0"/>
              <a:t>of the novel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7611" y="646284"/>
            <a:ext cx="424847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‘The smile was struck out of his face and succeeded by an expression of such abject terror...’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611" y="2492896"/>
            <a:ext cx="424847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‘…froze the very blood of the two gentlemen below.’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698449"/>
            <a:ext cx="424847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‘They saw it but for a glimpse.’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013176"/>
            <a:ext cx="424847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‘They were both pale; and there was an answering horror about their eyes’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3603" y="476672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strong </a:t>
            </a:r>
            <a:r>
              <a:rPr lang="en-GB" sz="2000" b="1" dirty="0" smtClean="0">
                <a:solidFill>
                  <a:srgbClr val="FF0000"/>
                </a:solidFill>
              </a:rPr>
              <a:t>contrast</a:t>
            </a:r>
            <a:r>
              <a:rPr lang="en-GB" sz="2000" dirty="0" smtClean="0"/>
              <a:t> between the happiness of a ‘smile’ and the expression of ‘abject terror’ </a:t>
            </a:r>
          </a:p>
          <a:p>
            <a:r>
              <a:rPr lang="en-GB" sz="2000" dirty="0" smtClean="0"/>
              <a:t>suggests Jekyll is experiencing a </a:t>
            </a:r>
          </a:p>
          <a:p>
            <a:r>
              <a:rPr lang="en-GB" sz="2000" dirty="0" smtClean="0"/>
              <a:t>strong, sudden change of emotion.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24667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b="1" dirty="0" smtClean="0">
                <a:solidFill>
                  <a:srgbClr val="FF0000"/>
                </a:solidFill>
              </a:rPr>
              <a:t>metaphor</a:t>
            </a:r>
            <a:r>
              <a:rPr lang="en-GB" sz="2000" dirty="0" smtClean="0"/>
              <a:t> of frozen blood exaggerates the idea of something chilling and shows the men’s feelings of terror.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43406" y="3698449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reference to time and the shortness of a ‘glimpse’ suggests...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517573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[Your ideas here!]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58825" y="-1641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Add to these ideas if you can!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316416" y="323142"/>
            <a:ext cx="72008" cy="664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88424" y="337886"/>
            <a:ext cx="432048" cy="244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Objective: </a:t>
            </a:r>
            <a:r>
              <a:rPr lang="en-GB" dirty="0" smtClean="0"/>
              <a:t>To study Chapter </a:t>
            </a:r>
            <a:r>
              <a:rPr lang="en-GB" dirty="0" smtClean="0"/>
              <a:t>7 </a:t>
            </a:r>
            <a:r>
              <a:rPr lang="en-GB" dirty="0" smtClean="0"/>
              <a:t>of the novel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100" t="31520" r="30155" b="18921"/>
          <a:stretch/>
        </p:blipFill>
        <p:spPr>
          <a:xfrm>
            <a:off x="611560" y="666274"/>
            <a:ext cx="6768752" cy="4870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046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The symbolism of windows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2" y="544522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How might windows be used as symbols? What different things might they symbolise? Annotate the images on your sheet to help you come up with some ideas. </a:t>
            </a:r>
            <a:endParaRPr lang="en-GB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470576" y="878230"/>
            <a:ext cx="1565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Think about: </a:t>
            </a:r>
            <a:r>
              <a:rPr lang="en-GB" dirty="0"/>
              <a:t>window openings; the transparency of glass; the protection windows can offer…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4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5916120" y="4077072"/>
            <a:ext cx="4128488" cy="3096344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 can use </a:t>
            </a:r>
            <a:r>
              <a:rPr lang="en-GB" dirty="0" smtClean="0">
                <a:solidFill>
                  <a:schemeClr val="tx1"/>
                </a:solidFill>
              </a:rPr>
              <a:t>the novel to answer this question.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Bevel 1"/>
          <p:cNvSpPr/>
          <p:nvPr/>
        </p:nvSpPr>
        <p:spPr>
          <a:xfrm>
            <a:off x="785786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Q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2071670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W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3357554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4643438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5929322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7215206" y="142852"/>
            <a:ext cx="1214446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966" y="146329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/>
              <a:t>How does Stevenson use </a:t>
            </a:r>
            <a:r>
              <a:rPr lang="en-GB" sz="4800" b="1" dirty="0" smtClean="0"/>
              <a:t>the window in this chapter to present ideas about Jekyll</a:t>
            </a:r>
            <a:r>
              <a:rPr lang="en-GB" sz="4800" b="1" dirty="0" smtClean="0"/>
              <a:t>? </a:t>
            </a:r>
            <a:endParaRPr lang="en-GB" sz="4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14908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Think about: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hal</a:t>
            </a:r>
            <a:r>
              <a:rPr lang="en-GB" dirty="0" smtClean="0"/>
              <a:t>f open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Jekyll’s feelings about coming out of his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window ‘instantly thrust down’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02128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Try to use the words ‘</a:t>
            </a:r>
            <a:r>
              <a:rPr lang="en-GB" b="1" dirty="0" smtClean="0">
                <a:solidFill>
                  <a:srgbClr val="FF0000"/>
                </a:solidFill>
              </a:rPr>
              <a:t>metaphor</a:t>
            </a:r>
            <a:r>
              <a:rPr lang="en-GB" dirty="0" smtClean="0">
                <a:solidFill>
                  <a:srgbClr val="FF0000"/>
                </a:solidFill>
              </a:rPr>
              <a:t>’ and ‘</a:t>
            </a:r>
            <a:r>
              <a:rPr lang="en-GB" b="1" dirty="0" smtClean="0">
                <a:solidFill>
                  <a:srgbClr val="FF0000"/>
                </a:solidFill>
              </a:rPr>
              <a:t>symbol</a:t>
            </a:r>
            <a:r>
              <a:rPr lang="en-GB" dirty="0" smtClean="0">
                <a:solidFill>
                  <a:srgbClr val="FF0000"/>
                </a:solidFill>
              </a:rPr>
              <a:t>’ in your answer.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857356" y="142852"/>
            <a:ext cx="7107132" cy="2000264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l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One of the ways Stevenson... Another way... 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window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 also shown to be... The writer suggests... When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Jekyll is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first described...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Bevel 3"/>
          <p:cNvSpPr/>
          <p:nvPr/>
        </p:nvSpPr>
        <p:spPr bwMode="auto">
          <a:xfrm>
            <a:off x="142844" y="-24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Bevel 4"/>
          <p:cNvSpPr/>
          <p:nvPr/>
        </p:nvSpPr>
        <p:spPr bwMode="auto">
          <a:xfrm>
            <a:off x="142844" y="1142984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W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Bevel 5"/>
          <p:cNvSpPr/>
          <p:nvPr/>
        </p:nvSpPr>
        <p:spPr bwMode="auto">
          <a:xfrm>
            <a:off x="142844" y="2285992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evel 6"/>
          <p:cNvSpPr/>
          <p:nvPr/>
        </p:nvSpPr>
        <p:spPr bwMode="auto">
          <a:xfrm>
            <a:off x="142844" y="3429000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Bevel 7"/>
          <p:cNvSpPr/>
          <p:nvPr/>
        </p:nvSpPr>
        <p:spPr bwMode="auto">
          <a:xfrm>
            <a:off x="142844" y="4572008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evel 8"/>
          <p:cNvSpPr/>
          <p:nvPr/>
        </p:nvSpPr>
        <p:spPr bwMode="auto">
          <a:xfrm>
            <a:off x="142844" y="5715016"/>
            <a:ext cx="1214414" cy="1142984"/>
          </a:xfrm>
          <a:prstGeom prst="bevel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800" dirty="0"/>
              <a:t>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91049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}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857356" y="2214554"/>
            <a:ext cx="7107132" cy="1143008"/>
          </a:xfrm>
          <a:prstGeom prst="rect">
            <a:avLst/>
          </a:prstGeom>
          <a:solidFill>
            <a:srgbClr val="92D050">
              <a:alpha val="5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This is shown when it says, “___”... An example of this is when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Stevenson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writes, “___”... For example, “___”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857356" y="3500438"/>
            <a:ext cx="7107132" cy="1143008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This makes the reader think... This suggests to the reader... The reader will think... This implies... This suggests...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857388" y="4714884"/>
            <a:ext cx="7107100" cy="1143008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word order of this sentence suggests...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The writer’s word choice... 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simile “___”...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repetition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of... This word has strong connotations of...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857356" y="5949280"/>
            <a:ext cx="7107132" cy="792088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This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suggests... This implies... This links to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...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68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332656"/>
            <a:ext cx="3168352" cy="100811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B050"/>
                </a:solidFill>
                <a:latin typeface="Impact" panose="020B0806030902050204" pitchFamily="34" charset="0"/>
              </a:rPr>
              <a:t>Self</a:t>
            </a:r>
            <a:r>
              <a:rPr lang="en-GB" dirty="0" smtClean="0">
                <a:solidFill>
                  <a:srgbClr val="00B050"/>
                </a:solidFill>
                <a:latin typeface="Impact" panose="020B0806030902050204" pitchFamily="34" charset="0"/>
              </a:rPr>
              <a:t>-Assess</a:t>
            </a:r>
            <a:r>
              <a:rPr lang="en-GB" dirty="0" smtClean="0">
                <a:solidFill>
                  <a:srgbClr val="00B050"/>
                </a:solidFill>
                <a:latin typeface="Impact" panose="020B0806030902050204" pitchFamily="34" charset="0"/>
              </a:rPr>
              <a:t>: WWW/ EBI</a:t>
            </a:r>
            <a:endParaRPr lang="en-GB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552" y="2348880"/>
            <a:ext cx="534744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Band 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Thoughtful/developed </a:t>
            </a:r>
            <a:r>
              <a:rPr lang="en-GB" dirty="0" smtClean="0"/>
              <a:t>response to task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Apt references </a:t>
            </a:r>
            <a:r>
              <a:rPr lang="en-GB" dirty="0" smtClean="0"/>
              <a:t>integrated into interpretations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Examination </a:t>
            </a:r>
            <a:r>
              <a:rPr lang="en-GB" dirty="0" smtClean="0"/>
              <a:t>of writer’s methods and their </a:t>
            </a:r>
            <a:r>
              <a:rPr lang="en-GB" dirty="0" smtClean="0">
                <a:solidFill>
                  <a:srgbClr val="FF0000"/>
                </a:solidFill>
              </a:rPr>
              <a:t>effects on the reader</a:t>
            </a:r>
            <a:r>
              <a:rPr lang="en-GB" dirty="0" smtClean="0"/>
              <a:t>, with subject </a:t>
            </a:r>
            <a:r>
              <a:rPr lang="en-GB" dirty="0" smtClean="0">
                <a:solidFill>
                  <a:srgbClr val="FF0000"/>
                </a:solidFill>
              </a:rPr>
              <a:t>terminology</a:t>
            </a:r>
            <a:r>
              <a:rPr lang="en-GB" dirty="0" smtClean="0"/>
              <a:t> used effectively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Thoughtful consideration </a:t>
            </a:r>
            <a:r>
              <a:rPr lang="en-GB" dirty="0" smtClean="0">
                <a:solidFill>
                  <a:schemeClr val="tx1"/>
                </a:solidFill>
              </a:rPr>
              <a:t>of </a:t>
            </a:r>
            <a:r>
              <a:rPr lang="en-GB" dirty="0" smtClean="0">
                <a:solidFill>
                  <a:srgbClr val="FF0000"/>
                </a:solidFill>
              </a:rPr>
              <a:t>contextual factor</a:t>
            </a:r>
            <a:r>
              <a:rPr lang="en-GB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552" y="4517893"/>
            <a:ext cx="536156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Band 4</a:t>
            </a:r>
            <a:endParaRPr lang="en-GB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Clear/explained</a:t>
            </a:r>
            <a:r>
              <a:rPr lang="en-GB" dirty="0" smtClean="0"/>
              <a:t> response to task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Effective</a:t>
            </a:r>
            <a:r>
              <a:rPr lang="en-GB" dirty="0" smtClean="0"/>
              <a:t> use of </a:t>
            </a:r>
            <a:r>
              <a:rPr lang="en-GB" dirty="0" smtClean="0">
                <a:solidFill>
                  <a:srgbClr val="FF0000"/>
                </a:solidFill>
              </a:rPr>
              <a:t>references</a:t>
            </a:r>
            <a:r>
              <a:rPr lang="en-GB" dirty="0" smtClean="0"/>
              <a:t> to support explanation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Clear explanation </a:t>
            </a:r>
            <a:r>
              <a:rPr lang="en-GB" dirty="0" smtClean="0"/>
              <a:t>of writer’s methods and their </a:t>
            </a:r>
            <a:r>
              <a:rPr lang="en-GB" dirty="0" smtClean="0">
                <a:solidFill>
                  <a:srgbClr val="FF0000"/>
                </a:solidFill>
              </a:rPr>
              <a:t>effects on the reader</a:t>
            </a:r>
            <a:r>
              <a:rPr lang="en-GB" dirty="0" smtClean="0"/>
              <a:t>, with </a:t>
            </a:r>
            <a:r>
              <a:rPr lang="en-GB" dirty="0" smtClean="0">
                <a:solidFill>
                  <a:srgbClr val="FF0000"/>
                </a:solidFill>
              </a:rPr>
              <a:t>relevant subject terminology </a:t>
            </a:r>
            <a:r>
              <a:rPr lang="en-GB" dirty="0"/>
              <a:t>	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Clear understanding </a:t>
            </a:r>
            <a:r>
              <a:rPr lang="en-GB" dirty="0" smtClean="0"/>
              <a:t>of contextual factors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2669" y="173539"/>
            <a:ext cx="534744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Band 6</a:t>
            </a:r>
            <a:endParaRPr lang="en-GB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Critical/exploratory </a:t>
            </a:r>
            <a:r>
              <a:rPr lang="en-GB" dirty="0" smtClean="0"/>
              <a:t>response to task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Precise references </a:t>
            </a:r>
            <a:r>
              <a:rPr lang="en-GB" dirty="0" smtClean="0"/>
              <a:t>used to support interpretation 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Analysis 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GB" dirty="0" smtClean="0"/>
              <a:t>writer’s methods and their </a:t>
            </a:r>
            <a:r>
              <a:rPr lang="en-GB" dirty="0" smtClean="0">
                <a:solidFill>
                  <a:srgbClr val="FF0000"/>
                </a:solidFill>
              </a:rPr>
              <a:t>effects on the reader</a:t>
            </a:r>
            <a:r>
              <a:rPr lang="en-GB" dirty="0" smtClean="0"/>
              <a:t>, with subject </a:t>
            </a:r>
            <a:r>
              <a:rPr lang="en-GB" dirty="0" smtClean="0">
                <a:solidFill>
                  <a:srgbClr val="FF0000"/>
                </a:solidFill>
              </a:rPr>
              <a:t>terminology </a:t>
            </a:r>
            <a:r>
              <a:rPr lang="en-GB" dirty="0" smtClean="0"/>
              <a:t>used accurately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Exploration</a:t>
            </a:r>
            <a:r>
              <a:rPr lang="en-GB" dirty="0" smtClean="0">
                <a:solidFill>
                  <a:schemeClr val="tx1"/>
                </a:solidFill>
              </a:rPr>
              <a:t> of </a:t>
            </a:r>
            <a:r>
              <a:rPr lang="en-GB" dirty="0" smtClean="0">
                <a:solidFill>
                  <a:srgbClr val="FF0000"/>
                </a:solidFill>
              </a:rPr>
              <a:t>contextual factors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4128" y="1628800"/>
            <a:ext cx="3343525" cy="4968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How </a:t>
            </a:r>
            <a:r>
              <a:rPr lang="en-GB" b="1" smtClean="0"/>
              <a:t>well </a:t>
            </a:r>
            <a:r>
              <a:rPr lang="en-GB" b="1" smtClean="0"/>
              <a:t>have you:</a:t>
            </a:r>
            <a:endParaRPr lang="en-GB" b="1" dirty="0" smtClean="0"/>
          </a:p>
          <a:p>
            <a:pPr algn="l"/>
            <a:endParaRPr lang="en-GB" dirty="0" smtClean="0"/>
          </a:p>
          <a:p>
            <a:pPr marL="571500" indent="-571500" algn="l">
              <a:buFont typeface="Wingdings" pitchFamily="2" charset="2"/>
              <a:buChar char="ü"/>
            </a:pPr>
            <a:r>
              <a:rPr lang="en-GB" dirty="0" smtClean="0"/>
              <a:t>Responded to the question?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GB" dirty="0" smtClean="0"/>
              <a:t>Used relevant quotes?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GB" dirty="0" smtClean="0"/>
              <a:t>Analysed the effect of the writer’s methods?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en-GB" dirty="0" smtClean="0"/>
              <a:t>Explored the effect on the reader? </a:t>
            </a:r>
            <a:endParaRPr lang="en-GB" dirty="0"/>
          </a:p>
          <a:p>
            <a:pPr marL="571500" indent="-571500" algn="l">
              <a:buFont typeface="Wingdings" pitchFamily="2" charset="2"/>
              <a:buChar char="ü"/>
            </a:pPr>
            <a:r>
              <a:rPr lang="en-GB" dirty="0" smtClean="0"/>
              <a:t>Included contextual references? </a:t>
            </a:r>
          </a:p>
        </p:txBody>
      </p:sp>
    </p:spTree>
    <p:extLst>
      <p:ext uri="{BB962C8B-B14F-4D97-AF65-F5344CB8AC3E}">
        <p14:creationId xmlns:p14="http://schemas.microsoft.com/office/powerpoint/2010/main" val="27972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595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Impact</vt:lpstr>
      <vt:lpstr>Times New Roman</vt:lpstr>
      <vt:lpstr>Wingdings</vt:lpstr>
      <vt:lpstr>Office Theme</vt:lpstr>
      <vt:lpstr>Learning Objective   To study Chapter 7 of the novel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of the ways Stevenson... Another way... The window is also shown to be... The writer suggests... When Jekyll is first described...</vt:lpstr>
      <vt:lpstr>Self-Assess: WWW/ EBI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   To study Chapter 6 of the novel</dc:title>
  <dc:creator>Vicki</dc:creator>
  <cp:lastModifiedBy>Victoria Archer</cp:lastModifiedBy>
  <cp:revision>16</cp:revision>
  <dcterms:created xsi:type="dcterms:W3CDTF">2014-08-23T11:04:51Z</dcterms:created>
  <dcterms:modified xsi:type="dcterms:W3CDTF">2016-04-06T11:38:49Z</dcterms:modified>
</cp:coreProperties>
</file>