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6" r:id="rId5"/>
    <p:sldId id="259" r:id="rId6"/>
    <p:sldId id="267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78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B303-6E21-4000-B401-5EE09B001FE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0F30-3B6C-4940-ADE0-49864BDB1AF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3600450"/>
          </a:xfrm>
        </p:spPr>
        <p:txBody>
          <a:bodyPr>
            <a:normAutofit/>
          </a:bodyPr>
          <a:lstStyle/>
          <a:p>
            <a:r>
              <a:rPr lang="en-GB" sz="4800" b="1" u="sng" dirty="0">
                <a:solidFill>
                  <a:schemeClr val="bg1"/>
                </a:solidFill>
                <a:latin typeface="Comic Sans MS" pitchFamily="66" charset="0"/>
              </a:rPr>
              <a:t>Learning </a:t>
            </a:r>
            <a:r>
              <a:rPr lang="en-GB" sz="4800" b="1" u="sng" dirty="0" smtClean="0">
                <a:solidFill>
                  <a:schemeClr val="bg1"/>
                </a:solidFill>
                <a:latin typeface="Comic Sans MS" pitchFamily="66" charset="0"/>
              </a:rPr>
              <a:t>Objective</a:t>
            </a:r>
            <a:r>
              <a:rPr lang="en-GB" b="1" u="sng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b="1" u="sng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To study Chapter 6 of the novel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LpHup2kF-3I/TdbzUBPBnlI/AAAAAAAAAhw/FfvU6asy6ik/s1600/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15"/>
          <a:stretch/>
        </p:blipFill>
        <p:spPr bwMode="auto">
          <a:xfrm>
            <a:off x="-18074" y="4664"/>
            <a:ext cx="9241418" cy="69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23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  <p:pic>
        <p:nvPicPr>
          <p:cNvPr id="1026" name="Picture 2" descr="https://artblart.files.wordpress.com/2015/10/richard-mansfield-as-dr-jekyll-and-mr-hyde-c1888-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643" y="376791"/>
            <a:ext cx="4332358" cy="648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5401" y="43955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The change in Dr Lanyon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/>
          <p:nvPr/>
        </p:nvSpPr>
        <p:spPr>
          <a:xfrm>
            <a:off x="251520" y="1268760"/>
            <a:ext cx="4392488" cy="252028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Chapter 2: 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‘This was a hearty, healthy, dapper, red-faced gentleman, with a shock of hair prematurely white, and a boisterous and decided manner. At sight of Mr. </a:t>
            </a:r>
            <a:r>
              <a:rPr kumimoji="0" lang="en-GB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Utterson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 sprang up from his chair and welcomed him with both hands. The geniality, as was the way of the man, was somewhat theatrical to the eye; but it reposed on genuine feeling.’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/>
          <p:nvPr/>
        </p:nvSpPr>
        <p:spPr>
          <a:xfrm>
            <a:off x="239819" y="3933056"/>
            <a:ext cx="4404189" cy="259228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Chapter 6: 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‘He had his death-warrant written legibly upon his face. The rosy man had grown pale; his flesh had fallen away; he was visibly balder and older; and yet it was not so much these tokens of a swift physical decay that arrested the lawyer’s notice, as a look in the eye and quality of manner that seemed to testify to some deep-seated terror of the mind.’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093901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What contrasts does Stevenson make in these two extracts?</a:t>
            </a:r>
          </a:p>
          <a:p>
            <a:endParaRPr lang="en-GB" sz="2400" b="1" dirty="0"/>
          </a:p>
          <a:p>
            <a:r>
              <a:rPr lang="en-GB" sz="2400" b="1" dirty="0" smtClean="0"/>
              <a:t>Consider: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</a:t>
            </a:r>
            <a:r>
              <a:rPr lang="en-GB" sz="2400" dirty="0" smtClean="0"/>
              <a:t>djectives describing Lanyon’s appearance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</a:t>
            </a:r>
            <a:r>
              <a:rPr lang="en-GB" sz="2400" dirty="0" smtClean="0"/>
              <a:t>is manner in the two extracts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</a:t>
            </a:r>
            <a:r>
              <a:rPr lang="en-GB" sz="2400" dirty="0" smtClean="0"/>
              <a:t>is feelings</a:t>
            </a:r>
          </a:p>
        </p:txBody>
      </p:sp>
      <p:pic>
        <p:nvPicPr>
          <p:cNvPr id="1026" name="Picture 2" descr="https://artblart.files.wordpress.com/2015/10/richard-mansfield-as-dr-jekyll-and-mr-hyde-c1888-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643" y="376791"/>
            <a:ext cx="4332358" cy="648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548680"/>
            <a:ext cx="4309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The change in Dr Lanyon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  <p:pic>
        <p:nvPicPr>
          <p:cNvPr id="2050" name="Picture 2" descr="http://img04.deviantart.net/4e21/i/2008/015/5/2/dr__jekyll_and_mr__hyde_by_zeri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27" y="620688"/>
            <a:ext cx="354760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5089" y="629888"/>
            <a:ext cx="54006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Jekyll also changes (again!) in this chapter – he starts a new life, socialising with friends, supporting charities and practising religion… then suddenly withdraws from society and refuses to see anyone.</a:t>
            </a:r>
          </a:p>
          <a:p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281031" y="3284984"/>
            <a:ext cx="516989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Goudy.Old.Style0388.063"/>
              </a:rPr>
              <a:t>‘</a:t>
            </a:r>
            <a:r>
              <a:rPr lang="en-GB" dirty="0" err="1" smtClean="0">
                <a:latin typeface="Goudy.Old.Style0388.063"/>
              </a:rPr>
              <a:t>Utterson</a:t>
            </a:r>
            <a:r>
              <a:rPr lang="en-GB" dirty="0" smtClean="0">
                <a:latin typeface="Goudy.Old.Style0388.063"/>
              </a:rPr>
              <a:t> was amazed</a:t>
            </a:r>
            <a:r>
              <a:rPr lang="en-GB" dirty="0">
                <a:latin typeface="Goudy.Old.Style0388.063"/>
              </a:rPr>
              <a:t>; the dark influence of Hyde had been withdrawn, the </a:t>
            </a:r>
            <a:r>
              <a:rPr lang="en-GB" dirty="0" smtClean="0">
                <a:latin typeface="Goudy.Old.Style0388.063"/>
              </a:rPr>
              <a:t>doctor had </a:t>
            </a:r>
            <a:r>
              <a:rPr lang="en-GB" dirty="0">
                <a:latin typeface="Goudy.Old.Style0388.063"/>
              </a:rPr>
              <a:t>returned to his old tasks and amities; a week ago, the </a:t>
            </a:r>
            <a:r>
              <a:rPr lang="en-GB" dirty="0" smtClean="0">
                <a:latin typeface="Goudy.Old.Style0388.063"/>
              </a:rPr>
              <a:t>prospect had </a:t>
            </a:r>
            <a:r>
              <a:rPr lang="en-GB" dirty="0">
                <a:latin typeface="Goudy.Old.Style0388.063"/>
              </a:rPr>
              <a:t>smiled with every promise of a cheerful and an honoured </a:t>
            </a:r>
            <a:r>
              <a:rPr lang="en-GB" dirty="0" smtClean="0">
                <a:latin typeface="Goudy.Old.Style0388.063"/>
              </a:rPr>
              <a:t>age; and </a:t>
            </a:r>
            <a:r>
              <a:rPr lang="en-GB" dirty="0">
                <a:latin typeface="Goudy.Old.Style0388.063"/>
              </a:rPr>
              <a:t>now in a moment, friendship, and peace of mind, and the </a:t>
            </a:r>
            <a:r>
              <a:rPr lang="en-GB" dirty="0" smtClean="0">
                <a:latin typeface="Goudy.Old.Style0388.063"/>
              </a:rPr>
              <a:t>whole tenor </a:t>
            </a:r>
            <a:r>
              <a:rPr lang="en-GB" dirty="0">
                <a:latin typeface="Goudy.Old.Style0388.063"/>
              </a:rPr>
              <a:t>of his life were wrecked. So great and unprepared a </a:t>
            </a:r>
            <a:r>
              <a:rPr lang="en-GB" dirty="0" smtClean="0">
                <a:latin typeface="Goudy.Old.Style0388.063"/>
              </a:rPr>
              <a:t>change pointed </a:t>
            </a:r>
            <a:r>
              <a:rPr lang="en-GB" dirty="0">
                <a:latin typeface="Goudy.Old.Style0388.063"/>
              </a:rPr>
              <a:t>to madness; but in view of </a:t>
            </a:r>
            <a:r>
              <a:rPr lang="en-GB" dirty="0" smtClean="0">
                <a:latin typeface="Goudy.Old.Style0388.063"/>
              </a:rPr>
              <a:t>Lanyon’s </a:t>
            </a:r>
            <a:r>
              <a:rPr lang="en-GB" dirty="0">
                <a:latin typeface="Goudy.Old.Style0388.063"/>
              </a:rPr>
              <a:t>manner and words, there</a:t>
            </a:r>
          </a:p>
          <a:p>
            <a:r>
              <a:rPr lang="en-GB" dirty="0">
                <a:latin typeface="Goudy.Old.Style0388.063"/>
              </a:rPr>
              <a:t>must lie for it some deeper ground</a:t>
            </a:r>
            <a:r>
              <a:rPr lang="en-GB" dirty="0" smtClean="0">
                <a:latin typeface="Goudy.Old.Style0388.063"/>
              </a:rPr>
              <a:t>.’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  <p:pic>
        <p:nvPicPr>
          <p:cNvPr id="2050" name="Picture 2" descr="http://img04.deviantart.net/4e21/i/2008/015/5/2/dr__jekyll_and_mr__hyde_by_zeri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1356"/>
            <a:ext cx="354760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2373215"/>
            <a:ext cx="48755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Victorian readers would have recognised these references to a ‘disgrace’ and a ‘punishment brought on myself’ as a hint at sexual misbehaviour but, of course, Stevenson is </a:t>
            </a:r>
            <a:r>
              <a:rPr lang="en-GB" sz="2400" b="1" dirty="0" smtClean="0"/>
              <a:t>misleading</a:t>
            </a:r>
            <a:r>
              <a:rPr lang="en-GB" sz="2400" dirty="0" smtClean="0"/>
              <a:t> his readers here. </a:t>
            </a:r>
          </a:p>
          <a:p>
            <a:endParaRPr lang="en-GB" sz="2400" dirty="0"/>
          </a:p>
          <a:p>
            <a:r>
              <a:rPr lang="en-GB" sz="2400" dirty="0" smtClean="0"/>
              <a:t>He deliberately leaves details open to a range of interpretations to sustain a sense of mystery and tension.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483068" y="771109"/>
            <a:ext cx="4572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Goudy.Old.Style0388.063"/>
              </a:rPr>
              <a:t>‘I </a:t>
            </a:r>
            <a:r>
              <a:rPr lang="en-GB" dirty="0">
                <a:latin typeface="Goudy.Old.Style0388.063"/>
              </a:rPr>
              <a:t>have brought on myself a punishment and a danger that I </a:t>
            </a:r>
            <a:r>
              <a:rPr lang="en-GB" dirty="0" smtClean="0">
                <a:latin typeface="Goudy.Old.Style0388.063"/>
              </a:rPr>
              <a:t>cannot name</a:t>
            </a:r>
            <a:r>
              <a:rPr lang="en-GB" dirty="0">
                <a:latin typeface="Goudy.Old.Style0388.063"/>
              </a:rPr>
              <a:t>. If I am the chief of sinners, I am the chief of sufferers also</a:t>
            </a:r>
            <a:r>
              <a:rPr lang="en-GB" dirty="0" smtClean="0">
                <a:latin typeface="Goudy.Old.Style0388.063"/>
              </a:rPr>
              <a:t>.’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76057" y="3573016"/>
            <a:ext cx="3960438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AO3: 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</a:rPr>
              <a:t>In the c19</a:t>
            </a:r>
            <a:r>
              <a:rPr lang="en-GB" baseline="30000" dirty="0" smtClean="0">
                <a:solidFill>
                  <a:srgbClr val="222222"/>
                </a:solidFill>
                <a:latin typeface="arial" panose="020B0604020202020204" pitchFamily="34" charset="0"/>
              </a:rPr>
              <a:t>th,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</a:rPr>
              <a:t> respectable people did not discuss sexuality or sexual behaviour. Homosexuality was against the law; visits to prostitutes were common; venereal disease was rampant. Syphilis was a particularly widespread problem, for which there was no cure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</a:rPr>
              <a:t>. It badly disfigured its sufferers. 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</a:rPr>
              <a:t>Some religious people and medical professionals believed it was a punishment for immoral behaviour.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5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500" y="1196752"/>
            <a:ext cx="90370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Look at the following information. What do these details suggest to you about the secret lives of the characters? </a:t>
            </a:r>
            <a:r>
              <a:rPr lang="en-GB" sz="2200" dirty="0" smtClean="0"/>
              <a:t>[</a:t>
            </a:r>
            <a:r>
              <a:rPr lang="en-GB" sz="2200" b="1" dirty="0" smtClean="0"/>
              <a:t>Hint: </a:t>
            </a:r>
            <a:r>
              <a:rPr lang="en-GB" sz="2200" dirty="0" smtClean="0"/>
              <a:t>remember that Stevenson deliberately leaves things open to a range of interpretations.]</a:t>
            </a:r>
            <a:endParaRPr lang="en-GB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3034" y="2708920"/>
            <a:ext cx="8699446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Respectable men such as Mr Enfield and Sir Danvers Carew are found in odd places in London at the dead of night.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439550"/>
            <a:ext cx="793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Key Theme: Secrets and Sin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1" y="3717032"/>
            <a:ext cx="8699446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Lanyon, who is a doctor, knows a dreadful secret about Jekyll.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3034" y="4355812"/>
            <a:ext cx="8699446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Jekyll writes to </a:t>
            </a:r>
            <a:r>
              <a:rPr lang="en-GB" sz="2400" b="1" dirty="0" err="1" smtClean="0"/>
              <a:t>Utterson</a:t>
            </a:r>
            <a:r>
              <a:rPr lang="en-GB" sz="2400" b="1" dirty="0" smtClean="0"/>
              <a:t> that he has brought on himself a punishment and a danger that he cannot name. He describes himself as ‘the chief of all sinners’.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1" y="5733256"/>
            <a:ext cx="8699446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Jekyll punishes himself by cutting himself off from the outside world.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67944" y="3193723"/>
            <a:ext cx="4968552" cy="304698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Crime or involvement in illicit sexual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Sexually transmitted disease or professional misdemeanour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Actions against the Christian moral code of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A suggestion of shame or fear that he is a danger to others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et-painting.com/Jekyll/JekyllAss/DoorsC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16"/>
          <a:stretch/>
        </p:blipFill>
        <p:spPr bwMode="auto">
          <a:xfrm>
            <a:off x="-7664" y="369331"/>
            <a:ext cx="9151663" cy="658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Objective: </a:t>
            </a:r>
            <a:r>
              <a:rPr lang="en-GB" dirty="0" smtClean="0"/>
              <a:t>To study Chapter 6 of the novel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4343" y="493504"/>
            <a:ext cx="7171953" cy="6247864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</a:t>
            </a:r>
            <a:r>
              <a:rPr lang="en-GB" sz="2800" b="1" dirty="0" smtClean="0">
                <a:solidFill>
                  <a:srgbClr val="FF0000"/>
                </a:solidFill>
              </a:rPr>
              <a:t>theme</a:t>
            </a:r>
            <a:r>
              <a:rPr lang="en-GB" sz="2800" b="1" dirty="0" smtClean="0"/>
              <a:t> of secrets or concealment is important in all mystery stories. </a:t>
            </a:r>
            <a:r>
              <a:rPr lang="en-GB" sz="2800" dirty="0" smtClean="0"/>
              <a:t>Stevenson uses </a:t>
            </a:r>
            <a:r>
              <a:rPr lang="en-GB" sz="2800" dirty="0" smtClean="0">
                <a:solidFill>
                  <a:srgbClr val="FF0000"/>
                </a:solidFill>
              </a:rPr>
              <a:t>imagery</a:t>
            </a:r>
            <a:r>
              <a:rPr lang="en-GB" sz="2800" dirty="0" smtClean="0"/>
              <a:t> of doors, locks and safes to suggest that the characters are hiding the truth. </a:t>
            </a:r>
          </a:p>
          <a:p>
            <a:endParaRPr lang="en-GB" sz="3600" b="1" dirty="0" smtClean="0"/>
          </a:p>
          <a:p>
            <a:r>
              <a:rPr lang="en-GB" sz="3600" b="1" dirty="0" smtClean="0"/>
              <a:t>Homework: </a:t>
            </a:r>
          </a:p>
          <a:p>
            <a:r>
              <a:rPr lang="en-GB" sz="2400" dirty="0" smtClean="0"/>
              <a:t>1. List all the examples you can find where doors, locks and safes are mentioned in Chapters 1-5.</a:t>
            </a:r>
          </a:p>
          <a:p>
            <a:r>
              <a:rPr lang="en-GB" sz="2400" dirty="0" smtClean="0"/>
              <a:t>2. Re-read Chapter 6 and note down any references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Openness and confinement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Closed or locked doors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Sealed documents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Safe places</a:t>
            </a:r>
          </a:p>
          <a:p>
            <a:r>
              <a:rPr lang="en-GB" sz="2400" dirty="0" smtClean="0"/>
              <a:t>3. Finish this sentence: ‘Stevenson uses the symbolism of locked doors and sealed documents to suggest…’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802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Comic Sans MS</vt:lpstr>
      <vt:lpstr>Goudy.Old.Style0388.063</vt:lpstr>
      <vt:lpstr>Times New Roman</vt:lpstr>
      <vt:lpstr>Office Theme</vt:lpstr>
      <vt:lpstr>Learning Objective   To study Chapter 6 of the novel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   To study Chapter 6 of the novel</dc:title>
  <dc:creator>Vicki</dc:creator>
  <cp:lastModifiedBy>Victoria Archer</cp:lastModifiedBy>
  <cp:revision>12</cp:revision>
  <dcterms:created xsi:type="dcterms:W3CDTF">2014-08-23T11:04:51Z</dcterms:created>
  <dcterms:modified xsi:type="dcterms:W3CDTF">2016-04-06T13:57:51Z</dcterms:modified>
</cp:coreProperties>
</file>