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85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D5D19-77FA-4536-9671-E0F5993E5114}" type="datetimeFigureOut">
              <a:rPr lang="en-GB" smtClean="0"/>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D5D19-77FA-4536-9671-E0F5993E5114}" type="datetimeFigureOut">
              <a:rPr lang="en-GB" smtClean="0"/>
              <a:t>23/08/2014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AD5D19-77FA-4536-9671-E0F5993E5114}" type="datetimeFigureOut">
              <a:rPr lang="en-GB" smtClean="0"/>
              <a:t>23/08/2014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AD5D19-77FA-4536-9671-E0F5993E5114}" type="datetimeFigureOut">
              <a:rPr lang="en-GB" smtClean="0"/>
              <a:t>23/08/2014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AD5D19-77FA-4536-9671-E0F5993E5114}" type="datetimeFigureOut">
              <a:rPr lang="en-GB" smtClean="0"/>
              <a:t>23/08/2014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D5D19-77FA-4536-9671-E0F5993E5114}" type="datetimeFigureOut">
              <a:rPr lang="en-GB" smtClean="0"/>
              <a:t>23/08/2014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5D19-77FA-4536-9671-E0F5993E5114}" type="datetimeFigureOut">
              <a:rPr lang="en-GB" smtClean="0"/>
              <a:t>23/08/2014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D5D19-77FA-4536-9671-E0F5993E5114}" type="datetimeFigureOut">
              <a:rPr lang="en-GB" smtClean="0"/>
              <a:t>23/08/2014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BBC156-D1DC-41FB-A823-18338170C1B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D5D19-77FA-4536-9671-E0F5993E5114}" type="datetimeFigureOut">
              <a:rPr lang="en-GB" smtClean="0"/>
              <a:t>23/08/2014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BC156-D1DC-41FB-A823-18338170C1B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study Chapter 2 of the novel</a:t>
            </a:r>
            <a:endParaRPr lang="en-US"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5" name="TextBox 4"/>
          <p:cNvSpPr txBox="1"/>
          <p:nvPr/>
        </p:nvSpPr>
        <p:spPr>
          <a:xfrm>
            <a:off x="107504" y="1767006"/>
            <a:ext cx="8928992" cy="830997"/>
          </a:xfrm>
          <a:prstGeom prst="rect">
            <a:avLst/>
          </a:prstGeom>
          <a:noFill/>
          <a:ln>
            <a:solidFill>
              <a:schemeClr val="tx1"/>
            </a:solidFill>
          </a:ln>
        </p:spPr>
        <p:txBody>
          <a:bodyPr wrap="square" rtlCol="0">
            <a:spAutoFit/>
          </a:bodyPr>
          <a:lstStyle/>
          <a:p>
            <a:r>
              <a:rPr lang="en-GB" sz="2400" dirty="0" smtClean="0"/>
              <a:t>(1) Candy describes the last man’s departure – what does he suggest life is like for </a:t>
            </a:r>
            <a:r>
              <a:rPr lang="en-GB" sz="2400" dirty="0" err="1" smtClean="0"/>
              <a:t>farmworkers</a:t>
            </a:r>
            <a:r>
              <a:rPr lang="en-GB" sz="2400" dirty="0" smtClean="0"/>
              <a:t>? </a:t>
            </a:r>
            <a:endParaRPr lang="en-GB" sz="2400" dirty="0"/>
          </a:p>
        </p:txBody>
      </p:sp>
      <p:sp>
        <p:nvSpPr>
          <p:cNvPr id="6" name="TextBox 5"/>
          <p:cNvSpPr txBox="1"/>
          <p:nvPr/>
        </p:nvSpPr>
        <p:spPr>
          <a:xfrm>
            <a:off x="107504" y="2670011"/>
            <a:ext cx="8928992" cy="830997"/>
          </a:xfrm>
          <a:prstGeom prst="rect">
            <a:avLst/>
          </a:prstGeom>
          <a:noFill/>
          <a:ln>
            <a:solidFill>
              <a:schemeClr val="tx1"/>
            </a:solidFill>
          </a:ln>
        </p:spPr>
        <p:txBody>
          <a:bodyPr wrap="square" rtlCol="0">
            <a:spAutoFit/>
          </a:bodyPr>
          <a:lstStyle/>
          <a:p>
            <a:r>
              <a:rPr lang="en-GB" sz="2400" dirty="0" smtClean="0"/>
              <a:t>(2) Candy describes the Stable Buck – how do we know that society is racist? What clues are there here? What kind of man is the boss?</a:t>
            </a:r>
            <a:endParaRPr lang="en-GB" sz="2400" dirty="0"/>
          </a:p>
        </p:txBody>
      </p:sp>
      <p:sp>
        <p:nvSpPr>
          <p:cNvPr id="7" name="TextBox 6"/>
          <p:cNvSpPr txBox="1"/>
          <p:nvPr/>
        </p:nvSpPr>
        <p:spPr>
          <a:xfrm>
            <a:off x="107504" y="3557914"/>
            <a:ext cx="8928992" cy="1200329"/>
          </a:xfrm>
          <a:prstGeom prst="rect">
            <a:avLst/>
          </a:prstGeom>
          <a:noFill/>
          <a:ln>
            <a:solidFill>
              <a:schemeClr val="tx1"/>
            </a:solidFill>
          </a:ln>
        </p:spPr>
        <p:txBody>
          <a:bodyPr wrap="square" rtlCol="0">
            <a:spAutoFit/>
          </a:bodyPr>
          <a:lstStyle/>
          <a:p>
            <a:r>
              <a:rPr lang="en-GB" sz="2400" dirty="0" smtClean="0"/>
              <a:t>(3) The Boss’ reaction to </a:t>
            </a:r>
            <a:r>
              <a:rPr lang="en-GB" sz="2400" dirty="0" err="1" smtClean="0"/>
              <a:t>Lennie</a:t>
            </a:r>
            <a:r>
              <a:rPr lang="en-GB" sz="2400" dirty="0" smtClean="0"/>
              <a:t> and George’s relationship tells us a great deal about men at the time. What is his reaction and what does it tell us?</a:t>
            </a:r>
            <a:endParaRPr lang="en-GB" sz="2400" dirty="0"/>
          </a:p>
        </p:txBody>
      </p:sp>
      <p:sp>
        <p:nvSpPr>
          <p:cNvPr id="8" name="TextBox 7"/>
          <p:cNvSpPr txBox="1"/>
          <p:nvPr/>
        </p:nvSpPr>
        <p:spPr>
          <a:xfrm>
            <a:off x="107504" y="4830251"/>
            <a:ext cx="8928992" cy="830997"/>
          </a:xfrm>
          <a:prstGeom prst="rect">
            <a:avLst/>
          </a:prstGeom>
          <a:noFill/>
          <a:ln>
            <a:solidFill>
              <a:schemeClr val="tx1"/>
            </a:solidFill>
          </a:ln>
        </p:spPr>
        <p:txBody>
          <a:bodyPr wrap="square" rtlCol="0">
            <a:spAutoFit/>
          </a:bodyPr>
          <a:lstStyle/>
          <a:p>
            <a:r>
              <a:rPr lang="en-GB" sz="2400" dirty="0" smtClean="0"/>
              <a:t>(4) We see a different side to George here. What is he like with </a:t>
            </a:r>
            <a:r>
              <a:rPr lang="en-GB" sz="2400" dirty="0" err="1" smtClean="0"/>
              <a:t>Lennie</a:t>
            </a:r>
            <a:r>
              <a:rPr lang="en-GB" sz="2400" dirty="0" smtClean="0"/>
              <a:t> and Candy and why?</a:t>
            </a:r>
          </a:p>
        </p:txBody>
      </p:sp>
      <p:sp>
        <p:nvSpPr>
          <p:cNvPr id="9" name="TextBox 8"/>
          <p:cNvSpPr txBox="1"/>
          <p:nvPr/>
        </p:nvSpPr>
        <p:spPr>
          <a:xfrm>
            <a:off x="107504" y="5766355"/>
            <a:ext cx="8928992" cy="830997"/>
          </a:xfrm>
          <a:prstGeom prst="rect">
            <a:avLst/>
          </a:prstGeom>
          <a:noFill/>
          <a:ln>
            <a:solidFill>
              <a:schemeClr val="tx1"/>
            </a:solidFill>
          </a:ln>
        </p:spPr>
        <p:txBody>
          <a:bodyPr wrap="square" rtlCol="0">
            <a:spAutoFit/>
          </a:bodyPr>
          <a:lstStyle/>
          <a:p>
            <a:r>
              <a:rPr lang="en-GB" sz="2400" dirty="0" smtClean="0"/>
              <a:t>(5) Look at the description of the dog – what impression do you get of it?</a:t>
            </a:r>
            <a:endParaRPr lang="en-GB" sz="2400" dirty="0"/>
          </a:p>
        </p:txBody>
      </p:sp>
      <p:sp>
        <p:nvSpPr>
          <p:cNvPr id="10" name="TextBox 9"/>
          <p:cNvSpPr txBox="1"/>
          <p:nvPr/>
        </p:nvSpPr>
        <p:spPr>
          <a:xfrm>
            <a:off x="179512" y="548680"/>
            <a:ext cx="8784976" cy="1015663"/>
          </a:xfrm>
          <a:prstGeom prst="rect">
            <a:avLst/>
          </a:prstGeom>
          <a:noFill/>
        </p:spPr>
        <p:txBody>
          <a:bodyPr wrap="square" rtlCol="0">
            <a:spAutoFit/>
          </a:bodyPr>
          <a:lstStyle/>
          <a:p>
            <a:r>
              <a:rPr lang="en-GB" sz="2000" b="1" dirty="0" smtClean="0"/>
              <a:t>Each person on your table should take a question. You can work in a pair or share questions if necessary – just make sure every question is answered! Be prepared to share your ideas with your table-mates as well as the rest of the class.</a:t>
            </a:r>
            <a:endParaRPr lang="en-GB" sz="20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3" name="TextBox 2"/>
          <p:cNvSpPr txBox="1"/>
          <p:nvPr/>
        </p:nvSpPr>
        <p:spPr>
          <a:xfrm>
            <a:off x="179512" y="476672"/>
            <a:ext cx="8712968" cy="2554545"/>
          </a:xfrm>
          <a:prstGeom prst="rect">
            <a:avLst/>
          </a:prstGeom>
          <a:noFill/>
        </p:spPr>
        <p:txBody>
          <a:bodyPr wrap="square" rtlCol="0">
            <a:spAutoFit/>
          </a:bodyPr>
          <a:lstStyle/>
          <a:p>
            <a:r>
              <a:rPr lang="en-GB" sz="2000" dirty="0" smtClean="0"/>
              <a:t>Curley- the boss’ son- comes into the bunkhouse looking for his father. After he has gone, the old </a:t>
            </a:r>
            <a:r>
              <a:rPr lang="en-GB" sz="2000" dirty="0" err="1" smtClean="0"/>
              <a:t>swamper</a:t>
            </a:r>
            <a:r>
              <a:rPr lang="en-GB" sz="2000" dirty="0" smtClean="0"/>
              <a:t> describes Curley to George and </a:t>
            </a:r>
            <a:r>
              <a:rPr lang="en-GB" sz="2000" dirty="0" err="1" smtClean="0"/>
              <a:t>Lennie</a:t>
            </a:r>
            <a:r>
              <a:rPr lang="en-GB" sz="2000" dirty="0" smtClean="0"/>
              <a:t>. George warns </a:t>
            </a:r>
            <a:r>
              <a:rPr lang="en-GB" sz="2000" dirty="0" err="1" smtClean="0"/>
              <a:t>Lennie</a:t>
            </a:r>
            <a:r>
              <a:rPr lang="en-GB" sz="2000" dirty="0" smtClean="0"/>
              <a:t> not to get into any trouble with him- deciding that the </a:t>
            </a:r>
            <a:r>
              <a:rPr lang="en-GB" sz="2000" dirty="0" err="1" smtClean="0"/>
              <a:t>swamper’s</a:t>
            </a:r>
            <a:r>
              <a:rPr lang="en-GB" sz="2000" dirty="0" smtClean="0"/>
              <a:t> information alone is enough to make him suspicious.</a:t>
            </a:r>
          </a:p>
          <a:p>
            <a:endParaRPr lang="en-GB" sz="2000" dirty="0" smtClean="0"/>
          </a:p>
          <a:p>
            <a:r>
              <a:rPr lang="en-GB" sz="2000" dirty="0" smtClean="0"/>
              <a:t>Look at the </a:t>
            </a:r>
            <a:r>
              <a:rPr lang="en-GB" sz="2000" dirty="0" err="1" smtClean="0"/>
              <a:t>swamper’s</a:t>
            </a:r>
            <a:r>
              <a:rPr lang="en-GB" sz="2000" dirty="0" smtClean="0"/>
              <a:t> descriptions of Curley in the left hand column and write down what impression this creates of him in the right.</a:t>
            </a:r>
          </a:p>
          <a:p>
            <a:endParaRPr lang="en-GB" sz="2000" dirty="0"/>
          </a:p>
        </p:txBody>
      </p:sp>
      <p:pic>
        <p:nvPicPr>
          <p:cNvPr id="70658" name="Picture 2"/>
          <p:cNvPicPr>
            <a:picLocks noChangeAspect="1" noChangeArrowheads="1"/>
          </p:cNvPicPr>
          <p:nvPr/>
        </p:nvPicPr>
        <p:blipFill>
          <a:blip r:embed="rId2" cstate="print"/>
          <a:srcRect l="5016" t="21650" r="51869" b="23750"/>
          <a:stretch>
            <a:fillRect/>
          </a:stretch>
        </p:blipFill>
        <p:spPr bwMode="auto">
          <a:xfrm>
            <a:off x="251520" y="2924944"/>
            <a:ext cx="5256584" cy="3744416"/>
          </a:xfrm>
          <a:prstGeom prst="rect">
            <a:avLst/>
          </a:prstGeom>
          <a:noFill/>
          <a:ln w="9525">
            <a:noFill/>
            <a:miter lim="800000"/>
            <a:headEnd/>
            <a:tailEnd/>
          </a:ln>
        </p:spPr>
      </p:pic>
      <p:sp>
        <p:nvSpPr>
          <p:cNvPr id="5" name="TextBox 4"/>
          <p:cNvSpPr txBox="1"/>
          <p:nvPr/>
        </p:nvSpPr>
        <p:spPr>
          <a:xfrm>
            <a:off x="5652120" y="2924944"/>
            <a:ext cx="3312368" cy="3693319"/>
          </a:xfrm>
          <a:prstGeom prst="rect">
            <a:avLst/>
          </a:prstGeom>
          <a:noFill/>
          <a:ln>
            <a:solidFill>
              <a:schemeClr val="tx1"/>
            </a:solidFill>
          </a:ln>
        </p:spPr>
        <p:txBody>
          <a:bodyPr wrap="square" rtlCol="0">
            <a:spAutoFit/>
          </a:bodyPr>
          <a:lstStyle/>
          <a:p>
            <a:r>
              <a:rPr lang="en-US" sz="2000" b="1" dirty="0" err="1" smtClean="0"/>
              <a:t>Characterisation</a:t>
            </a:r>
            <a:r>
              <a:rPr lang="en-US" sz="2000" b="1" dirty="0" smtClean="0"/>
              <a:t>: </a:t>
            </a:r>
          </a:p>
          <a:p>
            <a:endParaRPr lang="en-US" dirty="0" smtClean="0"/>
          </a:p>
          <a:p>
            <a:r>
              <a:rPr lang="en-GB" dirty="0" smtClean="0"/>
              <a:t>How does Steinbeck create a lasting impression of Curley in this section? </a:t>
            </a:r>
          </a:p>
          <a:p>
            <a:endParaRPr lang="en-GB" dirty="0" smtClean="0"/>
          </a:p>
          <a:p>
            <a:r>
              <a:rPr lang="en-GB" dirty="0" smtClean="0"/>
              <a:t>Summarise our initial impression of Curley by choosing three adjectives to describe him:</a:t>
            </a:r>
          </a:p>
          <a:p>
            <a:endParaRPr lang="en-GB" dirty="0" smtClean="0"/>
          </a:p>
          <a:p>
            <a:r>
              <a:rPr lang="en-GB" dirty="0" smtClean="0"/>
              <a:t>1.</a:t>
            </a:r>
          </a:p>
          <a:p>
            <a:r>
              <a:rPr lang="en-GB" dirty="0" smtClean="0"/>
              <a:t>2.</a:t>
            </a:r>
          </a:p>
          <a:p>
            <a:r>
              <a:rPr lang="en-GB" dirty="0" smtClean="0"/>
              <a:t>3.</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GCSE\Middle Set\OMAM\posters\micemen_02.jpg"/>
          <p:cNvPicPr>
            <a:picLocks noChangeAspect="1" noChangeArrowheads="1"/>
          </p:cNvPicPr>
          <p:nvPr/>
        </p:nvPicPr>
        <p:blipFill>
          <a:blip r:embed="rId2" cstate="print"/>
          <a:srcRect/>
          <a:stretch>
            <a:fillRect/>
          </a:stretch>
        </p:blipFill>
        <p:spPr bwMode="auto">
          <a:xfrm>
            <a:off x="0" y="324036"/>
            <a:ext cx="4355976" cy="6533964"/>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4499992" y="476672"/>
            <a:ext cx="4464496" cy="6247864"/>
          </a:xfrm>
          <a:prstGeom prst="rect">
            <a:avLst/>
          </a:prstGeom>
          <a:noFill/>
        </p:spPr>
        <p:txBody>
          <a:bodyPr wrap="square" rtlCol="0">
            <a:spAutoFit/>
          </a:bodyPr>
          <a:lstStyle/>
          <a:p>
            <a:r>
              <a:rPr lang="en-GB" sz="2200" b="1" dirty="0" smtClean="0">
                <a:solidFill>
                  <a:srgbClr val="FF0000"/>
                </a:solidFill>
              </a:rPr>
              <a:t>Steinbeck’s methods of characterisation:</a:t>
            </a:r>
          </a:p>
          <a:p>
            <a:endParaRPr lang="en-GB" dirty="0" smtClean="0"/>
          </a:p>
          <a:p>
            <a:r>
              <a:rPr lang="en-GB" sz="2000" b="1" dirty="0" smtClean="0"/>
              <a:t>Dialogue</a:t>
            </a:r>
            <a:r>
              <a:rPr lang="en-GB" sz="2000" dirty="0" smtClean="0"/>
              <a:t> - </a:t>
            </a:r>
            <a:r>
              <a:rPr lang="en-US" sz="2000" dirty="0" smtClean="0"/>
              <a:t>including sentence length, use of slang, repetition, questioning and accent.</a:t>
            </a:r>
            <a:endParaRPr lang="en-GB" sz="2000" dirty="0" smtClean="0"/>
          </a:p>
          <a:p>
            <a:endParaRPr lang="en-GB" sz="2000" dirty="0" smtClean="0"/>
          </a:p>
          <a:p>
            <a:r>
              <a:rPr lang="en-GB" sz="2000" b="1" dirty="0" smtClean="0"/>
              <a:t>Physical images.</a:t>
            </a:r>
          </a:p>
          <a:p>
            <a:endParaRPr lang="en-GB" sz="2000" dirty="0" smtClean="0"/>
          </a:p>
          <a:p>
            <a:r>
              <a:rPr lang="en-US" sz="2000" dirty="0" smtClean="0"/>
              <a:t> </a:t>
            </a:r>
            <a:r>
              <a:rPr lang="en-US" sz="2000" b="1" dirty="0" smtClean="0"/>
              <a:t>Association: </a:t>
            </a:r>
            <a:r>
              <a:rPr lang="en-US" sz="2000" dirty="0" smtClean="0"/>
              <a:t>who or what does he associate with that might tell us about the type of person he is?</a:t>
            </a:r>
            <a:endParaRPr lang="en-GB" sz="2000" dirty="0" smtClean="0"/>
          </a:p>
          <a:p>
            <a:endParaRPr lang="en-GB" sz="2000" dirty="0" smtClean="0"/>
          </a:p>
          <a:p>
            <a:r>
              <a:rPr lang="en-GB" sz="2000" b="1" dirty="0" smtClean="0"/>
              <a:t>Reactions: </a:t>
            </a:r>
            <a:r>
              <a:rPr lang="en-GB" sz="2000" dirty="0" smtClean="0"/>
              <a:t>how do he relate to others? </a:t>
            </a:r>
          </a:p>
          <a:p>
            <a:endParaRPr lang="en-GB" sz="2000" dirty="0" smtClean="0"/>
          </a:p>
          <a:p>
            <a:r>
              <a:rPr lang="en-US" sz="2000" b="1" dirty="0" smtClean="0"/>
              <a:t>Other characters’ opinions:</a:t>
            </a:r>
            <a:r>
              <a:rPr lang="en-US" sz="2000" dirty="0" smtClean="0"/>
              <a:t> what do others say about him?</a:t>
            </a:r>
            <a:endParaRPr lang="en-GB" sz="2000" dirty="0" smtClean="0"/>
          </a:p>
          <a:p>
            <a:endParaRPr lang="en-GB" sz="2000" dirty="0" smtClean="0"/>
          </a:p>
          <a:p>
            <a:r>
              <a:rPr lang="en-US" sz="2000" b="1" dirty="0" smtClean="0"/>
              <a:t>Actions: </a:t>
            </a:r>
            <a:r>
              <a:rPr lang="en-US" sz="2000" dirty="0" smtClean="0"/>
              <a:t>what he does.</a:t>
            </a:r>
            <a:endParaRPr lang="en-GB" sz="2000" dirty="0" smtClean="0"/>
          </a:p>
          <a:p>
            <a:endParaRPr lang="en-GB"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cstate="print"/>
          <a:srcRect l="16828" t="19550" r="53641" b="12201"/>
          <a:stretch>
            <a:fillRect/>
          </a:stretch>
        </p:blipFill>
        <p:spPr bwMode="auto">
          <a:xfrm>
            <a:off x="107504" y="332656"/>
            <a:ext cx="3600400" cy="4680520"/>
          </a:xfrm>
          <a:prstGeom prst="rect">
            <a:avLst/>
          </a:prstGeom>
          <a:noFill/>
          <a:ln w="9525">
            <a:noFill/>
            <a:miter lim="800000"/>
            <a:headEnd/>
            <a:tailEnd/>
          </a:ln>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3707904" y="404664"/>
            <a:ext cx="5256584" cy="5293757"/>
          </a:xfrm>
          <a:prstGeom prst="rect">
            <a:avLst/>
          </a:prstGeom>
          <a:noFill/>
        </p:spPr>
        <p:txBody>
          <a:bodyPr wrap="square" rtlCol="0">
            <a:spAutoFit/>
          </a:bodyPr>
          <a:lstStyle/>
          <a:p>
            <a:r>
              <a:rPr lang="en-GB" sz="2200" b="1" dirty="0" smtClean="0">
                <a:solidFill>
                  <a:srgbClr val="FF0000"/>
                </a:solidFill>
              </a:rPr>
              <a:t>Steinbeck’s methods of characterisation:</a:t>
            </a:r>
          </a:p>
          <a:p>
            <a:endParaRPr lang="en-GB" dirty="0" smtClean="0"/>
          </a:p>
          <a:p>
            <a:r>
              <a:rPr lang="en-GB" sz="2000" b="1" dirty="0" smtClean="0"/>
              <a:t>Dialogue</a:t>
            </a:r>
            <a:r>
              <a:rPr lang="en-GB" sz="2000" dirty="0" smtClean="0"/>
              <a:t> - </a:t>
            </a:r>
            <a:r>
              <a:rPr lang="en-US" sz="2000" dirty="0" smtClean="0"/>
              <a:t>including sentence length, use of slang, repetition, questioning and accent.</a:t>
            </a:r>
            <a:endParaRPr lang="en-GB" sz="2000" dirty="0" smtClean="0"/>
          </a:p>
          <a:p>
            <a:endParaRPr lang="en-GB" sz="2000" dirty="0" smtClean="0"/>
          </a:p>
          <a:p>
            <a:r>
              <a:rPr lang="en-GB" sz="2000" b="1" dirty="0" smtClean="0"/>
              <a:t>Physical images.</a:t>
            </a:r>
          </a:p>
          <a:p>
            <a:endParaRPr lang="en-GB" sz="2000" dirty="0" smtClean="0"/>
          </a:p>
          <a:p>
            <a:r>
              <a:rPr lang="en-US" sz="2000" b="1" dirty="0" smtClean="0"/>
              <a:t>Association: </a:t>
            </a:r>
            <a:r>
              <a:rPr lang="en-US" sz="2000" dirty="0" smtClean="0"/>
              <a:t>who or what does he associate with that might tell us about the type of person he is?</a:t>
            </a:r>
            <a:endParaRPr lang="en-GB" sz="2000" dirty="0" smtClean="0"/>
          </a:p>
          <a:p>
            <a:endParaRPr lang="en-GB" sz="2000" dirty="0" smtClean="0"/>
          </a:p>
          <a:p>
            <a:r>
              <a:rPr lang="en-GB" sz="2000" b="1" dirty="0" smtClean="0"/>
              <a:t>Reactions: </a:t>
            </a:r>
            <a:r>
              <a:rPr lang="en-GB" sz="2000" dirty="0" smtClean="0"/>
              <a:t>how do he relate to others? </a:t>
            </a:r>
          </a:p>
          <a:p>
            <a:endParaRPr lang="en-GB" sz="2000" dirty="0" smtClean="0"/>
          </a:p>
          <a:p>
            <a:r>
              <a:rPr lang="en-US" sz="2000" b="1" dirty="0" smtClean="0"/>
              <a:t>Other characters’ opinions:</a:t>
            </a:r>
            <a:r>
              <a:rPr lang="en-US" sz="2000" dirty="0" smtClean="0"/>
              <a:t> what do others say about him?</a:t>
            </a:r>
            <a:endParaRPr lang="en-GB" sz="2000" dirty="0" smtClean="0"/>
          </a:p>
          <a:p>
            <a:endParaRPr lang="en-GB" sz="2000" dirty="0" smtClean="0"/>
          </a:p>
          <a:p>
            <a:r>
              <a:rPr lang="en-US" sz="2000" b="1" dirty="0" smtClean="0"/>
              <a:t>Actions: </a:t>
            </a:r>
            <a:r>
              <a:rPr lang="en-US" sz="2000" dirty="0" smtClean="0"/>
              <a:t>what he does.</a:t>
            </a:r>
            <a:endParaRPr lang="en-GB" sz="2000" dirty="0" smtClean="0"/>
          </a:p>
          <a:p>
            <a:endParaRPr lang="en-GB" dirty="0" smtClean="0"/>
          </a:p>
        </p:txBody>
      </p:sp>
      <p:sp>
        <p:nvSpPr>
          <p:cNvPr id="7" name="TextBox 6"/>
          <p:cNvSpPr txBox="1"/>
          <p:nvPr/>
        </p:nvSpPr>
        <p:spPr>
          <a:xfrm>
            <a:off x="179512" y="5589240"/>
            <a:ext cx="8856984" cy="954107"/>
          </a:xfrm>
          <a:prstGeom prst="rect">
            <a:avLst/>
          </a:prstGeom>
          <a:noFill/>
          <a:ln>
            <a:solidFill>
              <a:schemeClr val="tx1"/>
            </a:solidFill>
          </a:ln>
        </p:spPr>
        <p:txBody>
          <a:bodyPr wrap="square" rtlCol="0">
            <a:spAutoFit/>
          </a:bodyPr>
          <a:lstStyle/>
          <a:p>
            <a:pPr algn="ctr"/>
            <a:r>
              <a:rPr lang="en-US" sz="2800" b="1" dirty="0" smtClean="0"/>
              <a:t>Cut out these quotations and then glue them under the relevant headings. </a:t>
            </a:r>
            <a:endParaRPr lang="en-GB"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78578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Q</a:t>
            </a:r>
            <a:endParaRPr lang="en-US" sz="4800" dirty="0">
              <a:solidFill>
                <a:schemeClr val="bg1"/>
              </a:solidFill>
            </a:endParaRPr>
          </a:p>
        </p:txBody>
      </p:sp>
      <p:sp>
        <p:nvSpPr>
          <p:cNvPr id="3" name="Bevel 2"/>
          <p:cNvSpPr/>
          <p:nvPr/>
        </p:nvSpPr>
        <p:spPr>
          <a:xfrm>
            <a:off x="2071670"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W</a:t>
            </a:r>
            <a:endParaRPr lang="en-US" sz="4800" dirty="0">
              <a:solidFill>
                <a:schemeClr val="bg1"/>
              </a:solidFill>
            </a:endParaRPr>
          </a:p>
        </p:txBody>
      </p:sp>
      <p:sp>
        <p:nvSpPr>
          <p:cNvPr id="4" name="Bevel 3"/>
          <p:cNvSpPr/>
          <p:nvPr/>
        </p:nvSpPr>
        <p:spPr>
          <a:xfrm>
            <a:off x="3357554"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E</a:t>
            </a:r>
            <a:endParaRPr lang="en-US" sz="4800" dirty="0">
              <a:solidFill>
                <a:schemeClr val="bg1"/>
              </a:solidFill>
            </a:endParaRPr>
          </a:p>
        </p:txBody>
      </p:sp>
      <p:sp>
        <p:nvSpPr>
          <p:cNvPr id="5" name="Bevel 4"/>
          <p:cNvSpPr/>
          <p:nvPr/>
        </p:nvSpPr>
        <p:spPr>
          <a:xfrm>
            <a:off x="4643438"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R</a:t>
            </a:r>
            <a:endParaRPr lang="en-US" sz="4800" dirty="0">
              <a:solidFill>
                <a:schemeClr val="bg1"/>
              </a:solidFill>
            </a:endParaRPr>
          </a:p>
        </p:txBody>
      </p:sp>
      <p:sp>
        <p:nvSpPr>
          <p:cNvPr id="6" name="Bevel 5"/>
          <p:cNvSpPr/>
          <p:nvPr/>
        </p:nvSpPr>
        <p:spPr>
          <a:xfrm>
            <a:off x="5929322"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T</a:t>
            </a:r>
            <a:endParaRPr lang="en-US" sz="4800" dirty="0">
              <a:solidFill>
                <a:schemeClr val="bg1"/>
              </a:solidFill>
            </a:endParaRPr>
          </a:p>
        </p:txBody>
      </p:sp>
      <p:sp>
        <p:nvSpPr>
          <p:cNvPr id="7" name="Bevel 6"/>
          <p:cNvSpPr/>
          <p:nvPr/>
        </p:nvSpPr>
        <p:spPr>
          <a:xfrm>
            <a:off x="7215206" y="142852"/>
            <a:ext cx="1214446" cy="107157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rPr>
              <a:t>Y</a:t>
            </a:r>
            <a:endParaRPr lang="en-US" sz="4800" dirty="0">
              <a:solidFill>
                <a:schemeClr val="bg1"/>
              </a:solidFill>
            </a:endParaRPr>
          </a:p>
        </p:txBody>
      </p:sp>
      <p:sp>
        <p:nvSpPr>
          <p:cNvPr id="8" name="TextBox 7"/>
          <p:cNvSpPr txBox="1"/>
          <p:nvPr/>
        </p:nvSpPr>
        <p:spPr>
          <a:xfrm>
            <a:off x="1285852" y="1240681"/>
            <a:ext cx="6715172" cy="1200329"/>
          </a:xfrm>
          <a:prstGeom prst="rect">
            <a:avLst/>
          </a:prstGeom>
          <a:noFill/>
        </p:spPr>
        <p:txBody>
          <a:bodyPr wrap="square" rtlCol="0">
            <a:spAutoFit/>
          </a:bodyPr>
          <a:lstStyle/>
          <a:p>
            <a:pPr algn="ctr"/>
            <a:r>
              <a:rPr lang="en-GB" sz="2400" b="1" dirty="0" smtClean="0">
                <a:solidFill>
                  <a:srgbClr val="00B0F0"/>
                </a:solidFill>
                <a:effectLst>
                  <a:outerShdw blurRad="38100" dist="38100" dir="2700000" algn="tl">
                    <a:srgbClr val="000000">
                      <a:alpha val="43137"/>
                    </a:srgbClr>
                  </a:outerShdw>
                </a:effectLst>
              </a:rPr>
              <a:t>Have a go at writing a QWERTY paragraph, using your notes so far.</a:t>
            </a:r>
          </a:p>
          <a:p>
            <a:pPr algn="ctr"/>
            <a:endParaRPr lang="en-GB" sz="2400" b="1" dirty="0" smtClean="0">
              <a:solidFill>
                <a:srgbClr val="00B0F0"/>
              </a:solidFill>
            </a:endParaRPr>
          </a:p>
        </p:txBody>
      </p:sp>
      <p:sp>
        <p:nvSpPr>
          <p:cNvPr id="10" name="Rectangle 9"/>
          <p:cNvSpPr/>
          <p:nvPr/>
        </p:nvSpPr>
        <p:spPr>
          <a:xfrm>
            <a:off x="323528" y="2780928"/>
            <a:ext cx="8496944" cy="2308324"/>
          </a:xfrm>
          <a:prstGeom prst="rect">
            <a:avLst/>
          </a:prstGeom>
        </p:spPr>
        <p:txBody>
          <a:bodyPr wrap="square">
            <a:spAutoFit/>
          </a:bodyPr>
          <a:lstStyle/>
          <a:p>
            <a:pPr algn="ctr"/>
            <a:r>
              <a:rPr lang="en-GB" sz="4800" b="1" dirty="0" smtClean="0"/>
              <a:t>What impression does Steinbeck create of Curley in this section of the novel?</a:t>
            </a:r>
          </a:p>
        </p:txBody>
      </p:sp>
      <p:sp>
        <p:nvSpPr>
          <p:cNvPr id="12" name="TextBox 11"/>
          <p:cNvSpPr txBox="1"/>
          <p:nvPr/>
        </p:nvSpPr>
        <p:spPr>
          <a:xfrm>
            <a:off x="539552" y="5877272"/>
            <a:ext cx="8064896" cy="369332"/>
          </a:xfrm>
          <a:prstGeom prst="rect">
            <a:avLst/>
          </a:prstGeom>
          <a:noFill/>
        </p:spPr>
        <p:txBody>
          <a:bodyPr wrap="square" rtlCol="0">
            <a:spAutoFit/>
          </a:bodyPr>
          <a:lstStyle/>
          <a:p>
            <a:pPr algn="ctr"/>
            <a:r>
              <a:rPr lang="en-GB" dirty="0" smtClean="0"/>
              <a:t>[</a:t>
            </a:r>
            <a:r>
              <a:rPr lang="en-GB" b="1" dirty="0" smtClean="0"/>
              <a:t>Note: </a:t>
            </a:r>
            <a:r>
              <a:rPr lang="en-GB" dirty="0" smtClean="0"/>
              <a:t>we’ll come back to look at Curley’s wife later on.]</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857356" y="142852"/>
            <a:ext cx="7107132" cy="2000264"/>
          </a:xfrm>
          <a:solidFill>
            <a:srgbClr val="92D050">
              <a:alpha val="50000"/>
            </a:srgbClr>
          </a:solidFill>
        </p:spPr>
        <p:txBody>
          <a:bodyPr/>
          <a:lstStyle/>
          <a:p>
            <a:pPr algn="l"/>
            <a:r>
              <a:rPr lang="en-GB" sz="2400" dirty="0" smtClean="0">
                <a:effectLst>
                  <a:outerShdw blurRad="38100" dist="38100" dir="2700000" algn="tl">
                    <a:srgbClr val="000000">
                      <a:alpha val="43137"/>
                    </a:srgbClr>
                  </a:outerShdw>
                </a:effectLst>
                <a:latin typeface="Calibri" pitchFamily="34" charset="0"/>
              </a:rPr>
              <a:t>One of the ways Steinbeck... Another way... Curley is also shown to be... The writer suggests... When Curley is first described...</a:t>
            </a:r>
            <a:endParaRPr lang="en-US" sz="2400" dirty="0">
              <a:effectLst>
                <a:outerShdw blurRad="38100" dist="38100" dir="2700000" algn="tl">
                  <a:srgbClr val="000000">
                    <a:alpha val="43137"/>
                  </a:srgbClr>
                </a:outerShdw>
              </a:effectLst>
              <a:latin typeface="Calibri" pitchFamily="34" charset="0"/>
            </a:endParaRPr>
          </a:p>
        </p:txBody>
      </p:sp>
      <p:sp>
        <p:nvSpPr>
          <p:cNvPr id="4" name="Bevel 3"/>
          <p:cNvSpPr/>
          <p:nvPr/>
        </p:nvSpPr>
        <p:spPr bwMode="auto">
          <a:xfrm>
            <a:off x="142844" y="-2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800" b="0" i="0" u="none" strike="noStrike" cap="none" normalizeH="0" baseline="0" dirty="0" smtClean="0">
                <a:ln>
                  <a:noFill/>
                </a:ln>
                <a:solidFill>
                  <a:schemeClr val="tx1"/>
                </a:solidFill>
                <a:effectLst/>
                <a:latin typeface="Arial" charset="0"/>
              </a:rPr>
              <a:t>Q</a:t>
            </a:r>
            <a:endParaRPr kumimoji="0" lang="en-US" sz="1800" b="0" i="0" u="none" strike="noStrike" cap="none" normalizeH="0" baseline="0" dirty="0" smtClean="0">
              <a:ln>
                <a:noFill/>
              </a:ln>
              <a:solidFill>
                <a:schemeClr val="tx1"/>
              </a:solidFill>
              <a:effectLst/>
              <a:latin typeface="Arial" charset="0"/>
            </a:endParaRPr>
          </a:p>
        </p:txBody>
      </p:sp>
      <p:sp>
        <p:nvSpPr>
          <p:cNvPr id="5" name="Bevel 4"/>
          <p:cNvSpPr/>
          <p:nvPr/>
        </p:nvSpPr>
        <p:spPr bwMode="auto">
          <a:xfrm>
            <a:off x="142844" y="1142984"/>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W</a:t>
            </a:r>
            <a:endParaRPr kumimoji="0" lang="en-US" sz="1800" b="0" i="0" u="none" strike="noStrike" cap="none" normalizeH="0" baseline="0" dirty="0" smtClean="0">
              <a:ln>
                <a:noFill/>
              </a:ln>
              <a:solidFill>
                <a:schemeClr val="tx1"/>
              </a:solidFill>
              <a:effectLst/>
              <a:latin typeface="Arial" charset="0"/>
            </a:endParaRPr>
          </a:p>
        </p:txBody>
      </p:sp>
      <p:sp>
        <p:nvSpPr>
          <p:cNvPr id="6" name="Bevel 5"/>
          <p:cNvSpPr/>
          <p:nvPr/>
        </p:nvSpPr>
        <p:spPr bwMode="auto">
          <a:xfrm>
            <a:off x="142844" y="2285992"/>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E</a:t>
            </a:r>
            <a:endParaRPr kumimoji="0" lang="en-US" sz="1800" b="0" i="0" u="none" strike="noStrike" cap="none" normalizeH="0" baseline="0" dirty="0" smtClean="0">
              <a:ln>
                <a:noFill/>
              </a:ln>
              <a:solidFill>
                <a:schemeClr val="tx1"/>
              </a:solidFill>
              <a:effectLst/>
              <a:latin typeface="Arial" charset="0"/>
            </a:endParaRPr>
          </a:p>
        </p:txBody>
      </p:sp>
      <p:sp>
        <p:nvSpPr>
          <p:cNvPr id="7" name="Bevel 6"/>
          <p:cNvSpPr/>
          <p:nvPr/>
        </p:nvSpPr>
        <p:spPr bwMode="auto">
          <a:xfrm>
            <a:off x="142844" y="3429000"/>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R</a:t>
            </a:r>
            <a:endParaRPr kumimoji="0" lang="en-US" sz="1800" b="0" i="0" u="none" strike="noStrike" cap="none" normalizeH="0" baseline="0" dirty="0" smtClean="0">
              <a:ln>
                <a:noFill/>
              </a:ln>
              <a:solidFill>
                <a:schemeClr val="tx1"/>
              </a:solidFill>
              <a:effectLst/>
              <a:latin typeface="Arial" charset="0"/>
            </a:endParaRPr>
          </a:p>
        </p:txBody>
      </p:sp>
      <p:sp>
        <p:nvSpPr>
          <p:cNvPr id="8" name="Bevel 7"/>
          <p:cNvSpPr/>
          <p:nvPr/>
        </p:nvSpPr>
        <p:spPr bwMode="auto">
          <a:xfrm>
            <a:off x="142844" y="4572008"/>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T</a:t>
            </a:r>
            <a:endParaRPr kumimoji="0" lang="en-US" sz="1800" b="0" i="0" u="none" strike="noStrike" cap="none" normalizeH="0" baseline="0" dirty="0" smtClean="0">
              <a:ln>
                <a:noFill/>
              </a:ln>
              <a:solidFill>
                <a:schemeClr val="tx1"/>
              </a:solidFill>
              <a:effectLst/>
              <a:latin typeface="Arial" charset="0"/>
            </a:endParaRPr>
          </a:p>
        </p:txBody>
      </p:sp>
      <p:sp>
        <p:nvSpPr>
          <p:cNvPr id="9" name="Bevel 8"/>
          <p:cNvSpPr/>
          <p:nvPr/>
        </p:nvSpPr>
        <p:spPr bwMode="auto">
          <a:xfrm>
            <a:off x="142844" y="5715016"/>
            <a:ext cx="1214414" cy="1142984"/>
          </a:xfrm>
          <a:prstGeom prst="bevel">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800" dirty="0"/>
              <a:t>Y</a:t>
            </a:r>
            <a:endParaRPr kumimoji="0" lang="en-US" sz="1800" b="0" i="0" u="none" strike="noStrike" cap="none" normalizeH="0" baseline="0" dirty="0" smtClean="0">
              <a:ln>
                <a:noFill/>
              </a:ln>
              <a:solidFill>
                <a:schemeClr val="tx1"/>
              </a:solidFill>
              <a:effectLst/>
              <a:latin typeface="Arial" charset="0"/>
            </a:endParaRPr>
          </a:p>
        </p:txBody>
      </p:sp>
      <p:sp>
        <p:nvSpPr>
          <p:cNvPr id="10" name="TextBox 9"/>
          <p:cNvSpPr txBox="1"/>
          <p:nvPr/>
        </p:nvSpPr>
        <p:spPr>
          <a:xfrm>
            <a:off x="1285852" y="391049"/>
            <a:ext cx="500066" cy="1323439"/>
          </a:xfrm>
          <a:prstGeom prst="rect">
            <a:avLst/>
          </a:prstGeom>
          <a:noFill/>
        </p:spPr>
        <p:txBody>
          <a:bodyPr wrap="square" rtlCol="0">
            <a:spAutoFit/>
          </a:bodyPr>
          <a:lstStyle/>
          <a:p>
            <a:r>
              <a:rPr lang="en-GB" sz="8000" dirty="0" smtClean="0"/>
              <a:t>}</a:t>
            </a:r>
            <a:endParaRPr lang="en-US" dirty="0"/>
          </a:p>
        </p:txBody>
      </p:sp>
      <p:sp>
        <p:nvSpPr>
          <p:cNvPr id="11" name="Title 1"/>
          <p:cNvSpPr txBox="1">
            <a:spLocks/>
          </p:cNvSpPr>
          <p:nvPr/>
        </p:nvSpPr>
        <p:spPr bwMode="auto">
          <a:xfrm>
            <a:off x="1857356" y="2214554"/>
            <a:ext cx="7107132" cy="1143008"/>
          </a:xfrm>
          <a:prstGeom prst="rect">
            <a:avLst/>
          </a:prstGeom>
          <a:solidFill>
            <a:srgbClr val="92D050">
              <a:alpha val="51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This is shown when it says, “___”... An example of this is when </a:t>
            </a:r>
            <a:r>
              <a:rPr lang="en-GB" sz="2400" dirty="0" smtClean="0">
                <a:effectLst>
                  <a:outerShdw blurRad="38100" dist="38100" dir="2700000" algn="tl">
                    <a:srgbClr val="000000">
                      <a:alpha val="43137"/>
                    </a:srgbClr>
                  </a:outerShdw>
                </a:effectLst>
                <a:latin typeface="Calibri" pitchFamily="34" charset="0"/>
                <a:ea typeface="+mj-ea"/>
                <a:cs typeface="+mj-cs"/>
              </a:rPr>
              <a:t>Steinbeck </a:t>
            </a:r>
            <a:r>
              <a:rPr lang="en-GB" sz="2400" dirty="0">
                <a:effectLst>
                  <a:outerShdw blurRad="38100" dist="38100" dir="2700000" algn="tl">
                    <a:srgbClr val="000000">
                      <a:alpha val="43137"/>
                    </a:srgbClr>
                  </a:outerShdw>
                </a:effectLst>
                <a:latin typeface="Calibri" pitchFamily="34" charset="0"/>
                <a:ea typeface="+mj-ea"/>
                <a:cs typeface="+mj-cs"/>
              </a:rPr>
              <a:t>writes, “___”... For example, “___”</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2" name="Title 1"/>
          <p:cNvSpPr txBox="1">
            <a:spLocks/>
          </p:cNvSpPr>
          <p:nvPr/>
        </p:nvSpPr>
        <p:spPr bwMode="auto">
          <a:xfrm>
            <a:off x="1857356" y="3500438"/>
            <a:ext cx="7107132"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fontAlgn="base">
              <a:spcBef>
                <a:spcPct val="0"/>
              </a:spcBef>
              <a:spcAft>
                <a:spcPct val="0"/>
              </a:spcAft>
              <a:buFontTx/>
              <a:buNone/>
              <a:defRPr/>
            </a:pPr>
            <a:r>
              <a:rPr lang="en-GB" sz="2400" dirty="0">
                <a:effectLst>
                  <a:outerShdw blurRad="38100" dist="38100" dir="2700000" algn="tl">
                    <a:srgbClr val="000000">
                      <a:alpha val="43137"/>
                    </a:srgbClr>
                  </a:outerShdw>
                </a:effectLst>
                <a:latin typeface="Calibri" pitchFamily="34" charset="0"/>
                <a:ea typeface="+mj-ea"/>
                <a:cs typeface="+mj-cs"/>
              </a:rPr>
              <a:t>This makes the reader think... This suggests to the reader... The reader will think... This implies... This suggests... </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3" name="Title 1"/>
          <p:cNvSpPr txBox="1">
            <a:spLocks/>
          </p:cNvSpPr>
          <p:nvPr/>
        </p:nvSpPr>
        <p:spPr bwMode="auto">
          <a:xfrm>
            <a:off x="1857388" y="4714884"/>
            <a:ext cx="7107100" cy="114300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R="0" lvl="0" indent="0" fontAlgn="base">
              <a:lnSpc>
                <a:spcPct val="100000"/>
              </a:lnSpc>
              <a:spcBef>
                <a:spcPct val="0"/>
              </a:spcBef>
              <a:spcAft>
                <a:spcPct val="0"/>
              </a:spcAft>
              <a:buClrTx/>
              <a:buSzTx/>
              <a:tabLst/>
              <a:defRPr/>
            </a:pPr>
            <a:r>
              <a:rPr lang="en-GB" sz="2400" dirty="0">
                <a:effectLst>
                  <a:outerShdw blurRad="38100" dist="38100" dir="2700000" algn="tl">
                    <a:srgbClr val="000000">
                      <a:alpha val="43137"/>
                    </a:srgbClr>
                  </a:outerShdw>
                </a:effectLst>
                <a:latin typeface="Calibri" pitchFamily="34" charset="0"/>
                <a:ea typeface="+mj-ea"/>
                <a:cs typeface="+mj-cs"/>
              </a:rPr>
              <a:t>The use of the </a:t>
            </a:r>
            <a:r>
              <a:rPr lang="en-GB" sz="2400" dirty="0" smtClean="0">
                <a:effectLst>
                  <a:outerShdw blurRad="38100" dist="38100" dir="2700000" algn="tl">
                    <a:srgbClr val="000000">
                      <a:alpha val="43137"/>
                    </a:srgbClr>
                  </a:outerShdw>
                </a:effectLst>
                <a:latin typeface="Calibri" pitchFamily="34" charset="0"/>
                <a:ea typeface="+mj-ea"/>
                <a:cs typeface="+mj-cs"/>
              </a:rPr>
              <a:t>closed question... </a:t>
            </a:r>
            <a:r>
              <a:rPr lang="en-GB" sz="2400" dirty="0">
                <a:effectLst>
                  <a:outerShdw blurRad="38100" dist="38100" dir="2700000" algn="tl">
                    <a:srgbClr val="000000">
                      <a:alpha val="43137"/>
                    </a:srgbClr>
                  </a:outerShdw>
                </a:effectLst>
                <a:latin typeface="Calibri" pitchFamily="34" charset="0"/>
                <a:ea typeface="+mj-ea"/>
                <a:cs typeface="+mj-cs"/>
              </a:rPr>
              <a:t>The writer’s word choice... The </a:t>
            </a:r>
            <a:r>
              <a:rPr lang="en-GB" sz="2400" dirty="0" smtClean="0">
                <a:effectLst>
                  <a:outerShdw blurRad="38100" dist="38100" dir="2700000" algn="tl">
                    <a:srgbClr val="000000">
                      <a:alpha val="43137"/>
                    </a:srgbClr>
                  </a:outerShdw>
                </a:effectLst>
                <a:latin typeface="Calibri" pitchFamily="34" charset="0"/>
                <a:ea typeface="+mj-ea"/>
                <a:cs typeface="+mj-cs"/>
              </a:rPr>
              <a:t>stage direction “___”... </a:t>
            </a:r>
            <a:r>
              <a:rPr lang="en-GB" sz="2400" dirty="0">
                <a:effectLst>
                  <a:outerShdw blurRad="38100" dist="38100" dir="2700000" algn="tl">
                    <a:srgbClr val="000000">
                      <a:alpha val="43137"/>
                    </a:srgbClr>
                  </a:outerShdw>
                </a:effectLst>
                <a:latin typeface="Calibri" pitchFamily="34" charset="0"/>
                <a:ea typeface="+mj-ea"/>
                <a:cs typeface="+mj-cs"/>
              </a:rPr>
              <a:t>The </a:t>
            </a:r>
            <a:r>
              <a:rPr lang="en-GB" sz="2400" dirty="0" smtClean="0">
                <a:effectLst>
                  <a:outerShdw blurRad="38100" dist="38100" dir="2700000" algn="tl">
                    <a:srgbClr val="000000">
                      <a:alpha val="43137"/>
                    </a:srgbClr>
                  </a:outerShdw>
                </a:effectLst>
                <a:latin typeface="Calibri" pitchFamily="34" charset="0"/>
                <a:ea typeface="+mj-ea"/>
                <a:cs typeface="+mj-cs"/>
              </a:rPr>
              <a:t>repetition </a:t>
            </a:r>
            <a:r>
              <a:rPr lang="en-GB" sz="2400" dirty="0">
                <a:effectLst>
                  <a:outerShdw blurRad="38100" dist="38100" dir="2700000" algn="tl">
                    <a:srgbClr val="000000">
                      <a:alpha val="43137"/>
                    </a:srgbClr>
                  </a:outerShdw>
                </a:effectLst>
                <a:latin typeface="Calibri" pitchFamily="34" charset="0"/>
                <a:ea typeface="+mj-ea"/>
                <a:cs typeface="+mj-cs"/>
              </a:rPr>
              <a:t>of... This word has strong connotations of...</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
        <p:nvSpPr>
          <p:cNvPr id="15" name="Title 1"/>
          <p:cNvSpPr txBox="1">
            <a:spLocks/>
          </p:cNvSpPr>
          <p:nvPr/>
        </p:nvSpPr>
        <p:spPr bwMode="auto">
          <a:xfrm>
            <a:off x="1857356" y="5949280"/>
            <a:ext cx="7107132" cy="792088"/>
          </a:xfrm>
          <a:prstGeom prst="rect">
            <a:avLst/>
          </a:prstGeom>
          <a:solidFill>
            <a:srgbClr val="92D050">
              <a:alpha val="50000"/>
            </a:srgb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dirty="0">
                <a:effectLst>
                  <a:outerShdw blurRad="38100" dist="38100" dir="2700000" algn="tl">
                    <a:srgbClr val="000000">
                      <a:alpha val="43137"/>
                    </a:srgbClr>
                  </a:outerShdw>
                </a:effectLst>
                <a:latin typeface="Calibri" pitchFamily="34" charset="0"/>
                <a:ea typeface="+mj-ea"/>
                <a:cs typeface="+mj-cs"/>
              </a:rPr>
              <a:t>This</a:t>
            </a:r>
            <a:r>
              <a:rPr kumimoji="0" lang="en-GB" sz="24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mj-ea"/>
                <a:cs typeface="+mj-cs"/>
              </a:rPr>
              <a:t> </a:t>
            </a:r>
            <a:r>
              <a:rPr lang="en-GB" sz="2400" dirty="0">
                <a:effectLst>
                  <a:outerShdw blurRad="38100" dist="38100" dir="2700000" algn="tl">
                    <a:srgbClr val="000000">
                      <a:alpha val="43137"/>
                    </a:srgbClr>
                  </a:outerShdw>
                </a:effectLst>
                <a:latin typeface="Calibri" pitchFamily="34" charset="0"/>
                <a:ea typeface="+mj-ea"/>
                <a:cs typeface="+mj-cs"/>
              </a:rPr>
              <a:t>suggests... This implies... This links to</a:t>
            </a:r>
            <a:r>
              <a:rPr lang="en-GB" sz="2400" dirty="0" smtClean="0">
                <a:effectLst>
                  <a:outerShdw blurRad="38100" dist="38100" dir="2700000" algn="tl">
                    <a:srgbClr val="000000">
                      <a:alpha val="43137"/>
                    </a:srgbClr>
                  </a:outerShdw>
                </a:effectLst>
                <a:latin typeface="Calibri" pitchFamily="34" charset="0"/>
                <a:ea typeface="+mj-ea"/>
                <a:cs typeface="+mj-cs"/>
              </a:rPr>
              <a:t>...</a:t>
            </a:r>
            <a:endParaRPr lang="en-US" sz="2400" dirty="0">
              <a:effectLst>
                <a:outerShdw blurRad="38100" dist="38100" dir="2700000" algn="tl">
                  <a:srgbClr val="000000">
                    <a:alpha val="43137"/>
                  </a:srgbClr>
                </a:outerShdw>
              </a:effectLst>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3744" y="1196752"/>
            <a:ext cx="3466728" cy="1008112"/>
          </a:xfrm>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t>Self-Assess</a:t>
            </a:r>
            <a:endParaRPr lang="en-GB" dirty="0"/>
          </a:p>
        </p:txBody>
      </p:sp>
      <p:sp>
        <p:nvSpPr>
          <p:cNvPr id="3" name="Rectangle 2"/>
          <p:cNvSpPr/>
          <p:nvPr/>
        </p:nvSpPr>
        <p:spPr>
          <a:xfrm>
            <a:off x="251520" y="2420888"/>
            <a:ext cx="482453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5</a:t>
            </a:r>
          </a:p>
          <a:p>
            <a:pPr marL="285750" indent="-285750">
              <a:buFont typeface="Arial" pitchFamily="34" charset="0"/>
              <a:buChar char="•"/>
            </a:pPr>
            <a:r>
              <a:rPr lang="en-GB" dirty="0" smtClean="0">
                <a:solidFill>
                  <a:srgbClr val="FF0000"/>
                </a:solidFill>
              </a:rPr>
              <a:t>Exploratory </a:t>
            </a:r>
            <a:r>
              <a:rPr lang="en-GB" dirty="0" smtClean="0"/>
              <a:t>response to themes/ideas</a:t>
            </a:r>
          </a:p>
          <a:p>
            <a:pPr marL="285750" indent="-285750">
              <a:buFont typeface="Arial" pitchFamily="34" charset="0"/>
              <a:buChar char="•"/>
            </a:pPr>
            <a:r>
              <a:rPr lang="en-GB" dirty="0" smtClean="0">
                <a:solidFill>
                  <a:srgbClr val="FF0000"/>
                </a:solidFill>
              </a:rPr>
              <a:t>Analytical </a:t>
            </a:r>
            <a:r>
              <a:rPr lang="en-GB" dirty="0"/>
              <a:t>use of details to support interpretation </a:t>
            </a:r>
          </a:p>
          <a:p>
            <a:pPr marL="285750" indent="-285750">
              <a:buFont typeface="Arial" pitchFamily="34" charset="0"/>
              <a:buChar char="•"/>
            </a:pPr>
            <a:r>
              <a:rPr lang="en-GB" dirty="0" smtClean="0">
                <a:solidFill>
                  <a:srgbClr val="FF0000"/>
                </a:solidFill>
              </a:rPr>
              <a:t>Analysis </a:t>
            </a:r>
            <a:r>
              <a:rPr lang="en-GB" dirty="0" smtClean="0"/>
              <a:t>of writer’s </a:t>
            </a:r>
            <a:r>
              <a:rPr lang="en-GB" dirty="0"/>
              <a:t>uses of language </a:t>
            </a:r>
            <a:r>
              <a:rPr lang="en-GB" dirty="0" smtClean="0"/>
              <a:t>and/or form and/or structure and </a:t>
            </a:r>
            <a:r>
              <a:rPr lang="en-GB" dirty="0" smtClean="0">
                <a:solidFill>
                  <a:srgbClr val="FF0000"/>
                </a:solidFill>
              </a:rPr>
              <a:t>effects on readers </a:t>
            </a:r>
            <a:endParaRPr lang="en-GB" dirty="0"/>
          </a:p>
          <a:p>
            <a:r>
              <a:rPr lang="en-GB" dirty="0"/>
              <a:t>	</a:t>
            </a:r>
          </a:p>
        </p:txBody>
      </p:sp>
      <p:sp>
        <p:nvSpPr>
          <p:cNvPr id="4" name="Rectangle 3"/>
          <p:cNvSpPr/>
          <p:nvPr/>
        </p:nvSpPr>
        <p:spPr>
          <a:xfrm>
            <a:off x="262408" y="4607622"/>
            <a:ext cx="4813648"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4</a:t>
            </a:r>
            <a:endParaRPr lang="en-GB" b="1" dirty="0"/>
          </a:p>
          <a:p>
            <a:pPr marL="285750" indent="-285750">
              <a:buFont typeface="Arial" pitchFamily="34" charset="0"/>
              <a:buChar char="•"/>
            </a:pPr>
            <a:r>
              <a:rPr lang="en-GB" dirty="0" smtClean="0"/>
              <a:t>Thoughtful consideration response to themes/ideas </a:t>
            </a:r>
          </a:p>
          <a:p>
            <a:pPr marL="285750" indent="-285750">
              <a:buFont typeface="Arial" pitchFamily="34" charset="0"/>
              <a:buChar char="•"/>
            </a:pPr>
            <a:r>
              <a:rPr lang="en-GB" dirty="0" smtClean="0"/>
              <a:t>Details </a:t>
            </a:r>
            <a:r>
              <a:rPr lang="en-GB" dirty="0" smtClean="0">
                <a:solidFill>
                  <a:srgbClr val="FF0000"/>
                </a:solidFill>
              </a:rPr>
              <a:t>linked to </a:t>
            </a:r>
            <a:r>
              <a:rPr lang="en-GB" dirty="0" smtClean="0"/>
              <a:t>interpretation</a:t>
            </a:r>
            <a:endParaRPr lang="en-GB" dirty="0"/>
          </a:p>
          <a:p>
            <a:pPr marL="285750" indent="-285750">
              <a:buFont typeface="Arial" pitchFamily="34" charset="0"/>
              <a:buChar char="•"/>
            </a:pPr>
            <a:r>
              <a:rPr lang="en-GB" dirty="0" smtClean="0">
                <a:solidFill>
                  <a:srgbClr val="FF0000"/>
                </a:solidFill>
              </a:rPr>
              <a:t>Appreciation/consideration </a:t>
            </a:r>
            <a:r>
              <a:rPr lang="en-GB" dirty="0" smtClean="0"/>
              <a:t>of writer’s uses of language and/or form and/or structure and </a:t>
            </a:r>
            <a:r>
              <a:rPr lang="en-GB" dirty="0" smtClean="0">
                <a:solidFill>
                  <a:srgbClr val="FF0000"/>
                </a:solidFill>
              </a:rPr>
              <a:t>effects on readers </a:t>
            </a:r>
            <a:r>
              <a:rPr lang="en-GB" dirty="0"/>
              <a:t>	</a:t>
            </a:r>
          </a:p>
        </p:txBody>
      </p:sp>
      <p:sp>
        <p:nvSpPr>
          <p:cNvPr id="5" name="Rectangle 4"/>
          <p:cNvSpPr/>
          <p:nvPr/>
        </p:nvSpPr>
        <p:spPr>
          <a:xfrm>
            <a:off x="251520" y="260648"/>
            <a:ext cx="4824536"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smtClean="0"/>
              <a:t>Band 6</a:t>
            </a:r>
            <a:endParaRPr lang="en-GB" b="1" dirty="0"/>
          </a:p>
          <a:p>
            <a:pPr marL="285750" indent="-285750">
              <a:buFont typeface="Arial" pitchFamily="34" charset="0"/>
              <a:buChar char="•"/>
            </a:pPr>
            <a:r>
              <a:rPr lang="en-GB" dirty="0" smtClean="0">
                <a:solidFill>
                  <a:srgbClr val="FF0000"/>
                </a:solidFill>
              </a:rPr>
              <a:t>Insightful/exploratory </a:t>
            </a:r>
            <a:r>
              <a:rPr lang="en-GB" dirty="0" smtClean="0"/>
              <a:t>response to themes/ideas</a:t>
            </a:r>
          </a:p>
          <a:p>
            <a:pPr marL="285750" indent="-285750">
              <a:buFont typeface="Arial" pitchFamily="34" charset="0"/>
              <a:buChar char="•"/>
            </a:pPr>
            <a:r>
              <a:rPr lang="en-GB" dirty="0" smtClean="0">
                <a:solidFill>
                  <a:srgbClr val="FF0000"/>
                </a:solidFill>
              </a:rPr>
              <a:t>Close analysis </a:t>
            </a:r>
            <a:r>
              <a:rPr lang="en-GB" dirty="0" smtClean="0"/>
              <a:t>of detail to support interpretation </a:t>
            </a:r>
            <a:endParaRPr lang="en-GB" dirty="0"/>
          </a:p>
          <a:p>
            <a:pPr marL="285750" indent="-285750">
              <a:buFont typeface="Arial" pitchFamily="34" charset="0"/>
              <a:buChar char="•"/>
            </a:pPr>
            <a:r>
              <a:rPr lang="en-GB" dirty="0" smtClean="0">
                <a:solidFill>
                  <a:srgbClr val="FF0000"/>
                </a:solidFill>
              </a:rPr>
              <a:t>Evaluation</a:t>
            </a:r>
            <a:r>
              <a:rPr lang="en-GB" dirty="0" smtClean="0"/>
              <a:t> </a:t>
            </a:r>
            <a:r>
              <a:rPr lang="en-GB" dirty="0"/>
              <a:t>of </a:t>
            </a:r>
            <a:r>
              <a:rPr lang="en-GB" dirty="0" smtClean="0"/>
              <a:t>writer’s </a:t>
            </a:r>
            <a:r>
              <a:rPr lang="en-GB" dirty="0"/>
              <a:t>uses of language and/or form and/or structure and </a:t>
            </a:r>
            <a:r>
              <a:rPr lang="en-GB" dirty="0" smtClean="0">
                <a:solidFill>
                  <a:srgbClr val="FF0000"/>
                </a:solidFill>
              </a:rPr>
              <a:t>effects </a:t>
            </a:r>
            <a:r>
              <a:rPr lang="en-GB" dirty="0">
                <a:solidFill>
                  <a:srgbClr val="FF0000"/>
                </a:solidFill>
              </a:rPr>
              <a:t>on readers </a:t>
            </a:r>
          </a:p>
        </p:txBody>
      </p:sp>
      <p:sp>
        <p:nvSpPr>
          <p:cNvPr id="6" name="Title 1"/>
          <p:cNvSpPr txBox="1">
            <a:spLocks/>
          </p:cNvSpPr>
          <p:nvPr/>
        </p:nvSpPr>
        <p:spPr>
          <a:xfrm>
            <a:off x="5292080" y="2420888"/>
            <a:ext cx="3672408" cy="3168352"/>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dirty="0" smtClean="0"/>
              <a:t>How well have you:</a:t>
            </a:r>
          </a:p>
          <a:p>
            <a:endParaRPr lang="en-GB" dirty="0" smtClean="0"/>
          </a:p>
          <a:p>
            <a:pPr marL="571500" indent="-571500">
              <a:buFont typeface="Wingdings" pitchFamily="2" charset="2"/>
              <a:buChar char="ü"/>
            </a:pPr>
            <a:r>
              <a:rPr lang="en-GB" dirty="0" smtClean="0"/>
              <a:t>Responded to the ideas/themes in the extract</a:t>
            </a:r>
          </a:p>
          <a:p>
            <a:pPr marL="571500" indent="-571500">
              <a:buFont typeface="Wingdings" pitchFamily="2" charset="2"/>
              <a:buChar char="ü"/>
            </a:pPr>
            <a:r>
              <a:rPr lang="en-GB" dirty="0" smtClean="0"/>
              <a:t>Used relevant quotes?</a:t>
            </a:r>
          </a:p>
          <a:p>
            <a:pPr marL="571500" indent="-571500">
              <a:buFont typeface="Wingdings" pitchFamily="2" charset="2"/>
              <a:buChar char="ü"/>
            </a:pPr>
            <a:r>
              <a:rPr lang="en-GB" dirty="0" smtClean="0"/>
              <a:t>Analysed the effect of language?</a:t>
            </a:r>
            <a:endParaRPr lang="en-GB" dirty="0"/>
          </a:p>
        </p:txBody>
      </p:sp>
    </p:spTree>
    <p:extLst>
      <p:ext uri="{BB962C8B-B14F-4D97-AF65-F5344CB8AC3E}">
        <p14:creationId xmlns="" xmlns:p14="http://schemas.microsoft.com/office/powerpoint/2010/main" val="570179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640960" cy="1200329"/>
          </a:xfrm>
          <a:prstGeom prst="rect">
            <a:avLst/>
          </a:prstGeom>
        </p:spPr>
        <p:txBody>
          <a:bodyPr wrap="square">
            <a:spAutoFit/>
          </a:bodyPr>
          <a:lstStyle/>
          <a:p>
            <a:pPr algn="ctr"/>
            <a:r>
              <a:rPr lang="en-GB" sz="3600" b="1" dirty="0" smtClean="0">
                <a:solidFill>
                  <a:srgbClr val="FF0000"/>
                </a:solidFill>
              </a:rPr>
              <a:t>What does this section of the novel suggest  that life is like for </a:t>
            </a:r>
            <a:r>
              <a:rPr lang="en-GB" sz="3600" b="1" dirty="0" err="1" smtClean="0">
                <a:solidFill>
                  <a:srgbClr val="FF0000"/>
                </a:solidFill>
              </a:rPr>
              <a:t>farmworkers</a:t>
            </a:r>
            <a:r>
              <a:rPr lang="en-GB" sz="3600" b="1" dirty="0" smtClean="0">
                <a:solidFill>
                  <a:srgbClr val="FF0000"/>
                </a:solidFill>
              </a:rPr>
              <a:t>? </a:t>
            </a: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5" name="TextBox 4"/>
          <p:cNvSpPr txBox="1"/>
          <p:nvPr/>
        </p:nvSpPr>
        <p:spPr>
          <a:xfrm>
            <a:off x="467544" y="1988840"/>
            <a:ext cx="8352928" cy="3970318"/>
          </a:xfrm>
          <a:prstGeom prst="rect">
            <a:avLst/>
          </a:prstGeom>
          <a:noFill/>
        </p:spPr>
        <p:txBody>
          <a:bodyPr wrap="square" rtlCol="0">
            <a:spAutoFit/>
          </a:bodyPr>
          <a:lstStyle/>
          <a:p>
            <a:r>
              <a:rPr lang="en-GB" sz="2400" b="1" dirty="0" smtClean="0"/>
              <a:t>What was life like? – jot down some points that you could make</a:t>
            </a:r>
          </a:p>
          <a:p>
            <a:endParaRPr lang="en-GB" sz="2400" b="1" dirty="0" smtClean="0"/>
          </a:p>
          <a:p>
            <a:r>
              <a:rPr lang="en-GB" sz="2400" dirty="0" smtClean="0"/>
              <a:t>Sparse – very few possessions</a:t>
            </a:r>
          </a:p>
          <a:p>
            <a:r>
              <a:rPr lang="en-GB" sz="2400" dirty="0" smtClean="0"/>
              <a:t>Lonely – George and Lenny are seen as different to everyone else</a:t>
            </a:r>
          </a:p>
          <a:p>
            <a:r>
              <a:rPr lang="en-GB" sz="2400" dirty="0" smtClean="0"/>
              <a:t>Disposable – people would just move on</a:t>
            </a:r>
          </a:p>
          <a:p>
            <a:r>
              <a:rPr lang="en-GB" sz="2400" dirty="0" smtClean="0"/>
              <a:t>Lonely – no one to share life with</a:t>
            </a:r>
          </a:p>
          <a:p>
            <a:r>
              <a:rPr lang="en-GB" sz="2400" dirty="0" smtClean="0"/>
              <a:t>At the mercy of the boss / his family</a:t>
            </a:r>
          </a:p>
          <a:p>
            <a:endParaRPr lang="en-GB" sz="2400" dirty="0" smtClean="0"/>
          </a:p>
          <a:p>
            <a:r>
              <a:rPr lang="en-GB" sz="3600" b="1" dirty="0" smtClean="0"/>
              <a:t>Anything else? </a:t>
            </a:r>
          </a:p>
          <a:p>
            <a:endParaRPr lang="en-GB"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F:\GCSE\Middle Set\OMAM\posters\micemen_09.jpg"/>
          <p:cNvPicPr>
            <a:picLocks noChangeAspect="1" noChangeArrowheads="1"/>
          </p:cNvPicPr>
          <p:nvPr/>
        </p:nvPicPr>
        <p:blipFill>
          <a:blip r:embed="rId2" cstate="print"/>
          <a:srcRect/>
          <a:stretch>
            <a:fillRect/>
          </a:stretch>
        </p:blipFill>
        <p:spPr bwMode="auto">
          <a:xfrm>
            <a:off x="1" y="324036"/>
            <a:ext cx="4355976" cy="6533964"/>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4499992" y="476672"/>
            <a:ext cx="4464496" cy="6063198"/>
          </a:xfrm>
          <a:prstGeom prst="rect">
            <a:avLst/>
          </a:prstGeom>
          <a:noFill/>
        </p:spPr>
        <p:txBody>
          <a:bodyPr wrap="square" rtlCol="0">
            <a:spAutoFit/>
          </a:bodyPr>
          <a:lstStyle/>
          <a:p>
            <a:r>
              <a:rPr lang="en-GB" sz="2000" dirty="0" smtClean="0"/>
              <a:t>Another important character introduced to us in this chapter is Slim, the </a:t>
            </a:r>
            <a:r>
              <a:rPr lang="en-GB" sz="2000" dirty="0" err="1" smtClean="0"/>
              <a:t>jerkline</a:t>
            </a:r>
            <a:r>
              <a:rPr lang="en-GB" sz="2000" dirty="0" smtClean="0"/>
              <a:t> skinner (lead mule-team driver). </a:t>
            </a:r>
          </a:p>
          <a:p>
            <a:endParaRPr lang="en-GB" sz="2000" dirty="0" smtClean="0"/>
          </a:p>
          <a:p>
            <a:r>
              <a:rPr lang="en-GB" sz="2000" dirty="0" smtClean="0"/>
              <a:t>You have been given the section of the novel that introduces Slim. This is taken from a past exam paper. </a:t>
            </a:r>
          </a:p>
          <a:p>
            <a:endParaRPr lang="en-GB" sz="2000" dirty="0" smtClean="0"/>
          </a:p>
          <a:p>
            <a:r>
              <a:rPr lang="en-GB" sz="2000" dirty="0" smtClean="0"/>
              <a:t>The question asked for section (a) was: </a:t>
            </a:r>
          </a:p>
          <a:p>
            <a:endParaRPr lang="en-GB" sz="2000" dirty="0" smtClean="0"/>
          </a:p>
          <a:p>
            <a:pPr algn="ctr"/>
            <a:r>
              <a:rPr lang="en-GB" sz="2400" b="1" dirty="0" smtClean="0">
                <a:solidFill>
                  <a:srgbClr val="FF0000"/>
                </a:solidFill>
              </a:rPr>
              <a:t>In this passage, how does Steinbeck present Slim? </a:t>
            </a:r>
          </a:p>
          <a:p>
            <a:endParaRPr lang="en-GB" sz="2000" dirty="0" smtClean="0"/>
          </a:p>
          <a:p>
            <a:r>
              <a:rPr lang="en-GB" sz="2000" dirty="0" smtClean="0"/>
              <a:t>I have highlighted some key words and phrases from the section. On your copy of the text, highlight these word/phrases, then annotate them with ideas re: their effect on the reader. </a:t>
            </a:r>
            <a:r>
              <a:rPr lang="en-GB" sz="2000" b="1" dirty="0" smtClean="0"/>
              <a:t>What do they suggest about Slim?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51520" y="332656"/>
            <a:ext cx="8712968" cy="61206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A tall man stood in the doorway. He held a crushed Stetson hat under his arm while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he combed his long, black, damp hair straight back. Like the others he wore blue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jeans and a short denim jacket. When he had finished combing his hair he moved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into the room, and he </a:t>
            </a:r>
            <a:r>
              <a:rPr kumimoji="0" lang="en-GB" b="1" i="0" u="none" strike="noStrike" cap="none" normalizeH="0" baseline="0" dirty="0" smtClean="0">
                <a:ln>
                  <a:noFill/>
                </a:ln>
                <a:solidFill>
                  <a:srgbClr val="FF0000"/>
                </a:solidFill>
                <a:effectLst/>
                <a:latin typeface="ArialMT" charset="0"/>
                <a:cs typeface="Arial" pitchFamily="34" charset="0"/>
              </a:rPr>
              <a:t>moved with a majesty</a:t>
            </a:r>
            <a:r>
              <a:rPr kumimoji="0" lang="en-GB" sz="1600" b="0" i="0" u="none" strike="noStrike" cap="none" normalizeH="0" baseline="0" dirty="0" smtClean="0">
                <a:ln>
                  <a:noFill/>
                </a:ln>
                <a:solidFill>
                  <a:schemeClr val="tx1"/>
                </a:solidFill>
                <a:effectLst/>
                <a:latin typeface="ArialMT" charset="0"/>
                <a:cs typeface="Arial" pitchFamily="34" charset="0"/>
              </a:rPr>
              <a:t> only achieved by royalty and </a:t>
            </a:r>
            <a:r>
              <a:rPr kumimoji="0" lang="en-GB" b="1" i="0" u="none" strike="noStrike" cap="none" normalizeH="0" baseline="0" dirty="0" smtClean="0">
                <a:ln>
                  <a:noFill/>
                </a:ln>
                <a:solidFill>
                  <a:srgbClr val="FF0000"/>
                </a:solidFill>
                <a:effectLst/>
                <a:latin typeface="ArialMT" charset="0"/>
                <a:cs typeface="Arial" pitchFamily="34" charset="0"/>
              </a:rPr>
              <a:t>master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ArialMT" charset="0"/>
                <a:cs typeface="Arial" pitchFamily="34" charset="0"/>
              </a:rPr>
              <a:t>craftsmen</a:t>
            </a:r>
            <a:r>
              <a:rPr kumimoji="0" lang="en-GB" sz="1600" b="0" i="0" u="none" strike="noStrike" cap="none" normalizeH="0" baseline="0" dirty="0" smtClean="0">
                <a:ln>
                  <a:noFill/>
                </a:ln>
                <a:solidFill>
                  <a:schemeClr val="tx1"/>
                </a:solidFill>
                <a:effectLst/>
                <a:latin typeface="ArialMT" charset="0"/>
                <a:cs typeface="Arial" pitchFamily="34" charset="0"/>
              </a:rPr>
              <a:t>. He was a </a:t>
            </a:r>
            <a:r>
              <a:rPr kumimoji="0" lang="en-GB" sz="1600" b="0" i="0" u="none" strike="noStrike" cap="none" normalizeH="0" baseline="0" dirty="0" err="1" smtClean="0">
                <a:ln>
                  <a:noFill/>
                </a:ln>
                <a:solidFill>
                  <a:schemeClr val="tx1"/>
                </a:solidFill>
                <a:effectLst/>
                <a:latin typeface="ArialMT" charset="0"/>
                <a:cs typeface="Arial" pitchFamily="34" charset="0"/>
              </a:rPr>
              <a:t>jerkline</a:t>
            </a:r>
            <a:r>
              <a:rPr kumimoji="0" lang="en-GB" sz="1600" b="0" i="0" u="none" strike="noStrike" cap="none" normalizeH="0" baseline="0" dirty="0" smtClean="0">
                <a:ln>
                  <a:noFill/>
                </a:ln>
                <a:solidFill>
                  <a:schemeClr val="tx1"/>
                </a:solidFill>
                <a:effectLst/>
                <a:latin typeface="ArialMT" charset="0"/>
                <a:cs typeface="Arial" pitchFamily="34" charset="0"/>
              </a:rPr>
              <a:t> skinner, the </a:t>
            </a:r>
            <a:r>
              <a:rPr kumimoji="0" lang="en-GB" b="1" i="0" u="none" strike="noStrike" cap="none" normalizeH="0" baseline="0" dirty="0" smtClean="0">
                <a:ln>
                  <a:noFill/>
                </a:ln>
                <a:solidFill>
                  <a:srgbClr val="FF0000"/>
                </a:solidFill>
                <a:effectLst/>
                <a:latin typeface="ArialMT" charset="0"/>
                <a:cs typeface="Arial" pitchFamily="34" charset="0"/>
              </a:rPr>
              <a:t>prince of the ranch</a:t>
            </a:r>
            <a:r>
              <a:rPr kumimoji="0" lang="en-GB" sz="1600" b="0" i="0" u="none" strike="noStrike" cap="none" normalizeH="0" baseline="0" dirty="0" smtClean="0">
                <a:ln>
                  <a:noFill/>
                </a:ln>
                <a:solidFill>
                  <a:schemeClr val="tx1"/>
                </a:solidFill>
                <a:effectLst/>
                <a:latin typeface="ArialMT" charset="0"/>
                <a:cs typeface="Arial" pitchFamily="34" charset="0"/>
              </a:rPr>
              <a:t>, capable of driving ten,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sixteen, even twenty mules with a single line to the leaders. He was </a:t>
            </a:r>
            <a:r>
              <a:rPr kumimoji="0" lang="en-GB" b="1" i="0" u="none" strike="noStrike" cap="none" normalizeH="0" baseline="0" dirty="0" smtClean="0">
                <a:ln>
                  <a:noFill/>
                </a:ln>
                <a:solidFill>
                  <a:srgbClr val="FF0000"/>
                </a:solidFill>
                <a:effectLst/>
                <a:latin typeface="ArialMT" charset="0"/>
                <a:cs typeface="Arial" pitchFamily="34" charset="0"/>
              </a:rPr>
              <a:t>capable of killing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ArialMT" charset="0"/>
                <a:cs typeface="Arial" pitchFamily="34" charset="0"/>
              </a:rPr>
              <a:t>a fly on the wheeler’s butt with a bull whip without touching the mule</a:t>
            </a:r>
            <a:r>
              <a:rPr kumimoji="0" lang="en-GB" sz="1600" b="0" i="0" u="none" strike="noStrike" cap="none" normalizeH="0" baseline="0" dirty="0" smtClean="0">
                <a:ln>
                  <a:noFill/>
                </a:ln>
                <a:solidFill>
                  <a:schemeClr val="tx1"/>
                </a:solidFill>
                <a:effectLst/>
                <a:latin typeface="ArialMT" charset="0"/>
                <a:cs typeface="Arial" pitchFamily="34" charset="0"/>
              </a:rPr>
              <a:t>. There was a </a:t>
            </a:r>
            <a:r>
              <a:rPr kumimoji="0" lang="en-GB" b="1" i="0" u="none" strike="noStrike" cap="none" normalizeH="0" baseline="0" dirty="0" smtClean="0">
                <a:ln>
                  <a:noFill/>
                </a:ln>
                <a:solidFill>
                  <a:srgbClr val="FF0000"/>
                </a:solidFill>
                <a:effectLst/>
                <a:latin typeface="ArialMT" charset="0"/>
                <a:cs typeface="Arial" pitchFamily="34" charset="0"/>
              </a:rPr>
              <a:t>gravity</a:t>
            </a:r>
            <a:r>
              <a:rPr kumimoji="0" lang="en-GB" sz="1600" b="0" i="0" u="none" strike="noStrike" cap="none" normalizeH="0" baseline="0" dirty="0" smtClean="0">
                <a:ln>
                  <a:noFill/>
                </a:ln>
                <a:solidFill>
                  <a:schemeClr val="tx1"/>
                </a:solidFill>
                <a:effectLst/>
                <a:latin typeface="ArialMT" charset="0"/>
                <a:cs typeface="Arial" pitchFamily="34" charset="0"/>
              </a:rPr>
              <a:t> in his manner and a quiet so </a:t>
            </a:r>
            <a:r>
              <a:rPr kumimoji="0" lang="en-GB" b="1" i="0" u="none" strike="noStrike" cap="none" normalizeH="0" baseline="0" dirty="0" smtClean="0">
                <a:ln>
                  <a:noFill/>
                </a:ln>
                <a:solidFill>
                  <a:srgbClr val="FF0000"/>
                </a:solidFill>
                <a:effectLst/>
                <a:latin typeface="ArialMT" charset="0"/>
                <a:cs typeface="Arial" pitchFamily="34" charset="0"/>
              </a:rPr>
              <a:t>profound</a:t>
            </a:r>
            <a:r>
              <a:rPr kumimoji="0" lang="en-GB" sz="1600" b="0" i="0" u="none" strike="noStrike" cap="none" normalizeH="0" baseline="0" dirty="0" smtClean="0">
                <a:ln>
                  <a:noFill/>
                </a:ln>
                <a:solidFill>
                  <a:schemeClr val="tx1"/>
                </a:solidFill>
                <a:effectLst/>
                <a:latin typeface="ArialMT" charset="0"/>
                <a:cs typeface="Arial" pitchFamily="34" charset="0"/>
              </a:rPr>
              <a:t> that </a:t>
            </a:r>
            <a:r>
              <a:rPr kumimoji="0" lang="en-GB" b="1" i="0" u="none" strike="noStrike" cap="none" normalizeH="0" baseline="0" dirty="0" smtClean="0">
                <a:ln>
                  <a:noFill/>
                </a:ln>
                <a:solidFill>
                  <a:srgbClr val="FF0000"/>
                </a:solidFill>
                <a:effectLst/>
                <a:latin typeface="ArialMT" charset="0"/>
                <a:cs typeface="Arial" pitchFamily="34" charset="0"/>
              </a:rPr>
              <a:t>all talk stopped when he spoke</a:t>
            </a:r>
            <a:r>
              <a:rPr kumimoji="0" lang="en-GB" sz="1600" b="0" i="0" u="none" strike="noStrike" cap="none" normalizeH="0" baseline="0" dirty="0" smtClean="0">
                <a:ln>
                  <a:noFill/>
                </a:ln>
                <a:solidFill>
                  <a:schemeClr val="tx1"/>
                </a:solidFill>
                <a:effectLst/>
                <a:latin typeface="ArialMT" charset="0"/>
                <a:cs typeface="Arial" pitchFamily="34" charset="0"/>
              </a:rPr>
              <a:t>. His </a:t>
            </a:r>
            <a:r>
              <a:rPr kumimoji="0" lang="en-GB" b="1" i="0" u="none" strike="noStrike" cap="none" normalizeH="0" baseline="0" dirty="0" smtClean="0">
                <a:ln>
                  <a:noFill/>
                </a:ln>
                <a:solidFill>
                  <a:srgbClr val="FF0000"/>
                </a:solidFill>
                <a:effectLst/>
                <a:latin typeface="ArialMT" charset="0"/>
                <a:cs typeface="Arial" pitchFamily="34" charset="0"/>
              </a:rPr>
              <a:t>authority</a:t>
            </a:r>
            <a:r>
              <a:rPr kumimoji="0" lang="en-GB" sz="1600" b="0" i="0" u="none" strike="noStrike" cap="none" normalizeH="0" baseline="0" dirty="0" smtClean="0">
                <a:ln>
                  <a:noFill/>
                </a:ln>
                <a:solidFill>
                  <a:schemeClr val="tx1"/>
                </a:solidFill>
                <a:effectLst/>
                <a:latin typeface="ArialMT" charset="0"/>
                <a:cs typeface="Arial" pitchFamily="34" charset="0"/>
              </a:rPr>
              <a:t> was so great that his word was taken on any subject, be it politics or love. This was Slim, the </a:t>
            </a:r>
            <a:r>
              <a:rPr kumimoji="0" lang="en-GB" sz="1600" b="0" i="0" u="none" strike="noStrike" cap="none" normalizeH="0" baseline="0" dirty="0" err="1" smtClean="0">
                <a:ln>
                  <a:noFill/>
                </a:ln>
                <a:solidFill>
                  <a:schemeClr val="tx1"/>
                </a:solidFill>
                <a:effectLst/>
                <a:latin typeface="ArialMT" charset="0"/>
                <a:cs typeface="Arial" pitchFamily="34" charset="0"/>
              </a:rPr>
              <a:t>jerkline</a:t>
            </a:r>
            <a:r>
              <a:rPr kumimoji="0" lang="en-GB" sz="1600" b="0" i="0" u="none" strike="noStrike" cap="none" normalizeH="0" baseline="0" dirty="0" smtClean="0">
                <a:ln>
                  <a:noFill/>
                </a:ln>
                <a:solidFill>
                  <a:schemeClr val="tx1"/>
                </a:solidFill>
                <a:effectLst/>
                <a:latin typeface="ArialMT" charset="0"/>
                <a:cs typeface="Arial" pitchFamily="34" charset="0"/>
              </a:rPr>
              <a:t> skinner. His </a:t>
            </a:r>
            <a:r>
              <a:rPr kumimoji="0" lang="en-GB" b="1" i="0" u="none" strike="noStrike" cap="none" normalizeH="0" baseline="0" dirty="0" smtClean="0">
                <a:ln>
                  <a:noFill/>
                </a:ln>
                <a:solidFill>
                  <a:srgbClr val="FF0000"/>
                </a:solidFill>
                <a:effectLst/>
                <a:latin typeface="ArialMT" charset="0"/>
                <a:cs typeface="Arial" pitchFamily="34" charset="0"/>
              </a:rPr>
              <a:t>hatchet face </a:t>
            </a:r>
            <a:r>
              <a:rPr kumimoji="0" lang="en-GB" sz="1600" b="0" i="0" u="none" strike="noStrike" cap="none" normalizeH="0" baseline="0" dirty="0" smtClean="0">
                <a:ln>
                  <a:noFill/>
                </a:ln>
                <a:solidFill>
                  <a:schemeClr val="tx1"/>
                </a:solidFill>
                <a:effectLst/>
                <a:latin typeface="ArialMT" charset="0"/>
                <a:cs typeface="Arial" pitchFamily="34" charset="0"/>
              </a:rPr>
              <a:t>was ageless. He might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have been thirty-five or fifty. </a:t>
            </a:r>
            <a:r>
              <a:rPr kumimoji="0" lang="en-GB" b="1" i="0" u="none" strike="noStrike" cap="none" normalizeH="0" baseline="0" dirty="0" smtClean="0">
                <a:ln>
                  <a:noFill/>
                </a:ln>
                <a:solidFill>
                  <a:srgbClr val="FF0000"/>
                </a:solidFill>
                <a:effectLst/>
                <a:latin typeface="ArialMT" charset="0"/>
                <a:cs typeface="Arial" pitchFamily="34" charset="0"/>
              </a:rPr>
              <a:t>His ear heard more than was said to him</a:t>
            </a:r>
            <a:r>
              <a:rPr kumimoji="0" lang="en-GB" sz="1600" b="0" i="0" u="none" strike="noStrike" cap="none" normalizeH="0" baseline="0" dirty="0" smtClean="0">
                <a:ln>
                  <a:noFill/>
                </a:ln>
                <a:solidFill>
                  <a:schemeClr val="tx1"/>
                </a:solidFill>
                <a:effectLst/>
                <a:latin typeface="ArialMT" charset="0"/>
                <a:cs typeface="Arial" pitchFamily="34" charset="0"/>
              </a:rPr>
              <a:t>, and his </a:t>
            </a:r>
            <a:r>
              <a:rPr kumimoji="0" lang="en-GB" b="1" i="0" u="none" strike="noStrike" cap="none" normalizeH="0" baseline="0" dirty="0" smtClean="0">
                <a:ln>
                  <a:noFill/>
                </a:ln>
                <a:solidFill>
                  <a:srgbClr val="FF0000"/>
                </a:solidFill>
                <a:effectLst/>
                <a:latin typeface="ArialMT" charset="0"/>
                <a:cs typeface="Arial" pitchFamily="34" charset="0"/>
              </a:rPr>
              <a:t>slow</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ArialMT" charset="0"/>
                <a:cs typeface="Arial" pitchFamily="34" charset="0"/>
              </a:rPr>
              <a:t>speech</a:t>
            </a:r>
            <a:r>
              <a:rPr kumimoji="0" lang="en-GB" sz="1600" b="0" i="0" u="none" strike="noStrike" cap="none" normalizeH="0" baseline="0" dirty="0" smtClean="0">
                <a:ln>
                  <a:noFill/>
                </a:ln>
                <a:solidFill>
                  <a:schemeClr val="tx1"/>
                </a:solidFill>
                <a:effectLst/>
                <a:latin typeface="ArialMT" charset="0"/>
                <a:cs typeface="Arial" pitchFamily="34" charset="0"/>
              </a:rPr>
              <a:t> had overtones not of thought, but of </a:t>
            </a:r>
            <a:r>
              <a:rPr kumimoji="0" lang="en-GB" b="1" i="0" u="none" strike="noStrike" cap="none" normalizeH="0" baseline="0" dirty="0" smtClean="0">
                <a:ln>
                  <a:noFill/>
                </a:ln>
                <a:solidFill>
                  <a:srgbClr val="FF0000"/>
                </a:solidFill>
                <a:effectLst/>
                <a:latin typeface="ArialMT" charset="0"/>
                <a:cs typeface="Arial" pitchFamily="34" charset="0"/>
              </a:rPr>
              <a:t>understanding beyond thought</a:t>
            </a:r>
            <a:r>
              <a:rPr kumimoji="0" lang="en-GB" sz="1600" b="0" i="0" u="none" strike="noStrike" cap="none" normalizeH="0" baseline="0" dirty="0" smtClean="0">
                <a:ln>
                  <a:noFill/>
                </a:ln>
                <a:solidFill>
                  <a:schemeClr val="tx1"/>
                </a:solidFill>
                <a:effectLst/>
                <a:latin typeface="ArialMT" charset="0"/>
                <a:cs typeface="Arial" pitchFamily="34" charset="0"/>
              </a:rPr>
              <a:t>. His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hands, </a:t>
            </a:r>
            <a:r>
              <a:rPr kumimoji="0" lang="en-GB" b="1" i="0" u="none" strike="noStrike" cap="none" normalizeH="0" baseline="0" dirty="0" smtClean="0">
                <a:ln>
                  <a:noFill/>
                </a:ln>
                <a:solidFill>
                  <a:srgbClr val="FF0000"/>
                </a:solidFill>
                <a:effectLst/>
                <a:latin typeface="ArialMT" charset="0"/>
                <a:cs typeface="Arial" pitchFamily="34" charset="0"/>
              </a:rPr>
              <a:t>large and lean</a:t>
            </a:r>
            <a:r>
              <a:rPr kumimoji="0" lang="en-GB" sz="1600" b="0" i="0" u="none" strike="noStrike" cap="none" normalizeH="0" baseline="0" dirty="0" smtClean="0">
                <a:ln>
                  <a:noFill/>
                </a:ln>
                <a:solidFill>
                  <a:schemeClr val="tx1"/>
                </a:solidFill>
                <a:effectLst/>
                <a:latin typeface="ArialMT" charset="0"/>
                <a:cs typeface="Arial" pitchFamily="34" charset="0"/>
              </a:rPr>
              <a:t>, were </a:t>
            </a:r>
            <a:r>
              <a:rPr kumimoji="0" lang="en-GB" b="1" i="0" u="none" strike="noStrike" cap="none" normalizeH="0" baseline="0" dirty="0" smtClean="0">
                <a:ln>
                  <a:noFill/>
                </a:ln>
                <a:solidFill>
                  <a:srgbClr val="FF0000"/>
                </a:solidFill>
                <a:effectLst/>
                <a:latin typeface="ArialMT" charset="0"/>
                <a:cs typeface="Arial" pitchFamily="34" charset="0"/>
              </a:rPr>
              <a:t>as delicate in their action as those of a temple dancer</a:t>
            </a:r>
            <a:r>
              <a:rPr kumimoji="0" lang="en-GB" sz="1600" b="0" i="0" u="none" strike="noStrike" cap="none" normalizeH="0" baseline="0" dirty="0" smtClean="0">
                <a:ln>
                  <a:noFill/>
                </a:ln>
                <a:solidFill>
                  <a:schemeClr val="tx1"/>
                </a:solidFill>
                <a:effectLst/>
                <a:latin typeface="ArialMT" charset="0"/>
                <a:cs typeface="Arial" pitchFamily="34" charset="0"/>
              </a:rPr>
              <a:t>. He smoothed out his crushed hat, creased it in the middle and put it on. He looked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ArialMT" charset="0"/>
                <a:cs typeface="Arial" pitchFamily="34" charset="0"/>
              </a:rPr>
              <a:t>kindly</a:t>
            </a:r>
            <a:r>
              <a:rPr kumimoji="0" lang="en-GB" sz="1600" b="0" i="0" u="none" strike="noStrike" cap="none" normalizeH="0" baseline="0" dirty="0" smtClean="0">
                <a:ln>
                  <a:noFill/>
                </a:ln>
                <a:solidFill>
                  <a:schemeClr val="tx1"/>
                </a:solidFill>
                <a:effectLst/>
                <a:latin typeface="ArialMT" charset="0"/>
                <a:cs typeface="Arial" pitchFamily="34" charset="0"/>
              </a:rPr>
              <a:t> at the two in the bunk house. ‘It’s </a:t>
            </a:r>
            <a:r>
              <a:rPr kumimoji="0" lang="en-GB" sz="1600" b="0" i="0" u="none" strike="noStrike" cap="none" normalizeH="0" baseline="0" dirty="0" err="1" smtClean="0">
                <a:ln>
                  <a:noFill/>
                </a:ln>
                <a:solidFill>
                  <a:schemeClr val="tx1"/>
                </a:solidFill>
                <a:effectLst/>
                <a:latin typeface="ArialMT" charset="0"/>
                <a:cs typeface="Arial" pitchFamily="34" charset="0"/>
              </a:rPr>
              <a:t>brighter’n</a:t>
            </a:r>
            <a:r>
              <a:rPr kumimoji="0" lang="en-GB" sz="1600" b="0" i="0" u="none" strike="noStrike" cap="none" normalizeH="0" baseline="0" dirty="0" smtClean="0">
                <a:ln>
                  <a:noFill/>
                </a:ln>
                <a:solidFill>
                  <a:schemeClr val="tx1"/>
                </a:solidFill>
                <a:effectLst/>
                <a:latin typeface="ArialMT" charset="0"/>
                <a:cs typeface="Arial" pitchFamily="34" charset="0"/>
              </a:rPr>
              <a:t> a bitch outside,’ he said </a:t>
            </a:r>
            <a:r>
              <a:rPr kumimoji="0" lang="en-GB" b="1" i="0" u="none" strike="noStrike" cap="none" normalizeH="0" baseline="0" dirty="0" smtClean="0">
                <a:ln>
                  <a:noFill/>
                </a:ln>
                <a:solidFill>
                  <a:srgbClr val="FF0000"/>
                </a:solidFill>
                <a:effectLst/>
                <a:latin typeface="ArialMT" charset="0"/>
                <a:cs typeface="Arial" pitchFamily="34" charset="0"/>
              </a:rPr>
              <a:t>gently</a:t>
            </a:r>
            <a:r>
              <a:rPr kumimoji="0" lang="en-GB" sz="1600" b="0" i="0" u="none" strike="noStrike" cap="none" normalizeH="0" baseline="0" dirty="0" smtClean="0">
                <a:ln>
                  <a:noFill/>
                </a:ln>
                <a:solidFill>
                  <a:schemeClr val="tx1"/>
                </a:solidFill>
                <a:effectLst/>
                <a:latin typeface="ArialMT"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‘Can’t hardly see nothing in here. You the new guys?’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‘Just come,’ said George.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a:t>
            </a:r>
            <a:r>
              <a:rPr kumimoji="0" lang="en-GB" sz="1600" b="0" i="0" u="none" strike="noStrike" cap="none" normalizeH="0" baseline="0" dirty="0" err="1" smtClean="0">
                <a:ln>
                  <a:noFill/>
                </a:ln>
                <a:solidFill>
                  <a:schemeClr val="tx1"/>
                </a:solidFill>
                <a:effectLst/>
                <a:latin typeface="ArialMT" charset="0"/>
                <a:cs typeface="Arial" pitchFamily="34" charset="0"/>
              </a:rPr>
              <a:t>Gonna</a:t>
            </a:r>
            <a:r>
              <a:rPr kumimoji="0" lang="en-GB" sz="1600" b="0" i="0" u="none" strike="noStrike" cap="none" normalizeH="0" baseline="0" dirty="0" smtClean="0">
                <a:ln>
                  <a:noFill/>
                </a:ln>
                <a:solidFill>
                  <a:schemeClr val="tx1"/>
                </a:solidFill>
                <a:effectLst/>
                <a:latin typeface="ArialMT" charset="0"/>
                <a:cs typeface="Arial" pitchFamily="34" charset="0"/>
              </a:rPr>
              <a:t> buck barley?’</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‘That’s what the boss says.’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Slim sat down on a box across the table from George. He studied the solitaire hand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that was upside down to him. ‘Hope you get on my team,’ he said. His voice was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rgbClr val="FF0000"/>
                </a:solidFill>
                <a:effectLst/>
                <a:latin typeface="ArialMT" charset="0"/>
                <a:cs typeface="Arial" pitchFamily="34" charset="0"/>
              </a:rPr>
              <a:t>very gentle</a:t>
            </a:r>
            <a:r>
              <a:rPr kumimoji="0" lang="en-GB" sz="1600" b="0" i="0" u="none" strike="noStrike" cap="none" normalizeH="0" baseline="0" dirty="0" smtClean="0">
                <a:ln>
                  <a:noFill/>
                </a:ln>
                <a:solidFill>
                  <a:schemeClr val="tx1"/>
                </a:solidFill>
                <a:effectLst/>
                <a:latin typeface="ArialMT" charset="0"/>
                <a:cs typeface="Arial" pitchFamily="34" charset="0"/>
              </a:rPr>
              <a:t>. ‘I </a:t>
            </a:r>
            <a:r>
              <a:rPr kumimoji="0" lang="en-GB" sz="1600" b="0" i="0" u="none" strike="noStrike" cap="none" normalizeH="0" baseline="0" dirty="0" err="1" smtClean="0">
                <a:ln>
                  <a:noFill/>
                </a:ln>
                <a:solidFill>
                  <a:schemeClr val="tx1"/>
                </a:solidFill>
                <a:effectLst/>
                <a:latin typeface="ArialMT" charset="0"/>
                <a:cs typeface="Arial" pitchFamily="34" charset="0"/>
              </a:rPr>
              <a:t>gotta</a:t>
            </a:r>
            <a:r>
              <a:rPr kumimoji="0" lang="en-GB" sz="1600" b="0" i="0" u="none" strike="noStrike" cap="none" normalizeH="0" baseline="0" dirty="0" smtClean="0">
                <a:ln>
                  <a:noFill/>
                </a:ln>
                <a:solidFill>
                  <a:schemeClr val="tx1"/>
                </a:solidFill>
                <a:effectLst/>
                <a:latin typeface="ArialMT" charset="0"/>
                <a:cs typeface="Arial" pitchFamily="34" charset="0"/>
              </a:rPr>
              <a:t> </a:t>
            </a:r>
            <a:r>
              <a:rPr kumimoji="0" lang="en-GB" b="1" i="0" u="none" strike="noStrike" cap="none" normalizeH="0" baseline="0" dirty="0" smtClean="0">
                <a:ln>
                  <a:noFill/>
                </a:ln>
                <a:solidFill>
                  <a:srgbClr val="FF0000"/>
                </a:solidFill>
                <a:effectLst/>
                <a:latin typeface="ArialMT" charset="0"/>
                <a:cs typeface="Arial" pitchFamily="34" charset="0"/>
              </a:rPr>
              <a:t>pair of punks </a:t>
            </a:r>
            <a:r>
              <a:rPr kumimoji="0" lang="en-GB" sz="1600" b="0" i="0" u="none" strike="noStrike" cap="none" normalizeH="0" baseline="0" dirty="0" smtClean="0">
                <a:ln>
                  <a:noFill/>
                </a:ln>
                <a:solidFill>
                  <a:schemeClr val="tx1"/>
                </a:solidFill>
                <a:effectLst/>
                <a:latin typeface="ArialMT" charset="0"/>
                <a:cs typeface="Arial" pitchFamily="34" charset="0"/>
              </a:rPr>
              <a:t>on my team that don’t know a barley bag from 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ArialMT" charset="0"/>
                <a:cs typeface="Arial" pitchFamily="34" charset="0"/>
              </a:rPr>
              <a:t>blue ball. You guys ever bucked any barley?’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3" name="TextBox 2"/>
          <p:cNvSpPr txBox="1"/>
          <p:nvPr/>
        </p:nvSpPr>
        <p:spPr>
          <a:xfrm>
            <a:off x="107504" y="404664"/>
            <a:ext cx="8928992" cy="4431983"/>
          </a:xfrm>
          <a:prstGeom prst="rect">
            <a:avLst/>
          </a:prstGeom>
          <a:noFill/>
          <a:ln>
            <a:solidFill>
              <a:schemeClr val="tx1"/>
            </a:solidFill>
          </a:ln>
        </p:spPr>
        <p:txBody>
          <a:bodyPr wrap="square" rtlCol="0">
            <a:spAutoFit/>
          </a:bodyPr>
          <a:lstStyle/>
          <a:p>
            <a:r>
              <a:rPr lang="en-GB" sz="2800" b="1" dirty="0" smtClean="0">
                <a:solidFill>
                  <a:srgbClr val="FF0000"/>
                </a:solidFill>
              </a:rPr>
              <a:t>Past Exam Question: </a:t>
            </a:r>
          </a:p>
          <a:p>
            <a:endParaRPr lang="en-GB" dirty="0" smtClean="0"/>
          </a:p>
          <a:p>
            <a:r>
              <a:rPr lang="en-GB" sz="2800" b="1" dirty="0" smtClean="0"/>
              <a:t>Part (a)</a:t>
            </a:r>
          </a:p>
          <a:p>
            <a:endParaRPr lang="en-GB" sz="2800" b="1" dirty="0" smtClean="0"/>
          </a:p>
          <a:p>
            <a:pPr>
              <a:buNone/>
            </a:pPr>
            <a:r>
              <a:rPr lang="en-GB" sz="2800" dirty="0" smtClean="0"/>
              <a:t>How does Steinbeck use details in this passage to present the bunkhouse and its inhabitants?</a:t>
            </a:r>
          </a:p>
          <a:p>
            <a:pPr>
              <a:buNone/>
            </a:pPr>
            <a:endParaRPr lang="en-GB" sz="2800" dirty="0" smtClean="0"/>
          </a:p>
          <a:p>
            <a:r>
              <a:rPr lang="en-GB" sz="2400" b="1" dirty="0" smtClean="0"/>
              <a:t>and then Part (b)</a:t>
            </a:r>
          </a:p>
          <a:p>
            <a:endParaRPr lang="en-GB" sz="2400" b="1" dirty="0" smtClean="0"/>
          </a:p>
          <a:p>
            <a:pPr>
              <a:buNone/>
            </a:pPr>
            <a:r>
              <a:rPr lang="en-GB" sz="2400" dirty="0" smtClean="0"/>
              <a:t>In the rest of the novel, how does Steinbeck present the lives of ranch workers at that time?</a:t>
            </a:r>
          </a:p>
        </p:txBody>
      </p:sp>
      <p:sp>
        <p:nvSpPr>
          <p:cNvPr id="4" name="TextBox 3"/>
          <p:cNvSpPr txBox="1"/>
          <p:nvPr/>
        </p:nvSpPr>
        <p:spPr>
          <a:xfrm>
            <a:off x="179512" y="4941168"/>
            <a:ext cx="8712968" cy="1569660"/>
          </a:xfrm>
          <a:prstGeom prst="rect">
            <a:avLst/>
          </a:prstGeom>
          <a:noFill/>
        </p:spPr>
        <p:txBody>
          <a:bodyPr wrap="square" rtlCol="0">
            <a:spAutoFit/>
          </a:bodyPr>
          <a:lstStyle/>
          <a:p>
            <a:r>
              <a:rPr lang="en-GB" sz="2400" dirty="0" smtClean="0"/>
              <a:t>We’re going to have a go at answering </a:t>
            </a:r>
            <a:r>
              <a:rPr lang="en-GB" sz="2400" b="1" dirty="0" smtClean="0"/>
              <a:t>part (a)</a:t>
            </a:r>
            <a:r>
              <a:rPr lang="en-GB" sz="2400" dirty="0" smtClean="0"/>
              <a:t> of this exam question (we’ll worry about </a:t>
            </a:r>
            <a:r>
              <a:rPr lang="en-GB" sz="2400" b="1" dirty="0" smtClean="0"/>
              <a:t>part (b)</a:t>
            </a:r>
            <a:r>
              <a:rPr lang="en-GB" sz="2400" dirty="0" smtClean="0"/>
              <a:t> later). </a:t>
            </a:r>
          </a:p>
          <a:p>
            <a:endParaRPr lang="en-GB" sz="2400" dirty="0" smtClean="0"/>
          </a:p>
          <a:p>
            <a:r>
              <a:rPr lang="en-GB" sz="2400" dirty="0" smtClean="0"/>
              <a:t>Bear that in mind as we complete the study questions on it!</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warrenphotographic.co.uk/photography/bigs/21967-Three-Sheltie-puppies-white-background.jpg"/>
          <p:cNvPicPr>
            <a:picLocks noChangeAspect="1" noChangeArrowheads="1"/>
          </p:cNvPicPr>
          <p:nvPr/>
        </p:nvPicPr>
        <p:blipFill>
          <a:blip r:embed="rId2" cstate="print"/>
          <a:srcRect/>
          <a:stretch>
            <a:fillRect/>
          </a:stretch>
        </p:blipFill>
        <p:spPr bwMode="auto">
          <a:xfrm>
            <a:off x="0" y="2945138"/>
            <a:ext cx="5436096" cy="3912861"/>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
        <p:nvSpPr>
          <p:cNvPr id="4" name="TextBox 3"/>
          <p:cNvSpPr txBox="1"/>
          <p:nvPr/>
        </p:nvSpPr>
        <p:spPr>
          <a:xfrm>
            <a:off x="179512" y="476672"/>
            <a:ext cx="8784976" cy="2123658"/>
          </a:xfrm>
          <a:prstGeom prst="rect">
            <a:avLst/>
          </a:prstGeom>
          <a:noFill/>
        </p:spPr>
        <p:txBody>
          <a:bodyPr wrap="square" rtlCol="0">
            <a:spAutoFit/>
          </a:bodyPr>
          <a:lstStyle/>
          <a:p>
            <a:pPr lvl="0"/>
            <a:r>
              <a:rPr lang="en-GB" sz="2200" dirty="0" smtClean="0"/>
              <a:t>“Nine of ‘</a:t>
            </a:r>
            <a:r>
              <a:rPr lang="en-GB" sz="2200" dirty="0" err="1" smtClean="0"/>
              <a:t>em</a:t>
            </a:r>
            <a:r>
              <a:rPr lang="en-GB" sz="2200" dirty="0" smtClean="0"/>
              <a:t>. I drowned four of ‘</a:t>
            </a:r>
            <a:r>
              <a:rPr lang="en-GB" sz="2200" dirty="0" err="1" smtClean="0"/>
              <a:t>em</a:t>
            </a:r>
            <a:r>
              <a:rPr lang="en-GB" sz="2200" dirty="0" smtClean="0"/>
              <a:t> right off. She couldn’t feed that many.”</a:t>
            </a:r>
          </a:p>
          <a:p>
            <a:pPr lvl="0"/>
            <a:endParaRPr lang="en-GB" sz="2200" dirty="0" smtClean="0"/>
          </a:p>
          <a:p>
            <a:pPr lvl="0"/>
            <a:r>
              <a:rPr lang="en-GB" sz="2200" dirty="0" smtClean="0"/>
              <a:t>“Yeah, five. I kept the biggest.”</a:t>
            </a:r>
          </a:p>
          <a:p>
            <a:pPr lvl="0"/>
            <a:endParaRPr lang="en-GB" sz="2200" dirty="0" smtClean="0"/>
          </a:p>
          <a:p>
            <a:pPr lvl="0"/>
            <a:r>
              <a:rPr lang="en-GB" sz="2200" dirty="0" smtClean="0"/>
              <a:t>“</a:t>
            </a:r>
            <a:r>
              <a:rPr lang="en-GB" sz="2200" dirty="0" err="1" smtClean="0"/>
              <a:t>Whyn’t</a:t>
            </a:r>
            <a:r>
              <a:rPr lang="en-GB" sz="2200" dirty="0" smtClean="0"/>
              <a:t> you get Candy to shoot his old dog and give him one of the pups to raise up?”</a:t>
            </a:r>
          </a:p>
        </p:txBody>
      </p:sp>
      <p:sp>
        <p:nvSpPr>
          <p:cNvPr id="5" name="TextBox 4"/>
          <p:cNvSpPr txBox="1"/>
          <p:nvPr/>
        </p:nvSpPr>
        <p:spPr>
          <a:xfrm>
            <a:off x="5292080" y="2780928"/>
            <a:ext cx="3600400" cy="1569660"/>
          </a:xfrm>
          <a:prstGeom prst="rect">
            <a:avLst/>
          </a:prstGeom>
          <a:noFill/>
          <a:ln>
            <a:solidFill>
              <a:schemeClr val="tx1"/>
            </a:solidFill>
          </a:ln>
        </p:spPr>
        <p:txBody>
          <a:bodyPr wrap="square" rtlCol="0">
            <a:spAutoFit/>
          </a:bodyPr>
          <a:lstStyle/>
          <a:p>
            <a:pPr algn="ctr"/>
            <a:r>
              <a:rPr lang="en-GB" sz="2400" b="1" dirty="0" smtClean="0"/>
              <a:t>Imagine that the Dogs are a symbol for people in society. What do these quotes suggest?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pic>
        <p:nvPicPr>
          <p:cNvPr id="60418" name="Picture 2" descr="http://missryansgcseenglish.files.wordpress.com/2012/04/1bunkhouse-and-traveler-wall-2.jpg"/>
          <p:cNvPicPr>
            <a:picLocks noChangeAspect="1" noChangeArrowheads="1"/>
          </p:cNvPicPr>
          <p:nvPr/>
        </p:nvPicPr>
        <p:blipFill>
          <a:blip r:embed="rId2" cstate="print"/>
          <a:srcRect t="6369"/>
          <a:stretch>
            <a:fillRect/>
          </a:stretch>
        </p:blipFill>
        <p:spPr bwMode="auto">
          <a:xfrm>
            <a:off x="0" y="1124744"/>
            <a:ext cx="9144000" cy="5733256"/>
          </a:xfrm>
          <a:prstGeom prst="rect">
            <a:avLst/>
          </a:prstGeom>
          <a:noFill/>
        </p:spPr>
      </p:pic>
      <p:sp>
        <p:nvSpPr>
          <p:cNvPr id="4" name="TextBox 3"/>
          <p:cNvSpPr txBox="1"/>
          <p:nvPr/>
        </p:nvSpPr>
        <p:spPr>
          <a:xfrm>
            <a:off x="0" y="404664"/>
            <a:ext cx="9144000" cy="646331"/>
          </a:xfrm>
          <a:prstGeom prst="rect">
            <a:avLst/>
          </a:prstGeom>
          <a:noFill/>
        </p:spPr>
        <p:txBody>
          <a:bodyPr wrap="square" rtlCol="0">
            <a:spAutoFit/>
          </a:bodyPr>
          <a:lstStyle/>
          <a:p>
            <a:r>
              <a:rPr lang="en-GB" b="1" dirty="0" smtClean="0"/>
              <a:t>Read the extract of the novel given on the exam paper. In it, George and </a:t>
            </a:r>
            <a:r>
              <a:rPr lang="en-GB" b="1" dirty="0" err="1" smtClean="0"/>
              <a:t>Lennie</a:t>
            </a:r>
            <a:r>
              <a:rPr lang="en-GB" b="1" dirty="0" smtClean="0"/>
              <a:t> have arrived at the ranch and go to the bunk house.</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1331640" y="476672"/>
            <a:ext cx="6912768" cy="612068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The bunk house was a long, rectangular building. Inside, the walls were</a:t>
            </a:r>
            <a:r>
              <a:rPr kumimoji="0" lang="en-GB" sz="1400" b="0" i="0" u="none" strike="noStrike" cap="none" normalizeH="0" dirty="0" smtClean="0">
                <a:ln>
                  <a:noFill/>
                </a:ln>
                <a:solidFill>
                  <a:schemeClr val="tx1"/>
                </a:solidFill>
                <a:effectLst/>
                <a:latin typeface="ArialMT" charset="0"/>
                <a:cs typeface="Arial" pitchFamily="34" charset="0"/>
              </a:rPr>
              <a:t> w</a:t>
            </a:r>
            <a:r>
              <a:rPr kumimoji="0" lang="en-GB" sz="1400" b="0" i="0" u="none" strike="noStrike" cap="none" normalizeH="0" baseline="0" dirty="0" smtClean="0">
                <a:ln>
                  <a:noFill/>
                </a:ln>
                <a:solidFill>
                  <a:schemeClr val="tx1"/>
                </a:solidFill>
                <a:effectLst/>
                <a:latin typeface="ArialMT" charset="0"/>
                <a:cs typeface="Arial" pitchFamily="34" charset="0"/>
              </a:rPr>
              <a:t>hitewashed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and the floor unpainted. In three walls there were small, square windows, and in the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fourth, a solid door with a wooden latch. Against the walls were eight bunks, five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them made up with blankets and the other three showing their burlap ticking. Over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each bunk there was nailed an apple box with the opening forward so that it made two</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shelves for the personal belongings of the occupant of the bunk. And these shelves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were loaded with little articles, soap and talcum powder, razors and those Western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magazines ranch men love to read and scoff at and secretly believe. And there were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medicines on the shelves, and little vials, combs; and from nails on the box sides, a</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few neckties. Near one wall there was a black cast-iron stove, its stove-pipe going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straight up through the ceiling. In the middle of the room stood a big square table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littered with playing cards, and around it were grouped boxes for the players to sit 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At about ten o’clock in the morning the sun threw a bright dust-laden bar through one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of the side windows, and in and out of the beam flies shot like rushing stars.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The wooden latch raised. The door opened and a tall, stoop-shouldered old man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came in. He was dressed in blue jeans and he carried a big push-broom in his left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hand. Behind him came George, and behind George, </a:t>
            </a:r>
            <a:r>
              <a:rPr kumimoji="0" lang="en-GB" sz="1400" b="0" i="0" u="none" strike="noStrike" cap="none" normalizeH="0" baseline="0" dirty="0" err="1" smtClean="0">
                <a:ln>
                  <a:noFill/>
                </a:ln>
                <a:solidFill>
                  <a:schemeClr val="tx1"/>
                </a:solidFill>
                <a:effectLst/>
                <a:latin typeface="ArialMT" charset="0"/>
                <a:cs typeface="Arial" pitchFamily="34" charset="0"/>
              </a:rPr>
              <a:t>Lennie</a:t>
            </a:r>
            <a:r>
              <a:rPr kumimoji="0" lang="en-GB" sz="1400" b="0" i="0" u="none" strike="noStrike" cap="none" normalizeH="0" baseline="0" dirty="0" smtClean="0">
                <a:ln>
                  <a:noFill/>
                </a:ln>
                <a:solidFill>
                  <a:schemeClr val="tx1"/>
                </a:solidFill>
                <a:effectLst/>
                <a:latin typeface="ArialMT"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‘The boss was </a:t>
            </a:r>
            <a:r>
              <a:rPr kumimoji="0" lang="en-GB" sz="1400" b="0" i="0" u="none" strike="noStrike" cap="none" normalizeH="0" baseline="0" dirty="0" err="1" smtClean="0">
                <a:ln>
                  <a:noFill/>
                </a:ln>
                <a:solidFill>
                  <a:schemeClr val="tx1"/>
                </a:solidFill>
                <a:effectLst/>
                <a:latin typeface="ArialMT" charset="0"/>
                <a:cs typeface="Arial" pitchFamily="34" charset="0"/>
              </a:rPr>
              <a:t>expectin</a:t>
            </a:r>
            <a:r>
              <a:rPr kumimoji="0" lang="en-GB" sz="1400" b="0" i="0" u="none" strike="noStrike" cap="none" normalizeH="0" baseline="0" dirty="0" smtClean="0">
                <a:ln>
                  <a:noFill/>
                </a:ln>
                <a:solidFill>
                  <a:schemeClr val="tx1"/>
                </a:solidFill>
                <a:effectLst/>
                <a:latin typeface="ArialMT" charset="0"/>
                <a:cs typeface="Arial" pitchFamily="34" charset="0"/>
              </a:rPr>
              <a:t>’ you last night,’ the old man said. ‘He was sore as hell when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you wasn’t here to go out this morning.’ He pointed with his right arm, and out of</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the sleeve came a round stick-like wrist, but no hand. ‘You can have them two beds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there,’ he said, indicating two bunks near the stove.</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George stepped over and threw his blankets down on the burlap sack of straw that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was a mattress. He looked into the box shelf and then picked a small yellow can from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it. ‘Say. What the hell’s this?’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‘I don’t know,’ said the old man.</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‘Says “positively kills lice, roaches, and other scourges”. What the hell kind of bed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ArialMT" charset="0"/>
                <a:cs typeface="Arial" pitchFamily="34" charset="0"/>
              </a:rPr>
              <a:t>you giving us, anyways. We don’t want no pants rabbits.’</a:t>
            </a:r>
            <a:endParaRPr kumimoji="0" lang="en-GB" sz="14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0"/>
            <a:ext cx="9036496" cy="369332"/>
          </a:xfrm>
          <a:prstGeom prst="rect">
            <a:avLst/>
          </a:prstGeom>
        </p:spPr>
        <p:txBody>
          <a:bodyPr wrap="square">
            <a:spAutoFit/>
          </a:bodyPr>
          <a:lstStyle/>
          <a:p>
            <a:r>
              <a:rPr lang="en-GB" b="1" dirty="0"/>
              <a:t>How does Steinbeck use details in this passage to present the bunkhouse and its </a:t>
            </a:r>
            <a:r>
              <a:rPr lang="en-GB" b="1" dirty="0" smtClean="0"/>
              <a:t>inhabitants?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200329"/>
          </a:xfrm>
          <a:prstGeom prst="rect">
            <a:avLst/>
          </a:prstGeom>
          <a:solidFill>
            <a:schemeClr val="accent3">
              <a:lumMod val="60000"/>
              <a:lumOff val="40000"/>
              <a:alpha val="6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Setting the scene – the bunk house</a:t>
            </a:r>
            <a:endParaRPr kumimoji="0" lang="en-GB"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Language, Structure and Form</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Setting</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To identify, explore and </a:t>
            </a:r>
            <a:r>
              <a:rPr kumimoji="0" lang="en-US"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analyse</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the techniques Steinbeck uses in his description of the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setting</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a:t>
            </a: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 bunk house.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51520" y="1352957"/>
            <a:ext cx="8712968" cy="4524315"/>
          </a:xfrm>
          <a:prstGeom prst="rect">
            <a:avLst/>
          </a:prstGeom>
        </p:spPr>
        <p:txBody>
          <a:bodyPr wrap="square">
            <a:spAutoFit/>
          </a:bodyPr>
          <a:lstStyle/>
          <a:p>
            <a:pPr marL="342900" indent="-342900">
              <a:buAutoNum type="arabicPeriod"/>
            </a:pPr>
            <a:r>
              <a:rPr lang="en-GB" sz="3200" dirty="0" smtClean="0"/>
              <a:t>Using the details in the description, draw a plan of the layout of the bunk house – a bird’s eye view. Label your drawing with relevant quotes from the extract.</a:t>
            </a:r>
          </a:p>
          <a:p>
            <a:pPr marL="342900" indent="-342900">
              <a:buAutoNum type="arabicPeriod"/>
            </a:pPr>
            <a:endParaRPr lang="en-GB" sz="3200" dirty="0" smtClean="0"/>
          </a:p>
          <a:p>
            <a:pPr marL="342900" indent="-342900">
              <a:buAutoNum type="arabicPeriod"/>
            </a:pPr>
            <a:r>
              <a:rPr lang="en-GB" sz="3200" dirty="0" smtClean="0"/>
              <a:t>Highlight the quotes you use on your handout. </a:t>
            </a:r>
          </a:p>
          <a:p>
            <a:pPr marL="342900" indent="-342900">
              <a:buAutoNum type="arabicPeriod"/>
            </a:pPr>
            <a:endParaRPr lang="en-GB" sz="3200" dirty="0" smtClean="0"/>
          </a:p>
          <a:p>
            <a:pPr marL="342900" indent="-342900">
              <a:buAutoNum type="arabicPeriod"/>
            </a:pPr>
            <a:r>
              <a:rPr lang="en-GB" sz="3200" dirty="0" smtClean="0"/>
              <a:t>Write next to each quote an idea about how it </a:t>
            </a:r>
            <a:r>
              <a:rPr lang="en-GB" sz="3200" b="1" dirty="0" smtClean="0"/>
              <a:t>presents the bunkhouse and its inhabitants.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57350" y="116629"/>
          <a:ext cx="7379146" cy="6624738"/>
        </p:xfrm>
        <a:graphic>
          <a:graphicData uri="http://schemas.openxmlformats.org/drawingml/2006/table">
            <a:tbl>
              <a:tblPr/>
              <a:tblGrid>
                <a:gridCol w="7379146"/>
              </a:tblGrid>
              <a:tr h="779381">
                <a:tc>
                  <a:txBody>
                    <a:bodyPr/>
                    <a:lstStyle/>
                    <a:p>
                      <a:pPr>
                        <a:lnSpc>
                          <a:spcPct val="150000"/>
                        </a:lnSpc>
                        <a:spcAft>
                          <a:spcPts val="0"/>
                        </a:spcAft>
                      </a:pPr>
                      <a:r>
                        <a:rPr lang="en-GB" sz="1600" i="1">
                          <a:latin typeface="Arial"/>
                          <a:ea typeface="Times New Roman"/>
                          <a:cs typeface="Times New Roman"/>
                        </a:rPr>
                        <a:t>The description of the ‘decoration’ in the bunk house highlights the fact that the room is plain and practical.</a:t>
                      </a:r>
                      <a:endParaRPr lang="en-GB" sz="160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r h="779381">
                <a:tc>
                  <a:txBody>
                    <a:bodyPr/>
                    <a:lstStyle/>
                    <a:p>
                      <a:pPr>
                        <a:lnSpc>
                          <a:spcPct val="150000"/>
                        </a:lnSpc>
                        <a:spcAft>
                          <a:spcPts val="0"/>
                        </a:spcAft>
                      </a:pPr>
                      <a:r>
                        <a:rPr lang="en-GB" sz="1600" i="1">
                          <a:latin typeface="Arial"/>
                          <a:ea typeface="Times New Roman"/>
                          <a:cs typeface="Times New Roman"/>
                        </a:rPr>
                        <a:t>Furnishings, too, are provided for practical reasons only – there are no luxuries.  Boxes are used both as shelves and as chairs.</a:t>
                      </a:r>
                      <a:endParaRPr lang="en-GB" sz="160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r h="779381">
                <a:tc>
                  <a:txBody>
                    <a:bodyPr/>
                    <a:lstStyle/>
                    <a:p>
                      <a:pPr>
                        <a:lnSpc>
                          <a:spcPct val="150000"/>
                        </a:lnSpc>
                        <a:spcAft>
                          <a:spcPts val="0"/>
                        </a:spcAft>
                      </a:pPr>
                      <a:r>
                        <a:rPr lang="en-GB" sz="1600" i="1">
                          <a:latin typeface="Arial"/>
                          <a:ea typeface="Times New Roman"/>
                          <a:cs typeface="Times New Roman"/>
                        </a:rPr>
                        <a:t>Storage is unsophisticated and limited – a reflection of the fact that the men travel lightly and have very few personal possessions.  </a:t>
                      </a:r>
                      <a:endParaRPr lang="en-GB" sz="160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r h="779381">
                <a:tc>
                  <a:txBody>
                    <a:bodyPr/>
                    <a:lstStyle/>
                    <a:p>
                      <a:pPr>
                        <a:lnSpc>
                          <a:spcPct val="150000"/>
                        </a:lnSpc>
                        <a:spcAft>
                          <a:spcPts val="0"/>
                        </a:spcAft>
                      </a:pPr>
                      <a:r>
                        <a:rPr lang="en-GB" sz="1600" i="1">
                          <a:latin typeface="Arial"/>
                          <a:ea typeface="Times New Roman"/>
                          <a:cs typeface="Times New Roman"/>
                        </a:rPr>
                        <a:t>It is a basic building that meets the basic needs of the men.  We get the sense that it is a dark and gloomy room, built cheaply and quickly.  </a:t>
                      </a:r>
                      <a:endParaRPr lang="en-GB" sz="160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r h="779381">
                <a:tc>
                  <a:txBody>
                    <a:bodyPr/>
                    <a:lstStyle/>
                    <a:p>
                      <a:pPr>
                        <a:lnSpc>
                          <a:spcPct val="150000"/>
                        </a:lnSpc>
                        <a:spcAft>
                          <a:spcPts val="0"/>
                        </a:spcAft>
                      </a:pPr>
                      <a:r>
                        <a:rPr lang="en-GB" sz="1600" i="1">
                          <a:latin typeface="Arial"/>
                          <a:ea typeface="Times New Roman"/>
                          <a:cs typeface="Times New Roman"/>
                        </a:rPr>
                        <a:t>The bunk house is described as a very functional place with one main purpose.  It is a place for the men to sleep after long days working in the fields.</a:t>
                      </a:r>
                      <a:endParaRPr lang="en-GB" sz="160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r h="1169071">
                <a:tc>
                  <a:txBody>
                    <a:bodyPr/>
                    <a:lstStyle/>
                    <a:p>
                      <a:pPr>
                        <a:lnSpc>
                          <a:spcPct val="150000"/>
                        </a:lnSpc>
                        <a:spcAft>
                          <a:spcPts val="0"/>
                        </a:spcAft>
                      </a:pPr>
                      <a:r>
                        <a:rPr lang="en-GB" sz="1600" i="1">
                          <a:latin typeface="Arial"/>
                          <a:ea typeface="Times New Roman"/>
                          <a:cs typeface="Times New Roman"/>
                        </a:rPr>
                        <a:t>The emptiness of the bunk house reflects the emptiness of the men’s lives.  There are not many things that they can do to entertain themselves in the bunk house. </a:t>
                      </a:r>
                      <a:endParaRPr lang="en-GB" sz="160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r h="1558762">
                <a:tc>
                  <a:txBody>
                    <a:bodyPr/>
                    <a:lstStyle/>
                    <a:p>
                      <a:pPr>
                        <a:lnSpc>
                          <a:spcPct val="150000"/>
                        </a:lnSpc>
                        <a:spcAft>
                          <a:spcPts val="0"/>
                        </a:spcAft>
                      </a:pPr>
                      <a:r>
                        <a:rPr lang="en-GB" sz="1600" i="1" dirty="0">
                          <a:latin typeface="Arial"/>
                          <a:ea typeface="Times New Roman"/>
                          <a:cs typeface="Times New Roman"/>
                        </a:rPr>
                        <a:t>The men’s belongings relate to health and, for some, small items of clothing.  This highlights the sadness of the men’s’ plight as they seem, in spite of all of the hardships they suffer, desperate to maintain some form of dignity and wellbeing in hygiene, health and dress. </a:t>
                      </a:r>
                      <a:endParaRPr lang="en-GB" sz="1600" dirty="0">
                        <a:latin typeface="Arial"/>
                        <a:ea typeface="Times New Roman"/>
                        <a:cs typeface="Times New Roman"/>
                      </a:endParaRPr>
                    </a:p>
                  </a:txBody>
                  <a:tcPr marL="68580" marR="68580" marT="0" marB="0">
                    <a:lnL w="38100" cap="flat" cmpd="sng" algn="ctr">
                      <a:solidFill>
                        <a:srgbClr val="000000"/>
                      </a:solidFill>
                      <a:prstDash val="dash"/>
                      <a:round/>
                      <a:headEnd type="none" w="med" len="med"/>
                      <a:tailEnd type="none" w="med" len="med"/>
                    </a:lnL>
                    <a:lnR w="38100" cap="flat" cmpd="sng" algn="ctr">
                      <a:solidFill>
                        <a:srgbClr val="000000"/>
                      </a:solidFill>
                      <a:prstDash val="dash"/>
                      <a:round/>
                      <a:headEnd type="none" w="med" len="med"/>
                      <a:tailEnd type="none" w="med" len="med"/>
                    </a:lnR>
                    <a:lnT w="38100" cap="flat" cmpd="sng" algn="ctr">
                      <a:solidFill>
                        <a:srgbClr val="000000"/>
                      </a:solidFill>
                      <a:prstDash val="dash"/>
                      <a:round/>
                      <a:headEnd type="none" w="med" len="med"/>
                      <a:tailEnd type="none" w="med" len="med"/>
                    </a:lnT>
                    <a:lnB w="38100" cap="flat" cmpd="sng" algn="ctr">
                      <a:solidFill>
                        <a:srgbClr val="000000"/>
                      </a:solidFill>
                      <a:prstDash val="dash"/>
                      <a:round/>
                      <a:headEnd type="none" w="med" len="med"/>
                      <a:tailEnd type="none" w="med" len="med"/>
                    </a:lnB>
                  </a:tcPr>
                </a:tc>
              </a:tr>
            </a:tbl>
          </a:graphicData>
        </a:graphic>
      </p:graphicFrame>
      <p:sp>
        <p:nvSpPr>
          <p:cNvPr id="3" name="TextBox 2"/>
          <p:cNvSpPr txBox="1"/>
          <p:nvPr/>
        </p:nvSpPr>
        <p:spPr>
          <a:xfrm>
            <a:off x="0" y="332656"/>
            <a:ext cx="1547664" cy="4708981"/>
          </a:xfrm>
          <a:prstGeom prst="rect">
            <a:avLst/>
          </a:prstGeom>
          <a:noFill/>
        </p:spPr>
        <p:txBody>
          <a:bodyPr wrap="square" rtlCol="0">
            <a:spAutoFit/>
          </a:bodyPr>
          <a:lstStyle/>
          <a:p>
            <a:r>
              <a:rPr lang="en-GB" sz="2000" b="1" dirty="0"/>
              <a:t>F</a:t>
            </a:r>
            <a:r>
              <a:rPr lang="en-GB" sz="2000" b="1" dirty="0" smtClean="0"/>
              <a:t>ind a quote from the text to go with each of these comments about the </a:t>
            </a:r>
            <a:r>
              <a:rPr lang="en-GB" sz="2000" b="1" dirty="0"/>
              <a:t>bunk </a:t>
            </a:r>
            <a:r>
              <a:rPr lang="en-GB" sz="2000" b="1" dirty="0" smtClean="0"/>
              <a:t>house. </a:t>
            </a:r>
          </a:p>
          <a:p>
            <a:endParaRPr lang="en-GB" sz="2000" b="1" dirty="0"/>
          </a:p>
          <a:p>
            <a:r>
              <a:rPr lang="en-GB" sz="2000" b="1" dirty="0" smtClean="0"/>
              <a:t>Copy down the quote and its matching comment in your book.</a:t>
            </a:r>
            <a:endParaRPr lang="en-GB" sz="2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484784"/>
            <a:ext cx="8928992" cy="4955203"/>
          </a:xfrm>
          <a:prstGeom prst="rect">
            <a:avLst/>
          </a:prstGeom>
        </p:spPr>
        <p:txBody>
          <a:bodyPr wrap="square">
            <a:spAutoFit/>
          </a:bodyPr>
          <a:lstStyle/>
          <a:p>
            <a:r>
              <a:rPr lang="en-GB" sz="3200" b="1" dirty="0" smtClean="0"/>
              <a:t>Which quotes could link to...?</a:t>
            </a:r>
          </a:p>
          <a:p>
            <a:r>
              <a:rPr lang="en-GB" sz="3200" b="1" dirty="0" smtClean="0"/>
              <a:t>What do these details tell us...?</a:t>
            </a:r>
            <a:endParaRPr lang="en-GB" sz="3200" b="1" dirty="0"/>
          </a:p>
          <a:p>
            <a:pPr>
              <a:buFont typeface="Arial" pitchFamily="34" charset="0"/>
              <a:buChar char="•"/>
            </a:pPr>
            <a:endParaRPr lang="en-GB" dirty="0" smtClean="0"/>
          </a:p>
          <a:p>
            <a:pPr>
              <a:buFont typeface="Arial" pitchFamily="34" charset="0"/>
              <a:buChar char="•"/>
            </a:pPr>
            <a:endParaRPr lang="en-GB" dirty="0"/>
          </a:p>
          <a:p>
            <a:pPr>
              <a:buFont typeface="Arial" pitchFamily="34" charset="0"/>
              <a:buChar char="•"/>
            </a:pPr>
            <a:r>
              <a:rPr lang="en-GB" sz="2400" dirty="0"/>
              <a:t> </a:t>
            </a:r>
            <a:r>
              <a:rPr lang="en-GB" sz="2400" dirty="0" smtClean="0"/>
              <a:t>The sparse </a:t>
            </a:r>
            <a:r>
              <a:rPr lang="en-GB" sz="2400" dirty="0"/>
              <a:t>nature of bunkhouse / only had necessities /sense of </a:t>
            </a:r>
            <a:r>
              <a:rPr lang="en-GB" sz="2400" dirty="0" smtClean="0"/>
              <a:t>impermanence?</a:t>
            </a:r>
            <a:endParaRPr lang="en-GB" sz="2400" dirty="0"/>
          </a:p>
          <a:p>
            <a:pPr>
              <a:buFont typeface="Arial" pitchFamily="34" charset="0"/>
              <a:buChar char="•"/>
            </a:pPr>
            <a:r>
              <a:rPr lang="en-GB" sz="2400" dirty="0" smtClean="0"/>
              <a:t> The activities </a:t>
            </a:r>
            <a:r>
              <a:rPr lang="en-GB" sz="2400" dirty="0"/>
              <a:t>of the inhabitants – Western magazines / playing </a:t>
            </a:r>
            <a:r>
              <a:rPr lang="en-GB" sz="2400" dirty="0" smtClean="0"/>
              <a:t>cards? </a:t>
            </a:r>
          </a:p>
          <a:p>
            <a:pPr>
              <a:buFont typeface="Arial" pitchFamily="34" charset="0"/>
              <a:buChar char="•"/>
            </a:pPr>
            <a:r>
              <a:rPr lang="en-GB" sz="2400" dirty="0" smtClean="0"/>
              <a:t> How </a:t>
            </a:r>
            <a:r>
              <a:rPr lang="en-GB" sz="2400" dirty="0"/>
              <a:t>the impersonal, harsh – almost formal – nature of the bunkhouse is created, e.g. </a:t>
            </a:r>
            <a:r>
              <a:rPr lang="en-GB" sz="2400" dirty="0">
                <a:solidFill>
                  <a:srgbClr val="FF0000"/>
                </a:solidFill>
              </a:rPr>
              <a:t>‘rectangular’, ‘square’, ‘straight up’, ‘boxes</a:t>
            </a:r>
            <a:r>
              <a:rPr lang="en-GB" sz="2400" dirty="0" smtClean="0">
                <a:solidFill>
                  <a:srgbClr val="FF0000"/>
                </a:solidFill>
              </a:rPr>
              <a:t>’</a:t>
            </a:r>
            <a:r>
              <a:rPr lang="en-GB" sz="2400" dirty="0" smtClean="0"/>
              <a:t>?</a:t>
            </a:r>
          </a:p>
          <a:p>
            <a:pPr>
              <a:buFont typeface="Arial" pitchFamily="34" charset="0"/>
              <a:buChar char="•"/>
            </a:pPr>
            <a:r>
              <a:rPr lang="en-GB" sz="2400" dirty="0" smtClean="0"/>
              <a:t> The significance </a:t>
            </a:r>
            <a:r>
              <a:rPr lang="en-GB" sz="2400" dirty="0"/>
              <a:t>of the word </a:t>
            </a:r>
            <a:r>
              <a:rPr lang="en-GB" sz="2400" dirty="0">
                <a:solidFill>
                  <a:srgbClr val="FF0000"/>
                </a:solidFill>
              </a:rPr>
              <a:t>‘littered’ </a:t>
            </a:r>
            <a:r>
              <a:rPr lang="en-GB" sz="2400" dirty="0"/>
              <a:t>in contrast with the ordered nature of the rest of the </a:t>
            </a:r>
            <a:r>
              <a:rPr lang="en-GB" sz="2400" dirty="0" smtClean="0"/>
              <a:t>bunkhouse?</a:t>
            </a:r>
          </a:p>
          <a:p>
            <a:pPr>
              <a:buFont typeface="Arial" pitchFamily="34" charset="0"/>
              <a:buChar char="•"/>
            </a:pPr>
            <a:r>
              <a:rPr lang="en-GB" sz="2400" dirty="0" smtClean="0"/>
              <a:t>The </a:t>
            </a:r>
            <a:r>
              <a:rPr lang="en-GB" sz="2400" dirty="0"/>
              <a:t>‘sameness’ of each bunk and each man’s </a:t>
            </a:r>
            <a:r>
              <a:rPr lang="en-GB" sz="2400" dirty="0" smtClean="0"/>
              <a:t>possessions? </a:t>
            </a:r>
            <a:endParaRPr lang="en-GB" dirty="0"/>
          </a:p>
        </p:txBody>
      </p:sp>
      <p:sp>
        <p:nvSpPr>
          <p:cNvPr id="3" name="Rectangle 2"/>
          <p:cNvSpPr/>
          <p:nvPr/>
        </p:nvSpPr>
        <p:spPr>
          <a:xfrm>
            <a:off x="179512" y="116632"/>
            <a:ext cx="8856984" cy="1077218"/>
          </a:xfrm>
          <a:prstGeom prst="rect">
            <a:avLst/>
          </a:prstGeom>
          <a:solidFill>
            <a:schemeClr val="accent3">
              <a:lumMod val="60000"/>
              <a:lumOff val="40000"/>
              <a:alpha val="61000"/>
            </a:schemeClr>
          </a:solidFill>
        </p:spPr>
        <p:txBody>
          <a:bodyPr wrap="square">
            <a:spAutoFit/>
          </a:bodyPr>
          <a:lstStyle/>
          <a:p>
            <a:r>
              <a:rPr lang="en-GB" sz="3200" b="1" dirty="0"/>
              <a:t>How does Steinbeck use details in this passage to present the bunkhouse and its </a:t>
            </a:r>
            <a:r>
              <a:rPr lang="en-GB" sz="3200" b="1" dirty="0" smtClean="0"/>
              <a:t>inhabitants?</a:t>
            </a:r>
            <a:endParaRPr lang="en-GB"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07504" y="476091"/>
            <a:ext cx="6156176"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The bunk house is an important setting in the novella; a number of important and dramatic events take place there.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Steinbeck’s description of the bunk house gives us many clues about ranch life and the </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wider issues </a:t>
            </a:r>
            <a:r>
              <a:rPr kumimoji="0" lang="en-GB"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affecting the lives of the migrant farm workers.</a:t>
            </a:r>
            <a:r>
              <a:rPr kumimoji="0" lang="en-GB"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Arial" pitchFamily="34" charset="0"/>
                <a:cs typeface="Arial" pitchFamily="34" charset="0"/>
              </a:rPr>
              <a:t>Using what</a:t>
            </a:r>
            <a:r>
              <a:rPr kumimoji="0" lang="en-GB" sz="2200" b="1" i="0" u="none" strike="noStrike" cap="none" normalizeH="0" dirty="0" smtClean="0">
                <a:ln>
                  <a:noFill/>
                </a:ln>
                <a:solidFill>
                  <a:schemeClr val="tx1"/>
                </a:solidFill>
                <a:effectLst/>
                <a:latin typeface="Arial" pitchFamily="34" charset="0"/>
                <a:cs typeface="Arial" pitchFamily="34" charset="0"/>
              </a:rPr>
              <a:t> you’ve written around the extract, try to answer the exam question: </a:t>
            </a:r>
            <a:endParaRPr kumimoji="0" lang="en-GB" sz="2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6372200" y="116632"/>
            <a:ext cx="2547868" cy="3240360"/>
          </a:xfrm>
          <a:prstGeom prst="rect">
            <a:avLst/>
          </a:prstGeom>
          <a:noFill/>
          <a:ln w="9525">
            <a:noFill/>
            <a:miter lim="800000"/>
            <a:headEnd/>
            <a:tailEnd/>
          </a:ln>
        </p:spPr>
      </p:pic>
      <p:sp>
        <p:nvSpPr>
          <p:cNvPr id="4" name="Rectangle 3"/>
          <p:cNvSpPr/>
          <p:nvPr/>
        </p:nvSpPr>
        <p:spPr>
          <a:xfrm>
            <a:off x="179512" y="3429000"/>
            <a:ext cx="8856984" cy="1077218"/>
          </a:xfrm>
          <a:prstGeom prst="rect">
            <a:avLst/>
          </a:prstGeom>
          <a:solidFill>
            <a:schemeClr val="accent3">
              <a:lumMod val="60000"/>
              <a:lumOff val="40000"/>
              <a:alpha val="61000"/>
            </a:schemeClr>
          </a:solidFill>
        </p:spPr>
        <p:txBody>
          <a:bodyPr wrap="square">
            <a:spAutoFit/>
          </a:bodyPr>
          <a:lstStyle/>
          <a:p>
            <a:pPr algn="ctr"/>
            <a:r>
              <a:rPr lang="en-GB" sz="3200" b="1" dirty="0"/>
              <a:t>How does Steinbeck use details in this passage to present the bunkhouse and its </a:t>
            </a:r>
            <a:r>
              <a:rPr lang="en-GB" sz="3200" b="1" dirty="0" smtClean="0"/>
              <a:t>inhabitants?</a:t>
            </a:r>
            <a:endParaRPr lang="en-GB" sz="3200" dirty="0"/>
          </a:p>
        </p:txBody>
      </p:sp>
      <p:sp>
        <p:nvSpPr>
          <p:cNvPr id="5" name="TextBox 4"/>
          <p:cNvSpPr txBox="1"/>
          <p:nvPr/>
        </p:nvSpPr>
        <p:spPr>
          <a:xfrm>
            <a:off x="179512" y="4653136"/>
            <a:ext cx="8712968" cy="2062103"/>
          </a:xfrm>
          <a:prstGeom prst="rect">
            <a:avLst/>
          </a:prstGeom>
          <a:noFill/>
        </p:spPr>
        <p:txBody>
          <a:bodyPr wrap="square" rtlCol="0">
            <a:spAutoFit/>
          </a:bodyPr>
          <a:lstStyle/>
          <a:p>
            <a:r>
              <a:rPr lang="en-GB" b="1" dirty="0" smtClean="0"/>
              <a:t>Hints: </a:t>
            </a:r>
          </a:p>
          <a:p>
            <a:endParaRPr lang="en-GB" dirty="0"/>
          </a:p>
          <a:p>
            <a:r>
              <a:rPr lang="en-GB" dirty="0" smtClean="0"/>
              <a:t>Try to spend around 20 minutes on this question. Pick out 3-4 key quotes and write </a:t>
            </a:r>
            <a:r>
              <a:rPr lang="en-GB" b="1" dirty="0" smtClean="0"/>
              <a:t>a</a:t>
            </a:r>
            <a:r>
              <a:rPr lang="en-GB" dirty="0" smtClean="0"/>
              <a:t> </a:t>
            </a:r>
            <a:r>
              <a:rPr lang="en-GB" b="1" dirty="0" smtClean="0"/>
              <a:t>lot about a little</a:t>
            </a:r>
            <a:r>
              <a:rPr lang="en-GB" dirty="0" smtClean="0"/>
              <a:t>. Don’t forget your </a:t>
            </a:r>
            <a:r>
              <a:rPr lang="en-GB" sz="2000" b="1" dirty="0" smtClean="0">
                <a:solidFill>
                  <a:srgbClr val="FF0000"/>
                </a:solidFill>
              </a:rPr>
              <a:t>QWERTY </a:t>
            </a:r>
            <a:r>
              <a:rPr lang="en-GB" dirty="0" smtClean="0"/>
              <a:t>structure!</a:t>
            </a:r>
          </a:p>
          <a:p>
            <a:endParaRPr lang="en-GB" dirty="0" smtClean="0"/>
          </a:p>
          <a:p>
            <a:r>
              <a:rPr lang="en-GB" dirty="0" smtClean="0"/>
              <a:t>Focus on Steinbeck’s use of </a:t>
            </a:r>
            <a:r>
              <a:rPr lang="en-GB" b="1" dirty="0" smtClean="0"/>
              <a:t>language</a:t>
            </a:r>
            <a:r>
              <a:rPr lang="en-GB" dirty="0" smtClean="0"/>
              <a:t> and what it tells us about the bunkhouse and its inhabitants.</a:t>
            </a:r>
            <a:endParaRPr lang="en-GB" dirty="0"/>
          </a:p>
        </p:txBody>
      </p:sp>
      <p:sp>
        <p:nvSpPr>
          <p:cNvPr id="6" name="TextBox 5"/>
          <p:cNvSpPr txBox="1"/>
          <p:nvPr/>
        </p:nvSpPr>
        <p:spPr>
          <a:xfrm>
            <a:off x="179512" y="116632"/>
            <a:ext cx="5832648" cy="369332"/>
          </a:xfrm>
          <a:prstGeom prst="rect">
            <a:avLst/>
          </a:prstGeom>
          <a:noFill/>
        </p:spPr>
        <p:txBody>
          <a:bodyPr wrap="square" rtlCol="0">
            <a:spAutoFit/>
          </a:bodyPr>
          <a:lstStyle/>
          <a:p>
            <a:r>
              <a:rPr lang="en-GB" b="1" dirty="0" smtClean="0"/>
              <a:t>Answering the question:</a:t>
            </a:r>
            <a:endParaRPr lang="en-GB"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GCSE\Middle Set\OMAM\posters\micemen_07.jpg"/>
          <p:cNvPicPr>
            <a:picLocks noChangeAspect="1" noChangeArrowheads="1"/>
          </p:cNvPicPr>
          <p:nvPr/>
        </p:nvPicPr>
        <p:blipFill>
          <a:blip r:embed="rId2" cstate="print"/>
          <a:srcRect/>
          <a:stretch>
            <a:fillRect/>
          </a:stretch>
        </p:blipFill>
        <p:spPr bwMode="auto">
          <a:xfrm>
            <a:off x="0" y="324036"/>
            <a:ext cx="4355976" cy="6533964"/>
          </a:xfrm>
          <a:prstGeom prst="rect">
            <a:avLst/>
          </a:prstGeom>
          <a:noFill/>
        </p:spPr>
      </p:pic>
      <p:sp>
        <p:nvSpPr>
          <p:cNvPr id="2" name="Rectangle 1"/>
          <p:cNvSpPr/>
          <p:nvPr/>
        </p:nvSpPr>
        <p:spPr>
          <a:xfrm>
            <a:off x="4572000" y="692696"/>
            <a:ext cx="4320480" cy="5632311"/>
          </a:xfrm>
          <a:prstGeom prst="rect">
            <a:avLst/>
          </a:prstGeom>
        </p:spPr>
        <p:txBody>
          <a:bodyPr wrap="square">
            <a:spAutoFit/>
          </a:bodyPr>
          <a:lstStyle/>
          <a:p>
            <a:r>
              <a:rPr lang="en-GB" sz="2400" dirty="0" smtClean="0"/>
              <a:t>George is horrified when he finds lice powder on the shelves next to his bed and sets about investigating the mattress. </a:t>
            </a:r>
            <a:r>
              <a:rPr lang="en-GB" sz="2400" b="1" dirty="0" smtClean="0"/>
              <a:t>What does this say about his character?</a:t>
            </a:r>
          </a:p>
          <a:p>
            <a:r>
              <a:rPr lang="en-GB" sz="2400" dirty="0" smtClean="0"/>
              <a:t> </a:t>
            </a:r>
          </a:p>
          <a:p>
            <a:r>
              <a:rPr lang="en-GB" sz="2400" dirty="0" smtClean="0"/>
              <a:t>George arranges his personal possessions on his shelves. </a:t>
            </a:r>
            <a:r>
              <a:rPr lang="en-GB" sz="2400" b="1" dirty="0" smtClean="0"/>
              <a:t>List the items he arranges.</a:t>
            </a:r>
          </a:p>
          <a:p>
            <a:r>
              <a:rPr lang="en-GB" sz="2400" dirty="0" smtClean="0"/>
              <a:t> </a:t>
            </a:r>
          </a:p>
          <a:p>
            <a:r>
              <a:rPr lang="en-GB" sz="2400" dirty="0" smtClean="0"/>
              <a:t>These objects are all he owns. </a:t>
            </a:r>
            <a:r>
              <a:rPr lang="en-GB" sz="2400" b="1" dirty="0" smtClean="0"/>
              <a:t>What does it say about him and the lifestyle he leads in that he owns so little?</a:t>
            </a:r>
            <a:endParaRPr lang="en-GB" sz="2400" b="1"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study Chapter 2 of the novel</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2585</Words>
  <Application>Microsoft Office PowerPoint</Application>
  <PresentationFormat>On-screen Show (4:3)</PresentationFormat>
  <Paragraphs>226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Learning Objective   To study Chapter 2 of the novel</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One of the ways Steinbeck... Another way... Curley is also shown to be... The writer suggests... When Curley is first described...</vt:lpstr>
      <vt:lpstr>Self-Assess</vt:lpstr>
      <vt:lpstr>Slide 17</vt:lpstr>
      <vt:lpstr>Slide 18</vt:lpstr>
      <vt:lpstr>Slide 19</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study Chapter 2 of the novel</dc:title>
  <dc:creator>Vicki</dc:creator>
  <cp:lastModifiedBy>Vicki</cp:lastModifiedBy>
  <cp:revision>1</cp:revision>
  <dcterms:created xsi:type="dcterms:W3CDTF">2014-08-23T11:02:30Z</dcterms:created>
  <dcterms:modified xsi:type="dcterms:W3CDTF">2014-08-23T11:02:40Z</dcterms:modified>
</cp:coreProperties>
</file>