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6962" autoAdjust="0"/>
  </p:normalViewPr>
  <p:slideViewPr>
    <p:cSldViewPr snapToGrid="0">
      <p:cViewPr varScale="1">
        <p:scale>
          <a:sx n="59" d="100"/>
          <a:sy n="59" d="100"/>
        </p:scale>
        <p:origin x="-102"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0FFA4-B391-4FA2-8F23-D7A80104BFB6}" type="datetimeFigureOut">
              <a:rPr lang="en-GB" smtClean="0"/>
              <a:t>05/05/2017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883CC-8EBE-4069-B3DB-C1579A43EB58}" type="slidenum">
              <a:rPr lang="en-GB" smtClean="0"/>
              <a:t>‹#›</a:t>
            </a:fld>
            <a:endParaRPr lang="en-GB"/>
          </a:p>
        </p:txBody>
      </p:sp>
    </p:spTree>
    <p:extLst>
      <p:ext uri="{BB962C8B-B14F-4D97-AF65-F5344CB8AC3E}">
        <p14:creationId xmlns:p14="http://schemas.microsoft.com/office/powerpoint/2010/main" val="853178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Darwin argued that humans shared a </a:t>
            </a:r>
            <a:r>
              <a:rPr lang="en-GB" dirty="0" err="1" smtClean="0"/>
              <a:t>ommon</a:t>
            </a:r>
            <a:r>
              <a:rPr lang="en-GB" dirty="0" smtClean="0"/>
              <a:t> ancestor with apes. Some upper class Victorians accepted this theory of evolution, but interpreted it in a different</a:t>
            </a:r>
            <a:r>
              <a:rPr lang="en-GB" baseline="0" dirty="0" smtClean="0"/>
              <a:t> way – they felt it would eventually lead to the creation of the perfect creature and therefore saw themselves as higher and better than others in society.</a:t>
            </a:r>
          </a:p>
          <a:p>
            <a:r>
              <a:rPr lang="en-GB" baseline="0" dirty="0" smtClean="0"/>
              <a:t>From another perspective, some found the theory suggested that they would eventually regress and become more like their ancestors.</a:t>
            </a:r>
          </a:p>
          <a:p>
            <a:r>
              <a:rPr lang="en-GB" baseline="0" dirty="0" smtClean="0"/>
              <a:t>2. Stevenson suggests that not only is there a dark side to all of us, but that it can actually be stronger.</a:t>
            </a:r>
            <a:endParaRPr lang="en-GB" dirty="0"/>
          </a:p>
        </p:txBody>
      </p:sp>
      <p:sp>
        <p:nvSpPr>
          <p:cNvPr id="4" name="Slide Number Placeholder 3"/>
          <p:cNvSpPr>
            <a:spLocks noGrp="1"/>
          </p:cNvSpPr>
          <p:nvPr>
            <p:ph type="sldNum" sz="quarter" idx="10"/>
          </p:nvPr>
        </p:nvSpPr>
        <p:spPr/>
        <p:txBody>
          <a:bodyPr/>
          <a:lstStyle/>
          <a:p>
            <a:fld id="{18E883CC-8EBE-4069-B3DB-C1579A43EB58}" type="slidenum">
              <a:rPr lang="en-GB" smtClean="0"/>
              <a:t>4</a:t>
            </a:fld>
            <a:endParaRPr lang="en-GB"/>
          </a:p>
        </p:txBody>
      </p:sp>
    </p:spTree>
    <p:extLst>
      <p:ext uri="{BB962C8B-B14F-4D97-AF65-F5344CB8AC3E}">
        <p14:creationId xmlns:p14="http://schemas.microsoft.com/office/powerpoint/2010/main" val="2902450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 Back door</a:t>
            </a:r>
            <a:r>
              <a:rPr lang="en-GB" baseline="0" dirty="0" smtClean="0"/>
              <a:t> has neither ‘bell nor knocker’</a:t>
            </a:r>
          </a:p>
          <a:p>
            <a:r>
              <a:rPr lang="en-GB" baseline="0" dirty="0" smtClean="0"/>
              <a:t>Window is slammed shut by Jekyll</a:t>
            </a:r>
          </a:p>
          <a:p>
            <a:r>
              <a:rPr lang="en-GB" baseline="0" dirty="0" smtClean="0"/>
              <a:t>Hyde locks himself in the cabinet</a:t>
            </a:r>
          </a:p>
          <a:p>
            <a:r>
              <a:rPr lang="en-GB" baseline="0" dirty="0" smtClean="0"/>
              <a:t>Letters and ingredients are kept in locked drawers and safes</a:t>
            </a:r>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8E883CC-8EBE-4069-B3DB-C1579A43EB58}" type="slidenum">
              <a:rPr lang="en-GB" smtClean="0"/>
              <a:t>5</a:t>
            </a:fld>
            <a:endParaRPr lang="en-GB"/>
          </a:p>
        </p:txBody>
      </p:sp>
    </p:spTree>
    <p:extLst>
      <p:ext uri="{BB962C8B-B14F-4D97-AF65-F5344CB8AC3E}">
        <p14:creationId xmlns:p14="http://schemas.microsoft.com/office/powerpoint/2010/main" val="2866324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Make notes under each heading</a:t>
            </a:r>
            <a:endParaRPr lang="en-GB" dirty="0"/>
          </a:p>
        </p:txBody>
      </p:sp>
      <p:sp>
        <p:nvSpPr>
          <p:cNvPr id="4" name="Slide Number Placeholder 3"/>
          <p:cNvSpPr>
            <a:spLocks noGrp="1"/>
          </p:cNvSpPr>
          <p:nvPr>
            <p:ph type="sldNum" sz="quarter" idx="10"/>
          </p:nvPr>
        </p:nvSpPr>
        <p:spPr/>
        <p:txBody>
          <a:bodyPr/>
          <a:lstStyle/>
          <a:p>
            <a:fld id="{18E883CC-8EBE-4069-B3DB-C1579A43EB58}" type="slidenum">
              <a:rPr lang="en-GB" smtClean="0"/>
              <a:t>6</a:t>
            </a:fld>
            <a:endParaRPr lang="en-GB"/>
          </a:p>
        </p:txBody>
      </p:sp>
    </p:spTree>
    <p:extLst>
      <p:ext uri="{BB962C8B-B14F-4D97-AF65-F5344CB8AC3E}">
        <p14:creationId xmlns:p14="http://schemas.microsoft.com/office/powerpoint/2010/main" val="3979269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AA240A0-EDE6-4DDA-9F85-6FE47F8D9995}" type="datetimeFigureOut">
              <a:rPr lang="en-GB" smtClean="0"/>
              <a:t>05/05/2017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0EB4BA-89BD-4B9E-B9FE-DCF1B4F456FD}" type="slidenum">
              <a:rPr lang="en-GB" smtClean="0"/>
              <a:t>‹#›</a:t>
            </a:fld>
            <a:endParaRPr lang="en-GB"/>
          </a:p>
        </p:txBody>
      </p:sp>
    </p:spTree>
    <p:extLst>
      <p:ext uri="{BB962C8B-B14F-4D97-AF65-F5344CB8AC3E}">
        <p14:creationId xmlns:p14="http://schemas.microsoft.com/office/powerpoint/2010/main" val="1149606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A240A0-EDE6-4DDA-9F85-6FE47F8D9995}" type="datetimeFigureOut">
              <a:rPr lang="en-GB" smtClean="0"/>
              <a:t>05/05/2017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0EB4BA-89BD-4B9E-B9FE-DCF1B4F456FD}" type="slidenum">
              <a:rPr lang="en-GB" smtClean="0"/>
              <a:t>‹#›</a:t>
            </a:fld>
            <a:endParaRPr lang="en-GB"/>
          </a:p>
        </p:txBody>
      </p:sp>
    </p:spTree>
    <p:extLst>
      <p:ext uri="{BB962C8B-B14F-4D97-AF65-F5344CB8AC3E}">
        <p14:creationId xmlns:p14="http://schemas.microsoft.com/office/powerpoint/2010/main" val="77058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A240A0-EDE6-4DDA-9F85-6FE47F8D9995}" type="datetimeFigureOut">
              <a:rPr lang="en-GB" smtClean="0"/>
              <a:t>05/05/2017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0EB4BA-89BD-4B9E-B9FE-DCF1B4F456FD}" type="slidenum">
              <a:rPr lang="en-GB" smtClean="0"/>
              <a:t>‹#›</a:t>
            </a:fld>
            <a:endParaRPr lang="en-GB"/>
          </a:p>
        </p:txBody>
      </p:sp>
    </p:spTree>
    <p:extLst>
      <p:ext uri="{BB962C8B-B14F-4D97-AF65-F5344CB8AC3E}">
        <p14:creationId xmlns:p14="http://schemas.microsoft.com/office/powerpoint/2010/main" val="204362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A240A0-EDE6-4DDA-9F85-6FE47F8D9995}" type="datetimeFigureOut">
              <a:rPr lang="en-GB" smtClean="0"/>
              <a:t>05/05/2017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0EB4BA-89BD-4B9E-B9FE-DCF1B4F456FD}" type="slidenum">
              <a:rPr lang="en-GB" smtClean="0"/>
              <a:t>‹#›</a:t>
            </a:fld>
            <a:endParaRPr lang="en-GB"/>
          </a:p>
        </p:txBody>
      </p:sp>
    </p:spTree>
    <p:extLst>
      <p:ext uri="{BB962C8B-B14F-4D97-AF65-F5344CB8AC3E}">
        <p14:creationId xmlns:p14="http://schemas.microsoft.com/office/powerpoint/2010/main" val="288713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240A0-EDE6-4DDA-9F85-6FE47F8D9995}" type="datetimeFigureOut">
              <a:rPr lang="en-GB" smtClean="0"/>
              <a:t>05/05/2017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0EB4BA-89BD-4B9E-B9FE-DCF1B4F456FD}" type="slidenum">
              <a:rPr lang="en-GB" smtClean="0"/>
              <a:t>‹#›</a:t>
            </a:fld>
            <a:endParaRPr lang="en-GB"/>
          </a:p>
        </p:txBody>
      </p:sp>
    </p:spTree>
    <p:extLst>
      <p:ext uri="{BB962C8B-B14F-4D97-AF65-F5344CB8AC3E}">
        <p14:creationId xmlns:p14="http://schemas.microsoft.com/office/powerpoint/2010/main" val="2146825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AA240A0-EDE6-4DDA-9F85-6FE47F8D9995}" type="datetimeFigureOut">
              <a:rPr lang="en-GB" smtClean="0"/>
              <a:t>05/05/2017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0EB4BA-89BD-4B9E-B9FE-DCF1B4F456FD}" type="slidenum">
              <a:rPr lang="en-GB" smtClean="0"/>
              <a:t>‹#›</a:t>
            </a:fld>
            <a:endParaRPr lang="en-GB"/>
          </a:p>
        </p:txBody>
      </p:sp>
    </p:spTree>
    <p:extLst>
      <p:ext uri="{BB962C8B-B14F-4D97-AF65-F5344CB8AC3E}">
        <p14:creationId xmlns:p14="http://schemas.microsoft.com/office/powerpoint/2010/main" val="309197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AA240A0-EDE6-4DDA-9F85-6FE47F8D9995}" type="datetimeFigureOut">
              <a:rPr lang="en-GB" smtClean="0"/>
              <a:t>05/05/2017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0EB4BA-89BD-4B9E-B9FE-DCF1B4F456FD}" type="slidenum">
              <a:rPr lang="en-GB" smtClean="0"/>
              <a:t>‹#›</a:t>
            </a:fld>
            <a:endParaRPr lang="en-GB"/>
          </a:p>
        </p:txBody>
      </p:sp>
    </p:spTree>
    <p:extLst>
      <p:ext uri="{BB962C8B-B14F-4D97-AF65-F5344CB8AC3E}">
        <p14:creationId xmlns:p14="http://schemas.microsoft.com/office/powerpoint/2010/main" val="1456222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AA240A0-EDE6-4DDA-9F85-6FE47F8D9995}" type="datetimeFigureOut">
              <a:rPr lang="en-GB" smtClean="0"/>
              <a:t>05/05/2017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0EB4BA-89BD-4B9E-B9FE-DCF1B4F456FD}" type="slidenum">
              <a:rPr lang="en-GB" smtClean="0"/>
              <a:t>‹#›</a:t>
            </a:fld>
            <a:endParaRPr lang="en-GB"/>
          </a:p>
        </p:txBody>
      </p:sp>
    </p:spTree>
    <p:extLst>
      <p:ext uri="{BB962C8B-B14F-4D97-AF65-F5344CB8AC3E}">
        <p14:creationId xmlns:p14="http://schemas.microsoft.com/office/powerpoint/2010/main" val="215667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240A0-EDE6-4DDA-9F85-6FE47F8D9995}" type="datetimeFigureOut">
              <a:rPr lang="en-GB" smtClean="0"/>
              <a:t>05/05/2017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0EB4BA-89BD-4B9E-B9FE-DCF1B4F456FD}" type="slidenum">
              <a:rPr lang="en-GB" smtClean="0"/>
              <a:t>‹#›</a:t>
            </a:fld>
            <a:endParaRPr lang="en-GB"/>
          </a:p>
        </p:txBody>
      </p:sp>
    </p:spTree>
    <p:extLst>
      <p:ext uri="{BB962C8B-B14F-4D97-AF65-F5344CB8AC3E}">
        <p14:creationId xmlns:p14="http://schemas.microsoft.com/office/powerpoint/2010/main" val="3409223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240A0-EDE6-4DDA-9F85-6FE47F8D9995}" type="datetimeFigureOut">
              <a:rPr lang="en-GB" smtClean="0"/>
              <a:t>05/05/2017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0EB4BA-89BD-4B9E-B9FE-DCF1B4F456FD}" type="slidenum">
              <a:rPr lang="en-GB" smtClean="0"/>
              <a:t>‹#›</a:t>
            </a:fld>
            <a:endParaRPr lang="en-GB"/>
          </a:p>
        </p:txBody>
      </p:sp>
    </p:spTree>
    <p:extLst>
      <p:ext uri="{BB962C8B-B14F-4D97-AF65-F5344CB8AC3E}">
        <p14:creationId xmlns:p14="http://schemas.microsoft.com/office/powerpoint/2010/main" val="1126274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240A0-EDE6-4DDA-9F85-6FE47F8D9995}" type="datetimeFigureOut">
              <a:rPr lang="en-GB" smtClean="0"/>
              <a:t>05/05/2017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0EB4BA-89BD-4B9E-B9FE-DCF1B4F456FD}" type="slidenum">
              <a:rPr lang="en-GB" smtClean="0"/>
              <a:t>‹#›</a:t>
            </a:fld>
            <a:endParaRPr lang="en-GB"/>
          </a:p>
        </p:txBody>
      </p:sp>
    </p:spTree>
    <p:extLst>
      <p:ext uri="{BB962C8B-B14F-4D97-AF65-F5344CB8AC3E}">
        <p14:creationId xmlns:p14="http://schemas.microsoft.com/office/powerpoint/2010/main" val="378012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240A0-EDE6-4DDA-9F85-6FE47F8D9995}" type="datetimeFigureOut">
              <a:rPr lang="en-GB" smtClean="0"/>
              <a:t>05/05/2017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0EB4BA-89BD-4B9E-B9FE-DCF1B4F456FD}" type="slidenum">
              <a:rPr lang="en-GB" smtClean="0"/>
              <a:t>‹#›</a:t>
            </a:fld>
            <a:endParaRPr lang="en-GB"/>
          </a:p>
        </p:txBody>
      </p:sp>
    </p:spTree>
    <p:extLst>
      <p:ext uri="{BB962C8B-B14F-4D97-AF65-F5344CB8AC3E}">
        <p14:creationId xmlns:p14="http://schemas.microsoft.com/office/powerpoint/2010/main" val="2378919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gif"/><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4575" y="1486680"/>
            <a:ext cx="9144000" cy="1189037"/>
          </a:xfrm>
          <a:solidFill>
            <a:schemeClr val="bg1"/>
          </a:solidFill>
        </p:spPr>
        <p:txBody>
          <a:bodyPr/>
          <a:lstStyle/>
          <a:p>
            <a:r>
              <a:rPr lang="en-GB" b="1" u="sng" dirty="0" smtClean="0">
                <a:effectLst>
                  <a:outerShdw blurRad="38100" dist="38100" dir="2700000" algn="tl">
                    <a:srgbClr val="000000">
                      <a:alpha val="43137"/>
                    </a:srgbClr>
                  </a:outerShdw>
                </a:effectLst>
              </a:rPr>
              <a:t>Exploring Key Themes</a:t>
            </a:r>
            <a:endParaRPr lang="en-GB" b="1" u="sng" dirty="0">
              <a:effectLst>
                <a:outerShdw blurRad="38100" dist="38100" dir="2700000" algn="tl">
                  <a:srgbClr val="000000">
                    <a:alpha val="43137"/>
                  </a:srgbClr>
                </a:outerShdw>
              </a:effectLst>
            </a:endParaRPr>
          </a:p>
        </p:txBody>
      </p:sp>
      <p:pic>
        <p:nvPicPr>
          <p:cNvPr id="2066" name="Picture 18" descr="http://afancifultwist.typepad.com/.a/6a00d83451d99869e20120a5a89161970c-450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3680" y="168000"/>
            <a:ext cx="2348683" cy="15814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orkscrewsonline.com/images/brass_key_corkscrew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8359" y="2613261"/>
            <a:ext cx="1804193" cy="158279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mages.fineartamerica.com/images-medium-large/street-lamps-david-bowm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023" y="202818"/>
            <a:ext cx="2389105" cy="3349213"/>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524000" y="2560638"/>
            <a:ext cx="9144000" cy="669078"/>
          </a:xfrm>
          <a:solidFill>
            <a:schemeClr val="bg1"/>
          </a:solidFill>
        </p:spPr>
        <p:txBody>
          <a:bodyPr>
            <a:normAutofit/>
          </a:bodyPr>
          <a:lstStyle/>
          <a:p>
            <a:r>
              <a:rPr lang="en-GB" sz="3600" dirty="0" smtClean="0"/>
              <a:t> The </a:t>
            </a:r>
            <a:r>
              <a:rPr lang="en-GB" sz="3600" dirty="0" smtClean="0"/>
              <a:t>novella as a whole </a:t>
            </a:r>
            <a:endParaRPr lang="en-GB" sz="3600" dirty="0"/>
          </a:p>
        </p:txBody>
      </p:sp>
      <p:pic>
        <p:nvPicPr>
          <p:cNvPr id="2050" name="Picture 2" descr="http://www.redwoodstone.co.uk/gothic_folly/folly_components/doors_arches/images/large/Secret-Doo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1100" y="115268"/>
            <a:ext cx="1799603" cy="17996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dreamatico.com/data_images/darkness/darkness-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0619" y="3114896"/>
            <a:ext cx="3743325" cy="280749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dreamatico.com/data_images/darkness/darkness-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33944" y="4289426"/>
            <a:ext cx="2760133" cy="20701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telegraph.co.uk/multimedia/archive/01131/opinion-graphics-2_1131375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83804" y="6411"/>
            <a:ext cx="2408196" cy="230498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baylessband.com/wp-content/uploads/2014/08/noose-66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0303" y="4971724"/>
            <a:ext cx="3053557" cy="1672187"/>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www.dianavick.com/wp-content/uploads/2010/04/laboratory.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300" y="3184971"/>
            <a:ext cx="3674264" cy="35602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ular Callout 4"/>
          <p:cNvSpPr/>
          <p:nvPr/>
        </p:nvSpPr>
        <p:spPr>
          <a:xfrm>
            <a:off x="3492500" y="3441700"/>
            <a:ext cx="2260600" cy="1727200"/>
          </a:xfrm>
          <a:prstGeom prst="wedgeRectCallout">
            <a:avLst>
              <a:gd name="adj1" fmla="val -65215"/>
              <a:gd name="adj2" fmla="val 198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Look at the pictures. Can you make a list of themes that we find in the novella based on the images?</a:t>
            </a:r>
            <a:endParaRPr lang="en-GB" dirty="0"/>
          </a:p>
        </p:txBody>
      </p:sp>
    </p:spTree>
    <p:extLst>
      <p:ext uri="{BB962C8B-B14F-4D97-AF65-F5344CB8AC3E}">
        <p14:creationId xmlns:p14="http://schemas.microsoft.com/office/powerpoint/2010/main" val="2848067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fontScale="90000"/>
          </a:bodyPr>
          <a:lstStyle/>
          <a:p>
            <a:pPr algn="ctr"/>
            <a:r>
              <a:rPr lang="en-GB" sz="6600" dirty="0" smtClean="0">
                <a:latin typeface="Birch Std" panose="03060502040705060204" pitchFamily="66" charset="0"/>
              </a:rPr>
              <a:t>Key Themes: </a:t>
            </a:r>
            <a:r>
              <a:rPr lang="en-GB" sz="5300" dirty="0" smtClean="0">
                <a:latin typeface="+mn-lt"/>
              </a:rPr>
              <a:t>use your sheet to make notes</a:t>
            </a:r>
            <a:endParaRPr lang="en-GB" sz="6600" dirty="0">
              <a:latin typeface="+mn-lt"/>
            </a:endParaRPr>
          </a:p>
        </p:txBody>
      </p:sp>
      <p:sp>
        <p:nvSpPr>
          <p:cNvPr id="3" name="Content Placeholder 2"/>
          <p:cNvSpPr>
            <a:spLocks noGrp="1"/>
          </p:cNvSpPr>
          <p:nvPr>
            <p:ph idx="1"/>
          </p:nvPr>
        </p:nvSpPr>
        <p:spPr>
          <a:xfrm>
            <a:off x="838200" y="1825624"/>
            <a:ext cx="10515600" cy="4761787"/>
          </a:xfrm>
          <a:ln>
            <a:solidFill>
              <a:schemeClr val="accent1"/>
            </a:solidFill>
          </a:ln>
        </p:spPr>
        <p:txBody>
          <a:bodyPr>
            <a:normAutofit fontScale="92500" lnSpcReduction="10000"/>
          </a:bodyPr>
          <a:lstStyle/>
          <a:p>
            <a:r>
              <a:rPr lang="en-GB" sz="4800" dirty="0" smtClean="0"/>
              <a:t>Good vs evil</a:t>
            </a:r>
          </a:p>
          <a:p>
            <a:r>
              <a:rPr lang="en-GB" sz="4800" dirty="0" smtClean="0"/>
              <a:t>The duality of human nature</a:t>
            </a:r>
          </a:p>
          <a:p>
            <a:r>
              <a:rPr lang="en-GB" sz="4800" dirty="0" smtClean="0"/>
              <a:t>Secrecy and silence</a:t>
            </a:r>
          </a:p>
          <a:p>
            <a:r>
              <a:rPr lang="en-GB" sz="4800" dirty="0" smtClean="0"/>
              <a:t>The Gothic</a:t>
            </a:r>
          </a:p>
          <a:p>
            <a:r>
              <a:rPr lang="en-GB" sz="4800" dirty="0" smtClean="0"/>
              <a:t>Religion and science</a:t>
            </a:r>
          </a:p>
          <a:p>
            <a:r>
              <a:rPr lang="en-GB" sz="4800" dirty="0" smtClean="0"/>
              <a:t>Light versus dark</a:t>
            </a:r>
          </a:p>
          <a:p>
            <a:r>
              <a:rPr lang="en-GB" sz="4800" dirty="0" smtClean="0"/>
              <a:t>…? </a:t>
            </a:r>
            <a:endParaRPr lang="en-GB" sz="4800" dirty="0"/>
          </a:p>
        </p:txBody>
      </p:sp>
      <p:pic>
        <p:nvPicPr>
          <p:cNvPr id="4" name="Picture 3" descr="Screen Clipping"/>
          <p:cNvPicPr>
            <a:picLocks noChangeAspect="1"/>
          </p:cNvPicPr>
          <p:nvPr/>
        </p:nvPicPr>
        <p:blipFill rotWithShape="1">
          <a:blip r:embed="rId2" cstate="print">
            <a:extLst>
              <a:ext uri="{28A0092B-C50C-407E-A947-70E740481C1C}">
                <a14:useLocalDpi xmlns:a14="http://schemas.microsoft.com/office/drawing/2010/main" val="0"/>
              </a:ext>
            </a:extLst>
          </a:blip>
          <a:srcRect t="1049"/>
          <a:stretch/>
        </p:blipFill>
        <p:spPr>
          <a:xfrm>
            <a:off x="7141029" y="3471862"/>
            <a:ext cx="4527474" cy="3183722"/>
          </a:xfrm>
          <a:prstGeom prst="rect">
            <a:avLst/>
          </a:prstGeom>
        </p:spPr>
      </p:pic>
    </p:spTree>
    <p:extLst>
      <p:ext uri="{BB962C8B-B14F-4D97-AF65-F5344CB8AC3E}">
        <p14:creationId xmlns:p14="http://schemas.microsoft.com/office/powerpoint/2010/main" val="2377117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hermitsprogress.files.wordpress.com/2015/07/jekyll-and-hy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550" y="1954213"/>
            <a:ext cx="5949950" cy="37235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17800" y="520700"/>
            <a:ext cx="5969000" cy="1323439"/>
          </a:xfrm>
          <a:prstGeom prst="rect">
            <a:avLst/>
          </a:prstGeom>
          <a:noFill/>
        </p:spPr>
        <p:txBody>
          <a:bodyPr wrap="square" rtlCol="0">
            <a:spAutoFit/>
          </a:bodyPr>
          <a:lstStyle/>
          <a:p>
            <a:pPr algn="ctr"/>
            <a:r>
              <a:rPr lang="en-GB" sz="8000" dirty="0" smtClean="0">
                <a:latin typeface="Birch Std" panose="03060502040705060204" pitchFamily="66" charset="0"/>
              </a:rPr>
              <a:t>Good</a:t>
            </a:r>
            <a:r>
              <a:rPr lang="en-GB" sz="8000" dirty="0" smtClean="0"/>
              <a:t> vs </a:t>
            </a:r>
            <a:r>
              <a:rPr lang="en-GB" sz="8000" dirty="0" smtClean="0">
                <a:latin typeface="Footlight MT Light" panose="0204060206030A020304" pitchFamily="18" charset="0"/>
              </a:rPr>
              <a:t>Evil</a:t>
            </a:r>
            <a:endParaRPr lang="en-GB" sz="8000" dirty="0">
              <a:latin typeface="Footlight MT Light" panose="0204060206030A020304" pitchFamily="18" charset="0"/>
            </a:endParaRPr>
          </a:p>
        </p:txBody>
      </p:sp>
      <p:sp>
        <p:nvSpPr>
          <p:cNvPr id="5" name="TextBox 4"/>
          <p:cNvSpPr txBox="1"/>
          <p:nvPr/>
        </p:nvSpPr>
        <p:spPr>
          <a:xfrm>
            <a:off x="165100" y="676329"/>
            <a:ext cx="2552700" cy="1477328"/>
          </a:xfrm>
          <a:prstGeom prst="rect">
            <a:avLst/>
          </a:prstGeom>
          <a:noFill/>
          <a:ln>
            <a:solidFill>
              <a:schemeClr val="accent1"/>
            </a:solidFill>
          </a:ln>
        </p:spPr>
        <p:txBody>
          <a:bodyPr wrap="square" rtlCol="0">
            <a:spAutoFit/>
          </a:bodyPr>
          <a:lstStyle/>
          <a:p>
            <a:r>
              <a:rPr lang="en-GB" dirty="0" smtClean="0"/>
              <a:t>How was Jekyll expected to behave as an upstanding and privileged member of society?</a:t>
            </a:r>
            <a:endParaRPr lang="en-GB" dirty="0"/>
          </a:p>
        </p:txBody>
      </p:sp>
      <p:sp>
        <p:nvSpPr>
          <p:cNvPr id="7" name="TextBox 6"/>
          <p:cNvSpPr txBox="1"/>
          <p:nvPr/>
        </p:nvSpPr>
        <p:spPr>
          <a:xfrm>
            <a:off x="8280400" y="1068992"/>
            <a:ext cx="3492500" cy="646331"/>
          </a:xfrm>
          <a:prstGeom prst="rect">
            <a:avLst/>
          </a:prstGeom>
          <a:noFill/>
          <a:ln>
            <a:solidFill>
              <a:schemeClr val="accent1"/>
            </a:solidFill>
          </a:ln>
        </p:spPr>
        <p:txBody>
          <a:bodyPr wrap="square" rtlCol="0">
            <a:spAutoFit/>
          </a:bodyPr>
          <a:lstStyle/>
          <a:p>
            <a:r>
              <a:rPr lang="en-GB" dirty="0" smtClean="0"/>
              <a:t>What was considered taboo in Victorian society?</a:t>
            </a:r>
            <a:endParaRPr lang="en-GB" dirty="0"/>
          </a:p>
        </p:txBody>
      </p:sp>
      <p:sp>
        <p:nvSpPr>
          <p:cNvPr id="8" name="TextBox 7"/>
          <p:cNvSpPr txBox="1"/>
          <p:nvPr/>
        </p:nvSpPr>
        <p:spPr>
          <a:xfrm>
            <a:off x="165100" y="2463174"/>
            <a:ext cx="2552700" cy="646331"/>
          </a:xfrm>
          <a:prstGeom prst="rect">
            <a:avLst/>
          </a:prstGeom>
          <a:noFill/>
          <a:ln>
            <a:solidFill>
              <a:schemeClr val="accent1"/>
            </a:solidFill>
          </a:ln>
        </p:spPr>
        <p:txBody>
          <a:bodyPr wrap="square" rtlCol="0">
            <a:spAutoFit/>
          </a:bodyPr>
          <a:lstStyle/>
          <a:p>
            <a:r>
              <a:rPr lang="en-GB" dirty="0" smtClean="0"/>
              <a:t>What did the Victorians really value?</a:t>
            </a:r>
            <a:endParaRPr lang="en-GB" dirty="0"/>
          </a:p>
        </p:txBody>
      </p:sp>
      <p:sp>
        <p:nvSpPr>
          <p:cNvPr id="9" name="TextBox 8"/>
          <p:cNvSpPr txBox="1"/>
          <p:nvPr/>
        </p:nvSpPr>
        <p:spPr>
          <a:xfrm>
            <a:off x="9220200" y="2112187"/>
            <a:ext cx="2552700" cy="1200329"/>
          </a:xfrm>
          <a:prstGeom prst="rect">
            <a:avLst/>
          </a:prstGeom>
          <a:noFill/>
          <a:ln>
            <a:solidFill>
              <a:schemeClr val="accent1"/>
            </a:solidFill>
          </a:ln>
        </p:spPr>
        <p:txBody>
          <a:bodyPr wrap="square" rtlCol="0">
            <a:spAutoFit/>
          </a:bodyPr>
          <a:lstStyle/>
          <a:p>
            <a:r>
              <a:rPr lang="en-GB" dirty="0" smtClean="0"/>
              <a:t>Can you think of any moments in the novel when Stevenson alludes to ‘shocking’ behaviours?</a:t>
            </a:r>
            <a:endParaRPr lang="en-GB" dirty="0"/>
          </a:p>
        </p:txBody>
      </p:sp>
      <p:sp>
        <p:nvSpPr>
          <p:cNvPr id="10" name="TextBox 9"/>
          <p:cNvSpPr txBox="1"/>
          <p:nvPr/>
        </p:nvSpPr>
        <p:spPr>
          <a:xfrm>
            <a:off x="9220200" y="3386214"/>
            <a:ext cx="2552700" cy="646331"/>
          </a:xfrm>
          <a:prstGeom prst="rect">
            <a:avLst/>
          </a:prstGeom>
          <a:noFill/>
          <a:ln>
            <a:solidFill>
              <a:schemeClr val="accent1"/>
            </a:solidFill>
          </a:ln>
        </p:spPr>
        <p:txBody>
          <a:bodyPr wrap="square" rtlCol="0">
            <a:spAutoFit/>
          </a:bodyPr>
          <a:lstStyle/>
          <a:p>
            <a:r>
              <a:rPr lang="en-GB" dirty="0" smtClean="0"/>
              <a:t>Why might Victorians have a ‘fear of Science’?</a:t>
            </a:r>
            <a:endParaRPr lang="en-GB" dirty="0"/>
          </a:p>
        </p:txBody>
      </p:sp>
      <p:sp>
        <p:nvSpPr>
          <p:cNvPr id="11" name="TextBox 10"/>
          <p:cNvSpPr txBox="1"/>
          <p:nvPr/>
        </p:nvSpPr>
        <p:spPr>
          <a:xfrm>
            <a:off x="165100" y="3603942"/>
            <a:ext cx="2552700" cy="923330"/>
          </a:xfrm>
          <a:prstGeom prst="rect">
            <a:avLst/>
          </a:prstGeom>
          <a:noFill/>
          <a:ln>
            <a:solidFill>
              <a:schemeClr val="accent1"/>
            </a:solidFill>
          </a:ln>
        </p:spPr>
        <p:txBody>
          <a:bodyPr wrap="square" rtlCol="0">
            <a:spAutoFit/>
          </a:bodyPr>
          <a:lstStyle/>
          <a:p>
            <a:r>
              <a:rPr lang="en-GB" dirty="0" smtClean="0"/>
              <a:t>How does Jekyll describe himself at the start of his statement?</a:t>
            </a:r>
            <a:endParaRPr lang="en-GB" dirty="0"/>
          </a:p>
        </p:txBody>
      </p:sp>
      <p:sp>
        <p:nvSpPr>
          <p:cNvPr id="12" name="TextBox 11"/>
          <p:cNvSpPr txBox="1"/>
          <p:nvPr/>
        </p:nvSpPr>
        <p:spPr>
          <a:xfrm>
            <a:off x="9220200" y="4199173"/>
            <a:ext cx="2552700" cy="1200329"/>
          </a:xfrm>
          <a:prstGeom prst="rect">
            <a:avLst/>
          </a:prstGeom>
          <a:noFill/>
          <a:ln>
            <a:solidFill>
              <a:schemeClr val="accent1"/>
            </a:solidFill>
          </a:ln>
        </p:spPr>
        <p:txBody>
          <a:bodyPr wrap="square" rtlCol="0">
            <a:spAutoFit/>
          </a:bodyPr>
          <a:lstStyle/>
          <a:p>
            <a:r>
              <a:rPr lang="en-GB" dirty="0" smtClean="0"/>
              <a:t>What is it about Hyde’s ‘otherness’ that links to fears in Victorian society?</a:t>
            </a:r>
            <a:endParaRPr lang="en-GB" dirty="0"/>
          </a:p>
        </p:txBody>
      </p:sp>
      <p:sp>
        <p:nvSpPr>
          <p:cNvPr id="14" name="TextBox 13"/>
          <p:cNvSpPr txBox="1"/>
          <p:nvPr/>
        </p:nvSpPr>
        <p:spPr>
          <a:xfrm>
            <a:off x="165100" y="4924136"/>
            <a:ext cx="2552700" cy="923330"/>
          </a:xfrm>
          <a:prstGeom prst="rect">
            <a:avLst/>
          </a:prstGeom>
          <a:noFill/>
          <a:ln>
            <a:solidFill>
              <a:schemeClr val="accent1"/>
            </a:solidFill>
          </a:ln>
        </p:spPr>
        <p:txBody>
          <a:bodyPr wrap="square" rtlCol="0">
            <a:spAutoFit/>
          </a:bodyPr>
          <a:lstStyle/>
          <a:p>
            <a:r>
              <a:rPr lang="en-GB" dirty="0" smtClean="0"/>
              <a:t>How would Victorian society expect him to live his life?</a:t>
            </a:r>
            <a:endParaRPr lang="en-GB" dirty="0"/>
          </a:p>
        </p:txBody>
      </p:sp>
    </p:spTree>
    <p:extLst>
      <p:ext uri="{BB962C8B-B14F-4D97-AF65-F5344CB8AC3E}">
        <p14:creationId xmlns:p14="http://schemas.microsoft.com/office/powerpoint/2010/main" val="3559292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ois-qui-tu-es.com/wp-content/uploads/2014/12/dualit%C3%A9_int%C3%A9rie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65125"/>
            <a:ext cx="10515600" cy="828675"/>
          </a:xfrm>
          <a:solidFill>
            <a:schemeClr val="bg1"/>
          </a:solidFill>
        </p:spPr>
        <p:txBody>
          <a:bodyPr>
            <a:normAutofit fontScale="90000"/>
          </a:bodyPr>
          <a:lstStyle/>
          <a:p>
            <a:pPr algn="ctr"/>
            <a:r>
              <a:rPr lang="en-GB" sz="6000" dirty="0" smtClean="0"/>
              <a:t>The </a:t>
            </a:r>
            <a:r>
              <a:rPr lang="en-GB" sz="6000" b="1" dirty="0" smtClean="0"/>
              <a:t>Duality</a:t>
            </a:r>
            <a:r>
              <a:rPr lang="en-GB" sz="6000" dirty="0" smtClean="0"/>
              <a:t> of Human Nature</a:t>
            </a:r>
            <a:endParaRPr lang="en-GB" sz="6000" dirty="0"/>
          </a:p>
        </p:txBody>
      </p:sp>
      <p:sp>
        <p:nvSpPr>
          <p:cNvPr id="4" name="Rectangle 3"/>
          <p:cNvSpPr/>
          <p:nvPr/>
        </p:nvSpPr>
        <p:spPr>
          <a:xfrm>
            <a:off x="330200" y="1346200"/>
            <a:ext cx="4165600" cy="22733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Darwinism was a movement that overshadowed the Victorian Era. What do you know about it and how might it be relevant to Hyde (remember he is described as “ape like”)?</a:t>
            </a:r>
            <a:endParaRPr lang="en-GB" sz="2400" dirty="0">
              <a:solidFill>
                <a:schemeClr val="tx1"/>
              </a:solidFill>
            </a:endParaRPr>
          </a:p>
        </p:txBody>
      </p:sp>
      <p:sp>
        <p:nvSpPr>
          <p:cNvPr id="6" name="Rectangle 5"/>
          <p:cNvSpPr/>
          <p:nvPr/>
        </p:nvSpPr>
        <p:spPr>
          <a:xfrm>
            <a:off x="1689100" y="3765550"/>
            <a:ext cx="4813300" cy="29464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There was a branch of religion in Victorian society called Evangelism. They believed that mankind was inevitably sinful (which individuals from the creation story does this remind you of?) What is Stevenson telling his reader with this in mind?</a:t>
            </a:r>
            <a:endParaRPr lang="en-GB" sz="2400" dirty="0">
              <a:solidFill>
                <a:schemeClr val="tx1"/>
              </a:solidFill>
            </a:endParaRPr>
          </a:p>
        </p:txBody>
      </p:sp>
      <p:sp>
        <p:nvSpPr>
          <p:cNvPr id="7" name="Rectangle 6"/>
          <p:cNvSpPr/>
          <p:nvPr/>
        </p:nvSpPr>
        <p:spPr>
          <a:xfrm>
            <a:off x="7188200" y="1397000"/>
            <a:ext cx="4165600" cy="28194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How might a gentleman in Victorian society be considered hypocritical? What kind of behaviour do they look down on and then do secretly anyway? What is Stevenson criticising?</a:t>
            </a:r>
            <a:endParaRPr lang="en-GB" sz="2400" dirty="0">
              <a:solidFill>
                <a:schemeClr val="tx1"/>
              </a:solidFill>
            </a:endParaRPr>
          </a:p>
        </p:txBody>
      </p:sp>
    </p:spTree>
    <p:extLst>
      <p:ext uri="{BB962C8B-B14F-4D97-AF65-F5344CB8AC3E}">
        <p14:creationId xmlns:p14="http://schemas.microsoft.com/office/powerpoint/2010/main" val="277311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cretpath.com.au/wordpress/wp-content/uploads/2015/04/editpath1sm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75" y="0"/>
            <a:ext cx="10436225" cy="68659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solidFill>
        </p:spPr>
        <p:txBody>
          <a:bodyPr>
            <a:normAutofit/>
          </a:bodyPr>
          <a:lstStyle/>
          <a:p>
            <a:pPr algn="ctr"/>
            <a:r>
              <a:rPr lang="en-GB" sz="6000" dirty="0" smtClean="0"/>
              <a:t>Silence and Secrecy</a:t>
            </a:r>
            <a:endParaRPr lang="en-GB" sz="6000" dirty="0"/>
          </a:p>
        </p:txBody>
      </p:sp>
      <p:sp>
        <p:nvSpPr>
          <p:cNvPr id="5" name="Rectangle 4"/>
          <p:cNvSpPr/>
          <p:nvPr/>
        </p:nvSpPr>
        <p:spPr>
          <a:xfrm>
            <a:off x="241300" y="1814512"/>
            <a:ext cx="4165600" cy="2757487"/>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smtClean="0">
                <a:solidFill>
                  <a:schemeClr val="tx1"/>
                </a:solidFill>
              </a:rPr>
              <a:t>Utterson</a:t>
            </a:r>
            <a:r>
              <a:rPr lang="en-GB" sz="2400" dirty="0" smtClean="0">
                <a:solidFill>
                  <a:schemeClr val="tx1"/>
                </a:solidFill>
              </a:rPr>
              <a:t> has done many ‘ill things’ in his life. Why do we not find out what these are?</a:t>
            </a:r>
          </a:p>
          <a:p>
            <a:pPr algn="ctr"/>
            <a:r>
              <a:rPr lang="en-GB" sz="2400" dirty="0" smtClean="0">
                <a:solidFill>
                  <a:schemeClr val="tx1"/>
                </a:solidFill>
              </a:rPr>
              <a:t>Enfield never explains why he was out at 3 in the morning – what could he have been doing?</a:t>
            </a:r>
            <a:endParaRPr lang="en-GB" sz="2400" dirty="0">
              <a:solidFill>
                <a:schemeClr val="tx1"/>
              </a:solidFill>
            </a:endParaRPr>
          </a:p>
        </p:txBody>
      </p:sp>
      <p:sp>
        <p:nvSpPr>
          <p:cNvPr id="6" name="Rectangle 5"/>
          <p:cNvSpPr/>
          <p:nvPr/>
        </p:nvSpPr>
        <p:spPr>
          <a:xfrm>
            <a:off x="4775200" y="1814512"/>
            <a:ext cx="4165600" cy="22733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Many things are left unsaid. Can you think of an event that the gentlemen choose not to speak of? What does this say about society?</a:t>
            </a:r>
            <a:endParaRPr lang="en-GB" sz="2400" dirty="0">
              <a:solidFill>
                <a:schemeClr val="tx1"/>
              </a:solidFill>
            </a:endParaRPr>
          </a:p>
        </p:txBody>
      </p:sp>
      <p:sp>
        <p:nvSpPr>
          <p:cNvPr id="7" name="Rectangle 6"/>
          <p:cNvSpPr/>
          <p:nvPr/>
        </p:nvSpPr>
        <p:spPr>
          <a:xfrm>
            <a:off x="6858000" y="4340225"/>
            <a:ext cx="4165600" cy="22733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There are many </a:t>
            </a:r>
            <a:r>
              <a:rPr lang="en-GB" sz="2400" smtClean="0">
                <a:solidFill>
                  <a:schemeClr val="tx1"/>
                </a:solidFill>
              </a:rPr>
              <a:t>locked doors </a:t>
            </a:r>
            <a:r>
              <a:rPr lang="en-GB" sz="2400" dirty="0" smtClean="0">
                <a:solidFill>
                  <a:schemeClr val="tx1"/>
                </a:solidFill>
              </a:rPr>
              <a:t>mentioned in the novella. They are symbols: can you list them?</a:t>
            </a:r>
          </a:p>
          <a:p>
            <a:pPr algn="ctr"/>
            <a:r>
              <a:rPr lang="en-GB" sz="2400" dirty="0" smtClean="0">
                <a:solidFill>
                  <a:schemeClr val="tx1"/>
                </a:solidFill>
              </a:rPr>
              <a:t>What could they represent?</a:t>
            </a:r>
            <a:endParaRPr lang="en-GB" sz="2400" dirty="0">
              <a:solidFill>
                <a:schemeClr val="tx1"/>
              </a:solidFill>
            </a:endParaRPr>
          </a:p>
        </p:txBody>
      </p:sp>
    </p:spTree>
    <p:extLst>
      <p:ext uri="{BB962C8B-B14F-4D97-AF65-F5344CB8AC3E}">
        <p14:creationId xmlns:p14="http://schemas.microsoft.com/office/powerpoint/2010/main" val="2128494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cdn.segmentnext.com/wp-content/uploads/2014/08/The-Ord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872" y="0"/>
            <a:ext cx="9195728" cy="68583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65125"/>
            <a:ext cx="10515600" cy="942975"/>
          </a:xfrm>
          <a:solidFill>
            <a:schemeClr val="bg1"/>
          </a:solidFill>
        </p:spPr>
        <p:txBody>
          <a:bodyPr>
            <a:noAutofit/>
          </a:bodyPr>
          <a:lstStyle/>
          <a:p>
            <a:pPr algn="ctr"/>
            <a:r>
              <a:rPr lang="en-GB" sz="6600" dirty="0" smtClean="0">
                <a:latin typeface="Informal Roman" panose="030604020304060B0204" pitchFamily="66" charset="0"/>
              </a:rPr>
              <a:t>The Gothic</a:t>
            </a:r>
            <a:endParaRPr lang="en-GB" sz="6600" dirty="0">
              <a:latin typeface="Informal Roman" panose="030604020304060B0204" pitchFamily="66" charset="0"/>
            </a:endParaRPr>
          </a:p>
        </p:txBody>
      </p:sp>
      <p:sp>
        <p:nvSpPr>
          <p:cNvPr id="4" name="Oval 3"/>
          <p:cNvSpPr/>
          <p:nvPr/>
        </p:nvSpPr>
        <p:spPr>
          <a:xfrm>
            <a:off x="4533436" y="2184400"/>
            <a:ext cx="2159000" cy="21082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What key features of the Gothic can you think of?</a:t>
            </a:r>
            <a:endParaRPr lang="en-GB" b="1" dirty="0">
              <a:solidFill>
                <a:schemeClr val="tx1"/>
              </a:solidFill>
            </a:endParaRPr>
          </a:p>
        </p:txBody>
      </p:sp>
      <p:sp>
        <p:nvSpPr>
          <p:cNvPr id="5" name="TextBox 4"/>
          <p:cNvSpPr txBox="1"/>
          <p:nvPr/>
        </p:nvSpPr>
        <p:spPr>
          <a:xfrm>
            <a:off x="1752600" y="1651000"/>
            <a:ext cx="2451100" cy="1816100"/>
          </a:xfrm>
          <a:prstGeom prst="rect">
            <a:avLst/>
          </a:prstGeom>
          <a:noFill/>
        </p:spPr>
        <p:txBody>
          <a:bodyPr wrap="square" rtlCol="0">
            <a:spAutoFit/>
          </a:bodyPr>
          <a:lstStyle/>
          <a:p>
            <a:endParaRPr lang="en-GB" dirty="0"/>
          </a:p>
        </p:txBody>
      </p:sp>
      <p:sp>
        <p:nvSpPr>
          <p:cNvPr id="6" name="TextBox 5"/>
          <p:cNvSpPr txBox="1"/>
          <p:nvPr/>
        </p:nvSpPr>
        <p:spPr>
          <a:xfrm>
            <a:off x="838200" y="1651000"/>
            <a:ext cx="3175000" cy="1754326"/>
          </a:xfrm>
          <a:prstGeom prst="rect">
            <a:avLst/>
          </a:prstGeom>
          <a:solidFill>
            <a:schemeClr val="bg1"/>
          </a:solidFill>
        </p:spPr>
        <p:txBody>
          <a:bodyPr wrap="square" rtlCol="0">
            <a:spAutoFit/>
          </a:bodyPr>
          <a:lstStyle/>
          <a:p>
            <a:pPr algn="ctr"/>
            <a:r>
              <a:rPr lang="en-GB" b="1" dirty="0" smtClean="0"/>
              <a:t>The Supernatural</a:t>
            </a:r>
          </a:p>
          <a:p>
            <a:pPr algn="ctr"/>
            <a:endParaRPr lang="en-GB" b="1" dirty="0"/>
          </a:p>
          <a:p>
            <a:pPr algn="ctr"/>
            <a:endParaRPr lang="en-GB" b="1" dirty="0" smtClean="0"/>
          </a:p>
          <a:p>
            <a:pPr algn="ctr"/>
            <a:endParaRPr lang="en-GB" b="1" dirty="0"/>
          </a:p>
          <a:p>
            <a:pPr algn="ctr"/>
            <a:endParaRPr lang="en-GB" b="1" dirty="0" smtClean="0"/>
          </a:p>
          <a:p>
            <a:pPr algn="ctr"/>
            <a:endParaRPr lang="en-GB" b="1" dirty="0"/>
          </a:p>
        </p:txBody>
      </p:sp>
      <p:sp>
        <p:nvSpPr>
          <p:cNvPr id="9" name="TextBox 8"/>
          <p:cNvSpPr txBox="1"/>
          <p:nvPr/>
        </p:nvSpPr>
        <p:spPr>
          <a:xfrm>
            <a:off x="838200" y="4398314"/>
            <a:ext cx="3175000" cy="2031325"/>
          </a:xfrm>
          <a:prstGeom prst="rect">
            <a:avLst/>
          </a:prstGeom>
          <a:solidFill>
            <a:schemeClr val="bg1"/>
          </a:solidFill>
        </p:spPr>
        <p:txBody>
          <a:bodyPr wrap="square" rtlCol="0">
            <a:spAutoFit/>
          </a:bodyPr>
          <a:lstStyle/>
          <a:p>
            <a:pPr algn="ctr"/>
            <a:r>
              <a:rPr lang="en-GB" b="1" dirty="0" smtClean="0"/>
              <a:t>Breaking of moral and social codes</a:t>
            </a:r>
          </a:p>
          <a:p>
            <a:pPr algn="ctr"/>
            <a:endParaRPr lang="en-GB" b="1" dirty="0"/>
          </a:p>
          <a:p>
            <a:pPr algn="ctr"/>
            <a:endParaRPr lang="en-GB" b="1" dirty="0" smtClean="0"/>
          </a:p>
          <a:p>
            <a:pPr algn="ctr"/>
            <a:endParaRPr lang="en-GB" b="1" dirty="0"/>
          </a:p>
          <a:p>
            <a:pPr algn="ctr"/>
            <a:endParaRPr lang="en-GB" b="1" dirty="0" smtClean="0"/>
          </a:p>
          <a:p>
            <a:pPr algn="ctr"/>
            <a:endParaRPr lang="en-GB" b="1" dirty="0"/>
          </a:p>
        </p:txBody>
      </p:sp>
      <p:sp>
        <p:nvSpPr>
          <p:cNvPr id="10" name="TextBox 9"/>
          <p:cNvSpPr txBox="1"/>
          <p:nvPr/>
        </p:nvSpPr>
        <p:spPr>
          <a:xfrm>
            <a:off x="8076272" y="2680375"/>
            <a:ext cx="3175000" cy="2031325"/>
          </a:xfrm>
          <a:prstGeom prst="rect">
            <a:avLst/>
          </a:prstGeom>
          <a:solidFill>
            <a:schemeClr val="bg1"/>
          </a:solidFill>
        </p:spPr>
        <p:txBody>
          <a:bodyPr wrap="square" rtlCol="0">
            <a:spAutoFit/>
          </a:bodyPr>
          <a:lstStyle/>
          <a:p>
            <a:pPr algn="ctr"/>
            <a:r>
              <a:rPr lang="en-GB" b="1" dirty="0" smtClean="0"/>
              <a:t>Darkness, secrets and night time</a:t>
            </a:r>
          </a:p>
          <a:p>
            <a:pPr algn="ctr"/>
            <a:endParaRPr lang="en-GB" b="1" dirty="0"/>
          </a:p>
          <a:p>
            <a:pPr algn="ctr"/>
            <a:endParaRPr lang="en-GB" b="1" dirty="0" smtClean="0"/>
          </a:p>
          <a:p>
            <a:pPr algn="ctr"/>
            <a:endParaRPr lang="en-GB" b="1" dirty="0"/>
          </a:p>
          <a:p>
            <a:pPr algn="ctr"/>
            <a:endParaRPr lang="en-GB" b="1" dirty="0" smtClean="0"/>
          </a:p>
          <a:p>
            <a:pPr algn="ctr"/>
            <a:endParaRPr lang="en-GB" b="1" dirty="0"/>
          </a:p>
        </p:txBody>
      </p:sp>
      <p:sp>
        <p:nvSpPr>
          <p:cNvPr id="11" name="Oval 10"/>
          <p:cNvSpPr/>
          <p:nvPr/>
        </p:nvSpPr>
        <p:spPr>
          <a:xfrm>
            <a:off x="5600236" y="3746837"/>
            <a:ext cx="2159000" cy="21082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What examples from the novella can you think of?</a:t>
            </a:r>
            <a:endParaRPr lang="en-GB" b="1" dirty="0">
              <a:solidFill>
                <a:schemeClr val="tx1"/>
              </a:solidFill>
            </a:endParaRPr>
          </a:p>
        </p:txBody>
      </p:sp>
    </p:spTree>
    <p:extLst>
      <p:ext uri="{BB962C8B-B14F-4D97-AF65-F5344CB8AC3E}">
        <p14:creationId xmlns:p14="http://schemas.microsoft.com/office/powerpoint/2010/main" val="360197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Stevenson’s Messages in the Novella</a:t>
            </a:r>
            <a:endParaRPr lang="en-GB" dirty="0"/>
          </a:p>
        </p:txBody>
      </p:sp>
      <p:sp>
        <p:nvSpPr>
          <p:cNvPr id="3" name="Content Placeholder 2"/>
          <p:cNvSpPr>
            <a:spLocks noGrp="1"/>
          </p:cNvSpPr>
          <p:nvPr>
            <p:ph idx="1"/>
          </p:nvPr>
        </p:nvSpPr>
        <p:spPr>
          <a:ln>
            <a:solidFill>
              <a:srgbClr val="00B050"/>
            </a:solidFill>
          </a:ln>
        </p:spPr>
        <p:txBody>
          <a:bodyPr>
            <a:normAutofit/>
          </a:bodyPr>
          <a:lstStyle/>
          <a:p>
            <a:r>
              <a:rPr lang="en-GB" sz="3200" dirty="0" smtClean="0"/>
              <a:t>We all have a dark side that is capable of any evil!</a:t>
            </a:r>
          </a:p>
          <a:p>
            <a:r>
              <a:rPr lang="en-GB" sz="3200" dirty="0" smtClean="0"/>
              <a:t>Victorian society became about playing a part that was false</a:t>
            </a:r>
          </a:p>
          <a:p>
            <a:r>
              <a:rPr lang="en-GB" sz="3200" dirty="0" smtClean="0"/>
              <a:t>Suppressing desires only leads to them becoming more powerful and distorted</a:t>
            </a:r>
          </a:p>
          <a:p>
            <a:endParaRPr lang="en-GB" sz="3200" dirty="0"/>
          </a:p>
          <a:p>
            <a:pPr marL="0" indent="0" algn="ctr">
              <a:buNone/>
            </a:pPr>
            <a:r>
              <a:rPr lang="en-GB" sz="4400" i="1" dirty="0" smtClean="0"/>
              <a:t>Can you think of any others?</a:t>
            </a:r>
            <a:endParaRPr lang="en-GB" sz="4400" i="1" dirty="0"/>
          </a:p>
        </p:txBody>
      </p:sp>
    </p:spTree>
    <p:extLst>
      <p:ext uri="{BB962C8B-B14F-4D97-AF65-F5344CB8AC3E}">
        <p14:creationId xmlns:p14="http://schemas.microsoft.com/office/powerpoint/2010/main" val="1165631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598</Words>
  <Application>Microsoft Office PowerPoint</Application>
  <PresentationFormat>Custom</PresentationFormat>
  <Paragraphs>448</Paragraphs>
  <Slides>7</Slides>
  <Notes>3</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Exploring Key Themes</vt:lpstr>
      <vt:lpstr>Key Themes: use your sheet to make notes</vt:lpstr>
      <vt:lpstr>PowerPoint Presentation</vt:lpstr>
      <vt:lpstr>The Duality of Human Nature</vt:lpstr>
      <vt:lpstr>Silence and Secrecy</vt:lpstr>
      <vt:lpstr>The Gothic</vt:lpstr>
      <vt:lpstr>Stevenson’s Messages in the Novella</vt:lpstr>
    </vt:vector>
  </TitlesOfParts>
  <Company>Kingdown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Key Themes</dc:title>
  <dc:creator>Eleanor Mears</dc:creator>
  <cp:lastModifiedBy>User</cp:lastModifiedBy>
  <cp:revision>16</cp:revision>
  <dcterms:created xsi:type="dcterms:W3CDTF">2016-03-10T13:19:35Z</dcterms:created>
  <dcterms:modified xsi:type="dcterms:W3CDTF">2017-05-05T10:01:56Z</dcterms:modified>
</cp:coreProperties>
</file>