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 id="259" r:id="rId6"/>
    <p:sldId id="266" r:id="rId7"/>
    <p:sldId id="260"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3138" y="121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9217C3A-B993-4AF1-9FDD-A5718AB2F881}" type="datetimeFigureOut">
              <a:rPr lang="en-GB" smtClean="0"/>
              <a:t>05/04/2016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721B8-5378-4229-80A4-20866EEBD5E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217C3A-B993-4AF1-9FDD-A5718AB2F881}" type="datetimeFigureOut">
              <a:rPr lang="en-GB" smtClean="0"/>
              <a:t>05/04/2016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721B8-5378-4229-80A4-20866EEBD5E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217C3A-B993-4AF1-9FDD-A5718AB2F881}" type="datetimeFigureOut">
              <a:rPr lang="en-GB" smtClean="0"/>
              <a:t>05/04/2016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721B8-5378-4229-80A4-20866EEBD5E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217C3A-B993-4AF1-9FDD-A5718AB2F881}" type="datetimeFigureOut">
              <a:rPr lang="en-GB" smtClean="0"/>
              <a:t>05/04/2016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721B8-5378-4229-80A4-20866EEBD5E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17C3A-B993-4AF1-9FDD-A5718AB2F881}" type="datetimeFigureOut">
              <a:rPr lang="en-GB" smtClean="0"/>
              <a:t>05/04/2016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721B8-5378-4229-80A4-20866EEBD5E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9217C3A-B993-4AF1-9FDD-A5718AB2F881}" type="datetimeFigureOut">
              <a:rPr lang="en-GB" smtClean="0"/>
              <a:t>05/04/2016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721B8-5378-4229-80A4-20866EEBD5E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9217C3A-B993-4AF1-9FDD-A5718AB2F881}" type="datetimeFigureOut">
              <a:rPr lang="en-GB" smtClean="0"/>
              <a:t>05/04/2016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F721B8-5378-4229-80A4-20866EEBD5E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9217C3A-B993-4AF1-9FDD-A5718AB2F881}" type="datetimeFigureOut">
              <a:rPr lang="en-GB" smtClean="0"/>
              <a:t>05/04/2016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F721B8-5378-4229-80A4-20866EEBD5E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17C3A-B993-4AF1-9FDD-A5718AB2F881}" type="datetimeFigureOut">
              <a:rPr lang="en-GB" smtClean="0"/>
              <a:t>05/04/2016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F721B8-5378-4229-80A4-20866EEBD5E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17C3A-B993-4AF1-9FDD-A5718AB2F881}" type="datetimeFigureOut">
              <a:rPr lang="en-GB" smtClean="0"/>
              <a:t>05/04/2016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721B8-5378-4229-80A4-20866EEBD5E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17C3A-B993-4AF1-9FDD-A5718AB2F881}" type="datetimeFigureOut">
              <a:rPr lang="en-GB" smtClean="0"/>
              <a:t>05/04/2016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721B8-5378-4229-80A4-20866EEBD5E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17C3A-B993-4AF1-9FDD-A5718AB2F881}" type="datetimeFigureOut">
              <a:rPr lang="en-GB" smtClean="0"/>
              <a:t>05/04/2016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721B8-5378-4229-80A4-20866EEBD5E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050" name="Rectangle 2"/>
          <p:cNvSpPr>
            <a:spLocks noGrp="1" noChangeArrowheads="1"/>
          </p:cNvSpPr>
          <p:nvPr>
            <p:ph type="ctrTitle"/>
          </p:nvPr>
        </p:nvSpPr>
        <p:spPr>
          <a:xfrm>
            <a:off x="684213" y="1412875"/>
            <a:ext cx="7772400" cy="3600450"/>
          </a:xfrm>
        </p:spPr>
        <p:txBody>
          <a:bodyPr>
            <a:normAutofit/>
          </a:bodyPr>
          <a:lstStyle/>
          <a:p>
            <a:r>
              <a:rPr lang="en-GB" sz="4800" b="1" u="sng" dirty="0">
                <a:solidFill>
                  <a:schemeClr val="bg1"/>
                </a:solidFill>
                <a:latin typeface="Comic Sans MS" pitchFamily="66" charset="0"/>
              </a:rPr>
              <a:t>Learning </a:t>
            </a:r>
            <a:r>
              <a:rPr lang="en-GB" sz="4800" b="1" u="sng" dirty="0" smtClean="0">
                <a:solidFill>
                  <a:schemeClr val="bg1"/>
                </a:solidFill>
                <a:latin typeface="Comic Sans MS" pitchFamily="66" charset="0"/>
              </a:rPr>
              <a:t>Objective</a:t>
            </a:r>
            <a:r>
              <a:rPr lang="en-GB" b="1" u="sng" dirty="0">
                <a:solidFill>
                  <a:schemeClr val="bg1"/>
                </a:solidFill>
                <a:latin typeface="Comic Sans MS" pitchFamily="66" charset="0"/>
              </a:rPr>
              <a:t/>
            </a:r>
            <a:br>
              <a:rPr lang="en-GB" b="1" u="sng" dirty="0">
                <a:solidFill>
                  <a:schemeClr val="bg1"/>
                </a:solidFill>
                <a:latin typeface="Comic Sans MS" pitchFamily="66" charset="0"/>
              </a:rPr>
            </a:br>
            <a:r>
              <a:rPr lang="en-GB" sz="4000" dirty="0">
                <a:solidFill>
                  <a:schemeClr val="bg1"/>
                </a:solidFill>
                <a:latin typeface="Comic Sans MS" pitchFamily="66" charset="0"/>
              </a:rPr>
              <a:t/>
            </a:r>
            <a:br>
              <a:rPr lang="en-GB" sz="4000" dirty="0">
                <a:solidFill>
                  <a:schemeClr val="bg1"/>
                </a:solidFill>
                <a:latin typeface="Comic Sans MS" pitchFamily="66" charset="0"/>
              </a:rPr>
            </a:br>
            <a:r>
              <a:rPr lang="en-GB" dirty="0" smtClean="0">
                <a:solidFill>
                  <a:schemeClr val="bg1"/>
                </a:solidFill>
                <a:latin typeface="Comic Sans MS" pitchFamily="66" charset="0"/>
              </a:rPr>
              <a:t> To study Chapter 3 of the novel</a:t>
            </a:r>
            <a:endParaRPr lang="en-US"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pic>
        <p:nvPicPr>
          <p:cNvPr id="15"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bbc.co.uk/schools/gcsebitesize/english_literature/images/jekhyd_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822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Callout 17"/>
          <p:cNvSpPr/>
          <p:nvPr/>
        </p:nvSpPr>
        <p:spPr>
          <a:xfrm>
            <a:off x="2693226" y="369332"/>
            <a:ext cx="3240360" cy="2411596"/>
          </a:xfrm>
          <a:prstGeom prst="wedgeEllipseCallout">
            <a:avLst>
              <a:gd name="adj1" fmla="val -53609"/>
              <a:gd name="adj2" fmla="val 42011"/>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Jekyll is happy to discuss his will again.</a:t>
            </a:r>
            <a:endParaRPr lang="en-GB" b="1" dirty="0" smtClean="0">
              <a:solidFill>
                <a:schemeClr val="tx1"/>
              </a:solidFill>
            </a:endParaRPr>
          </a:p>
        </p:txBody>
      </p:sp>
      <p:sp>
        <p:nvSpPr>
          <p:cNvPr id="19" name="Oval Callout 18"/>
          <p:cNvSpPr/>
          <p:nvPr/>
        </p:nvSpPr>
        <p:spPr>
          <a:xfrm>
            <a:off x="3198041" y="2562996"/>
            <a:ext cx="3240360" cy="2411596"/>
          </a:xfrm>
          <a:prstGeom prst="wedgeEllipseCallout">
            <a:avLst>
              <a:gd name="adj1" fmla="val 54359"/>
              <a:gd name="adj2" fmla="val -55018"/>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sz="3200" b="1" dirty="0" smtClean="0">
                <a:solidFill>
                  <a:srgbClr val="FF0000"/>
                </a:solidFill>
              </a:rPr>
              <a:t>False</a:t>
            </a:r>
          </a:p>
          <a:p>
            <a:pPr algn="ctr"/>
            <a:endParaRPr lang="en-GB" sz="2400" b="1" dirty="0">
              <a:solidFill>
                <a:schemeClr val="tx1"/>
              </a:solidFill>
            </a:endParaRPr>
          </a:p>
          <a:p>
            <a:pPr algn="ctr"/>
            <a:r>
              <a:rPr lang="en-GB" dirty="0" smtClean="0">
                <a:solidFill>
                  <a:schemeClr val="tx1"/>
                </a:solidFill>
              </a:rPr>
              <a:t>‘A close observer might have gathered that the topic was distasteful…’</a:t>
            </a:r>
            <a:endParaRPr lang="en-GB" dirty="0">
              <a:solidFill>
                <a:schemeClr val="tx1"/>
              </a:solidFill>
            </a:endParaRPr>
          </a:p>
          <a:p>
            <a:pPr algn="ctr"/>
            <a:endParaRPr lang="en-GB" sz="1600" dirty="0" smtClean="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55148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pic>
        <p:nvPicPr>
          <p:cNvPr id="15"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bbc.co.uk/schools/gcsebitesize/english_literature/images/jekhyd_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822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Callout 17"/>
          <p:cNvSpPr/>
          <p:nvPr/>
        </p:nvSpPr>
        <p:spPr>
          <a:xfrm>
            <a:off x="2693226" y="369332"/>
            <a:ext cx="3240360" cy="2411596"/>
          </a:xfrm>
          <a:prstGeom prst="wedgeEllipseCallout">
            <a:avLst>
              <a:gd name="adj1" fmla="val -53609"/>
              <a:gd name="adj2" fmla="val 42011"/>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Jekyll wants to stay friends with Lanyon but finds his old-fashioned ways frustrating.</a:t>
            </a:r>
            <a:endParaRPr lang="en-GB" b="1" dirty="0" smtClean="0">
              <a:solidFill>
                <a:schemeClr val="tx1"/>
              </a:solidFill>
            </a:endParaRPr>
          </a:p>
        </p:txBody>
      </p:sp>
      <p:sp>
        <p:nvSpPr>
          <p:cNvPr id="19" name="Oval Callout 18"/>
          <p:cNvSpPr/>
          <p:nvPr/>
        </p:nvSpPr>
        <p:spPr>
          <a:xfrm>
            <a:off x="3198041" y="2562996"/>
            <a:ext cx="3240360" cy="2411596"/>
          </a:xfrm>
          <a:prstGeom prst="wedgeEllipseCallout">
            <a:avLst>
              <a:gd name="adj1" fmla="val 54359"/>
              <a:gd name="adj2" fmla="val -55018"/>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sz="3200" b="1" dirty="0" smtClean="0">
                <a:solidFill>
                  <a:srgbClr val="00B050"/>
                </a:solidFill>
              </a:rPr>
              <a:t>True</a:t>
            </a:r>
          </a:p>
          <a:p>
            <a:pPr algn="ctr"/>
            <a:endParaRPr lang="en-GB" sz="2400" b="1" dirty="0">
              <a:solidFill>
                <a:schemeClr val="tx1"/>
              </a:solidFill>
            </a:endParaRPr>
          </a:p>
          <a:p>
            <a:pPr algn="ctr"/>
            <a:r>
              <a:rPr lang="en-GB" sz="1600" dirty="0" smtClean="0">
                <a:solidFill>
                  <a:schemeClr val="tx1"/>
                </a:solidFill>
              </a:rPr>
              <a:t>‘I always mean to see more of him… I was never more disappointed in any man than in Lanyon.’</a:t>
            </a:r>
            <a:endParaRPr lang="en-GB" sz="1600"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416066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pic>
        <p:nvPicPr>
          <p:cNvPr id="15"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bbc.co.uk/schools/gcsebitesize/english_literature/images/jekhyd_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822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Callout 17"/>
          <p:cNvSpPr/>
          <p:nvPr/>
        </p:nvSpPr>
        <p:spPr>
          <a:xfrm>
            <a:off x="2693226" y="369332"/>
            <a:ext cx="3240360" cy="2411596"/>
          </a:xfrm>
          <a:prstGeom prst="wedgeEllipseCallout">
            <a:avLst>
              <a:gd name="adj1" fmla="val -53609"/>
              <a:gd name="adj2" fmla="val 42011"/>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solidFill>
                  <a:schemeClr val="tx1"/>
                </a:solidFill>
              </a:rPr>
              <a:t>Utterson</a:t>
            </a:r>
            <a:r>
              <a:rPr lang="en-GB" dirty="0" smtClean="0">
                <a:solidFill>
                  <a:schemeClr val="tx1"/>
                </a:solidFill>
              </a:rPr>
              <a:t> is determined not to let Jekyll change the subject.</a:t>
            </a:r>
            <a:endParaRPr lang="en-GB" b="1" dirty="0" smtClean="0">
              <a:solidFill>
                <a:schemeClr val="tx1"/>
              </a:solidFill>
            </a:endParaRPr>
          </a:p>
        </p:txBody>
      </p:sp>
      <p:sp>
        <p:nvSpPr>
          <p:cNvPr id="19" name="Oval Callout 18"/>
          <p:cNvSpPr/>
          <p:nvPr/>
        </p:nvSpPr>
        <p:spPr>
          <a:xfrm>
            <a:off x="3198041" y="2562996"/>
            <a:ext cx="3240360" cy="2411596"/>
          </a:xfrm>
          <a:prstGeom prst="wedgeEllipseCallout">
            <a:avLst>
              <a:gd name="adj1" fmla="val 54359"/>
              <a:gd name="adj2" fmla="val -55018"/>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sz="3200" b="1" dirty="0" smtClean="0">
                <a:solidFill>
                  <a:srgbClr val="00B050"/>
                </a:solidFill>
              </a:rPr>
              <a:t>True</a:t>
            </a:r>
          </a:p>
          <a:p>
            <a:pPr algn="ctr"/>
            <a:endParaRPr lang="en-GB" sz="2400" b="1" dirty="0">
              <a:solidFill>
                <a:schemeClr val="tx1"/>
              </a:solidFill>
            </a:endParaRPr>
          </a:p>
          <a:p>
            <a:pPr algn="ctr"/>
            <a:r>
              <a:rPr lang="en-GB" dirty="0" smtClean="0">
                <a:solidFill>
                  <a:schemeClr val="tx1"/>
                </a:solidFill>
              </a:rPr>
              <a:t>‘…pursued </a:t>
            </a:r>
            <a:r>
              <a:rPr lang="en-GB" dirty="0" err="1" smtClean="0">
                <a:solidFill>
                  <a:schemeClr val="tx1"/>
                </a:solidFill>
              </a:rPr>
              <a:t>Utterson</a:t>
            </a:r>
            <a:r>
              <a:rPr lang="en-GB" dirty="0" smtClean="0">
                <a:solidFill>
                  <a:schemeClr val="tx1"/>
                </a:solidFill>
              </a:rPr>
              <a:t>, ruthlessly disregarding the change in topic’</a:t>
            </a: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88914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pic>
        <p:nvPicPr>
          <p:cNvPr id="15"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bbc.co.uk/schools/gcsebitesize/english_literature/images/jekhyd_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822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Callout 17"/>
          <p:cNvSpPr/>
          <p:nvPr/>
        </p:nvSpPr>
        <p:spPr>
          <a:xfrm>
            <a:off x="2693226" y="369332"/>
            <a:ext cx="3240360" cy="2411596"/>
          </a:xfrm>
          <a:prstGeom prst="wedgeEllipseCallout">
            <a:avLst>
              <a:gd name="adj1" fmla="val -53609"/>
              <a:gd name="adj2" fmla="val 42011"/>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There is no sign that Jekyll minds talking about Hyde.</a:t>
            </a:r>
            <a:endParaRPr lang="en-GB" b="1" dirty="0" smtClean="0">
              <a:solidFill>
                <a:schemeClr val="tx1"/>
              </a:solidFill>
            </a:endParaRPr>
          </a:p>
        </p:txBody>
      </p:sp>
      <p:sp>
        <p:nvSpPr>
          <p:cNvPr id="19" name="Oval Callout 18"/>
          <p:cNvSpPr/>
          <p:nvPr/>
        </p:nvSpPr>
        <p:spPr>
          <a:xfrm>
            <a:off x="3198041" y="2562996"/>
            <a:ext cx="3240360" cy="2411596"/>
          </a:xfrm>
          <a:prstGeom prst="wedgeEllipseCallout">
            <a:avLst>
              <a:gd name="adj1" fmla="val 54359"/>
              <a:gd name="adj2" fmla="val -55018"/>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sz="3200" b="1" dirty="0" smtClean="0">
                <a:solidFill>
                  <a:srgbClr val="FF0000"/>
                </a:solidFill>
              </a:rPr>
              <a:t>False</a:t>
            </a:r>
          </a:p>
          <a:p>
            <a:pPr algn="ctr"/>
            <a:endParaRPr lang="en-GB" sz="2400" b="1" dirty="0">
              <a:solidFill>
                <a:schemeClr val="tx1"/>
              </a:solidFill>
            </a:endParaRPr>
          </a:p>
          <a:p>
            <a:pPr algn="ctr"/>
            <a:r>
              <a:rPr lang="en-GB" sz="1600" dirty="0" smtClean="0">
                <a:solidFill>
                  <a:schemeClr val="tx1"/>
                </a:solidFill>
              </a:rPr>
              <a:t>‘Dr Jekyll grew pale to the very lips, and there came a blackness about his eyes…’</a:t>
            </a:r>
            <a:endParaRPr lang="en-GB" sz="1600" dirty="0">
              <a:solidFill>
                <a:schemeClr val="tx1"/>
              </a:solidFill>
            </a:endParaRPr>
          </a:p>
          <a:p>
            <a:pPr algn="ctr"/>
            <a:endParaRPr lang="en-GB" sz="1600" dirty="0" smtClean="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322975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pic>
        <p:nvPicPr>
          <p:cNvPr id="15"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bbc.co.uk/schools/gcsebitesize/english_literature/images/jekhyd_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822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Callout 17"/>
          <p:cNvSpPr/>
          <p:nvPr/>
        </p:nvSpPr>
        <p:spPr>
          <a:xfrm>
            <a:off x="2693226" y="369332"/>
            <a:ext cx="3240360" cy="2411596"/>
          </a:xfrm>
          <a:prstGeom prst="wedgeEllipseCallout">
            <a:avLst>
              <a:gd name="adj1" fmla="val -53609"/>
              <a:gd name="adj2" fmla="val 42011"/>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solidFill>
                  <a:schemeClr val="tx1"/>
                </a:solidFill>
              </a:rPr>
              <a:t>Utterson</a:t>
            </a:r>
            <a:r>
              <a:rPr lang="en-GB" dirty="0" smtClean="0">
                <a:solidFill>
                  <a:schemeClr val="tx1"/>
                </a:solidFill>
              </a:rPr>
              <a:t> sincerely wants to help Jekyll if he can.</a:t>
            </a:r>
            <a:endParaRPr lang="en-GB" b="1" dirty="0" smtClean="0">
              <a:solidFill>
                <a:schemeClr val="tx1"/>
              </a:solidFill>
            </a:endParaRPr>
          </a:p>
        </p:txBody>
      </p:sp>
      <p:sp>
        <p:nvSpPr>
          <p:cNvPr id="19" name="Oval Callout 18"/>
          <p:cNvSpPr/>
          <p:nvPr/>
        </p:nvSpPr>
        <p:spPr>
          <a:xfrm>
            <a:off x="3198041" y="2562996"/>
            <a:ext cx="3240360" cy="2411596"/>
          </a:xfrm>
          <a:prstGeom prst="wedgeEllipseCallout">
            <a:avLst>
              <a:gd name="adj1" fmla="val 54359"/>
              <a:gd name="adj2" fmla="val -55018"/>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sz="3200" b="1" dirty="0" smtClean="0">
                <a:solidFill>
                  <a:srgbClr val="00B050"/>
                </a:solidFill>
              </a:rPr>
              <a:t>True</a:t>
            </a:r>
          </a:p>
          <a:p>
            <a:pPr algn="ctr"/>
            <a:endParaRPr lang="en-GB" sz="2400" b="1" dirty="0">
              <a:solidFill>
                <a:schemeClr val="tx1"/>
              </a:solidFill>
            </a:endParaRPr>
          </a:p>
          <a:p>
            <a:pPr algn="ctr"/>
            <a:r>
              <a:rPr lang="en-GB" dirty="0" smtClean="0">
                <a:solidFill>
                  <a:schemeClr val="tx1"/>
                </a:solidFill>
              </a:rPr>
              <a:t>‘Make a clean breast of this in confidence and I make no doubt I can get you out of it’</a:t>
            </a: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91135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pic>
        <p:nvPicPr>
          <p:cNvPr id="15"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bbc.co.uk/schools/gcsebitesize/english_literature/images/jekhyd_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822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Callout 17"/>
          <p:cNvSpPr/>
          <p:nvPr/>
        </p:nvSpPr>
        <p:spPr>
          <a:xfrm>
            <a:off x="2693226" y="369332"/>
            <a:ext cx="3240360" cy="2411596"/>
          </a:xfrm>
          <a:prstGeom prst="wedgeEllipseCallout">
            <a:avLst>
              <a:gd name="adj1" fmla="val -53609"/>
              <a:gd name="adj2" fmla="val 42011"/>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Jekyll does not trust </a:t>
            </a:r>
            <a:r>
              <a:rPr lang="en-GB" dirty="0" err="1" smtClean="0">
                <a:solidFill>
                  <a:schemeClr val="tx1"/>
                </a:solidFill>
              </a:rPr>
              <a:t>Utterson</a:t>
            </a:r>
            <a:r>
              <a:rPr lang="en-GB" dirty="0" smtClean="0">
                <a:solidFill>
                  <a:schemeClr val="tx1"/>
                </a:solidFill>
              </a:rPr>
              <a:t>.</a:t>
            </a:r>
            <a:endParaRPr lang="en-GB" b="1" dirty="0" smtClean="0">
              <a:solidFill>
                <a:schemeClr val="tx1"/>
              </a:solidFill>
            </a:endParaRPr>
          </a:p>
        </p:txBody>
      </p:sp>
      <p:sp>
        <p:nvSpPr>
          <p:cNvPr id="19" name="Oval Callout 18"/>
          <p:cNvSpPr/>
          <p:nvPr/>
        </p:nvSpPr>
        <p:spPr>
          <a:xfrm>
            <a:off x="3198041" y="2562996"/>
            <a:ext cx="3240360" cy="2411596"/>
          </a:xfrm>
          <a:prstGeom prst="wedgeEllipseCallout">
            <a:avLst>
              <a:gd name="adj1" fmla="val 54359"/>
              <a:gd name="adj2" fmla="val -55018"/>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sz="3200" b="1" dirty="0" smtClean="0">
                <a:solidFill>
                  <a:srgbClr val="FF0000"/>
                </a:solidFill>
              </a:rPr>
              <a:t>False</a:t>
            </a:r>
          </a:p>
          <a:p>
            <a:pPr algn="ctr"/>
            <a:endParaRPr lang="en-GB" sz="2400" b="1" dirty="0">
              <a:solidFill>
                <a:schemeClr val="tx1"/>
              </a:solidFill>
            </a:endParaRPr>
          </a:p>
          <a:p>
            <a:pPr algn="ctr"/>
            <a:r>
              <a:rPr lang="en-GB" sz="1600" dirty="0" smtClean="0">
                <a:solidFill>
                  <a:schemeClr val="tx1"/>
                </a:solidFill>
              </a:rPr>
              <a:t>‘I would trust you before any man alive’</a:t>
            </a:r>
            <a:endParaRPr lang="en-GB" sz="1600" dirty="0">
              <a:solidFill>
                <a:schemeClr val="tx1"/>
              </a:solidFill>
            </a:endParaRPr>
          </a:p>
          <a:p>
            <a:pPr algn="ctr"/>
            <a:endParaRPr lang="en-GB" sz="1600" dirty="0" smtClean="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287629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pic>
        <p:nvPicPr>
          <p:cNvPr id="15"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bbc.co.uk/schools/gcsebitesize/english_literature/images/jekhyd_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822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Callout 17"/>
          <p:cNvSpPr/>
          <p:nvPr/>
        </p:nvSpPr>
        <p:spPr>
          <a:xfrm>
            <a:off x="2693226" y="369332"/>
            <a:ext cx="3240360" cy="2411596"/>
          </a:xfrm>
          <a:prstGeom prst="wedgeEllipseCallout">
            <a:avLst>
              <a:gd name="adj1" fmla="val -53609"/>
              <a:gd name="adj2" fmla="val 42011"/>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solidFill>
                  <a:schemeClr val="tx1"/>
                </a:solidFill>
              </a:rPr>
              <a:t>Utterson</a:t>
            </a:r>
            <a:r>
              <a:rPr lang="en-GB" dirty="0" smtClean="0">
                <a:solidFill>
                  <a:schemeClr val="tx1"/>
                </a:solidFill>
              </a:rPr>
              <a:t> is reluctant to help Mr Hyde.</a:t>
            </a:r>
            <a:endParaRPr lang="en-GB" b="1" dirty="0" smtClean="0">
              <a:solidFill>
                <a:schemeClr val="tx1"/>
              </a:solidFill>
            </a:endParaRPr>
          </a:p>
        </p:txBody>
      </p:sp>
      <p:sp>
        <p:nvSpPr>
          <p:cNvPr id="19" name="Oval Callout 18"/>
          <p:cNvSpPr/>
          <p:nvPr/>
        </p:nvSpPr>
        <p:spPr>
          <a:xfrm>
            <a:off x="3198041" y="2562996"/>
            <a:ext cx="3240360" cy="2411596"/>
          </a:xfrm>
          <a:prstGeom prst="wedgeEllipseCallout">
            <a:avLst>
              <a:gd name="adj1" fmla="val 54359"/>
              <a:gd name="adj2" fmla="val -55018"/>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sz="3200" b="1" dirty="0" smtClean="0">
                <a:solidFill>
                  <a:srgbClr val="00B050"/>
                </a:solidFill>
              </a:rPr>
              <a:t>True</a:t>
            </a:r>
          </a:p>
          <a:p>
            <a:pPr algn="ctr"/>
            <a:endParaRPr lang="en-GB" sz="2400" b="1" dirty="0">
              <a:solidFill>
                <a:schemeClr val="tx1"/>
              </a:solidFill>
            </a:endParaRPr>
          </a:p>
          <a:p>
            <a:pPr algn="ctr"/>
            <a:r>
              <a:rPr lang="en-GB" dirty="0" smtClean="0">
                <a:solidFill>
                  <a:schemeClr val="tx1"/>
                </a:solidFill>
              </a:rPr>
              <a:t>‘I can’t pretend that I shall ever like him’</a:t>
            </a:r>
            <a:endParaRPr lang="en-GB"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246440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sp>
        <p:nvSpPr>
          <p:cNvPr id="3" name="TextBox 2"/>
          <p:cNvSpPr txBox="1"/>
          <p:nvPr/>
        </p:nvSpPr>
        <p:spPr>
          <a:xfrm>
            <a:off x="5436096" y="459876"/>
            <a:ext cx="8784976" cy="646331"/>
          </a:xfrm>
          <a:prstGeom prst="rect">
            <a:avLst/>
          </a:prstGeom>
          <a:noFill/>
        </p:spPr>
        <p:txBody>
          <a:bodyPr wrap="square" rtlCol="0">
            <a:spAutoFit/>
          </a:bodyPr>
          <a:lstStyle/>
          <a:p>
            <a:r>
              <a:rPr lang="en-GB" sz="3600" b="1" dirty="0" smtClean="0"/>
              <a:t>Dr Jekyll… at last!</a:t>
            </a:r>
            <a:endParaRPr lang="en-GB" sz="3600" b="1" dirty="0"/>
          </a:p>
        </p:txBody>
      </p:sp>
      <p:sp>
        <p:nvSpPr>
          <p:cNvPr id="7" name="TextBox 6"/>
          <p:cNvSpPr txBox="1"/>
          <p:nvPr/>
        </p:nvSpPr>
        <p:spPr>
          <a:xfrm>
            <a:off x="4644819" y="1484784"/>
            <a:ext cx="4464496" cy="1708160"/>
          </a:xfrm>
          <a:prstGeom prst="rect">
            <a:avLst/>
          </a:prstGeom>
          <a:noFill/>
        </p:spPr>
        <p:txBody>
          <a:bodyPr wrap="square" rtlCol="0">
            <a:spAutoFit/>
          </a:bodyPr>
          <a:lstStyle/>
          <a:p>
            <a:pPr lvl="0"/>
            <a:r>
              <a:rPr lang="en-GB" sz="2100" dirty="0" smtClean="0"/>
              <a:t>Stevenson delays introducing the character of Dr Jekyll until Chapter 3. This is the first time we, the reader, find out what he looks like, how he speaks, and how he behaves.</a:t>
            </a:r>
            <a:endParaRPr lang="en-GB" sz="2000" b="1" dirty="0"/>
          </a:p>
        </p:txBody>
      </p:sp>
      <p:sp>
        <p:nvSpPr>
          <p:cNvPr id="8" name="TextBox 7"/>
          <p:cNvSpPr txBox="1"/>
          <p:nvPr/>
        </p:nvSpPr>
        <p:spPr>
          <a:xfrm>
            <a:off x="4499587" y="3617114"/>
            <a:ext cx="4464496" cy="1323439"/>
          </a:xfrm>
          <a:prstGeom prst="rect">
            <a:avLst/>
          </a:prstGeom>
          <a:noFill/>
          <a:ln>
            <a:solidFill>
              <a:schemeClr val="tx1"/>
            </a:solidFill>
          </a:ln>
        </p:spPr>
        <p:txBody>
          <a:bodyPr wrap="square" rtlCol="0">
            <a:spAutoFit/>
          </a:bodyPr>
          <a:lstStyle/>
          <a:p>
            <a:pPr marL="457200" indent="-457200">
              <a:buFont typeface="+mj-lt"/>
              <a:buAutoNum type="arabicPeriod"/>
            </a:pPr>
            <a:r>
              <a:rPr lang="en-GB" sz="2000" dirty="0" smtClean="0"/>
              <a:t>What do we already know about him?</a:t>
            </a:r>
          </a:p>
          <a:p>
            <a:pPr marL="457200" indent="-457200">
              <a:buFont typeface="+mj-lt"/>
              <a:buAutoNum type="arabicPeriod"/>
            </a:pPr>
            <a:r>
              <a:rPr lang="en-GB" sz="2000" dirty="0" smtClean="0"/>
              <a:t>What do we expect him to be like?</a:t>
            </a:r>
          </a:p>
          <a:p>
            <a:pPr marL="457200" indent="-457200">
              <a:buFont typeface="+mj-lt"/>
              <a:buAutoNum type="arabicPeriod"/>
            </a:pPr>
            <a:r>
              <a:rPr lang="en-GB" sz="2000" dirty="0" smtClean="0"/>
              <a:t>What do we find out in this chapter?</a:t>
            </a:r>
            <a:endParaRPr lang="en-GB" sz="2000" dirty="0"/>
          </a:p>
        </p:txBody>
      </p:sp>
      <p:pic>
        <p:nvPicPr>
          <p:cNvPr id="2050"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16016" y="5229200"/>
            <a:ext cx="3960440" cy="923330"/>
          </a:xfrm>
          <a:prstGeom prst="rect">
            <a:avLst/>
          </a:prstGeom>
          <a:noFill/>
        </p:spPr>
        <p:txBody>
          <a:bodyPr wrap="square" rtlCol="0">
            <a:spAutoFit/>
          </a:bodyPr>
          <a:lstStyle/>
          <a:p>
            <a:r>
              <a:rPr lang="en-GB" b="1" dirty="0" smtClean="0">
                <a:solidFill>
                  <a:srgbClr val="FF0000"/>
                </a:solidFill>
              </a:rPr>
              <a:t>Write some notes for questions 1 and 2 now; we will return to 3 once we’ve read the chapter.</a:t>
            </a:r>
            <a:endParaRPr lang="en-GB"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4.bp.blogspot.com/-OQijk4Fz0Oo/TdbypZ6SPmI/AAAAAAAAAhM/4uqFd3zih-E/s1600/13.jpg"/>
          <p:cNvPicPr>
            <a:picLocks noChangeAspect="1" noChangeArrowheads="1"/>
          </p:cNvPicPr>
          <p:nvPr/>
        </p:nvPicPr>
        <p:blipFill rotWithShape="1">
          <a:blip r:embed="rId2">
            <a:extLst>
              <a:ext uri="{28A0092B-C50C-407E-A947-70E740481C1C}">
                <a14:useLocalDpi xmlns:a14="http://schemas.microsoft.com/office/drawing/2010/main" val="0"/>
              </a:ext>
            </a:extLst>
          </a:blip>
          <a:srcRect b="51197"/>
          <a:stretch/>
        </p:blipFill>
        <p:spPr bwMode="auto">
          <a:xfrm>
            <a:off x="-29325" y="0"/>
            <a:ext cx="9173326" cy="7029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spTree>
    <p:extLst>
      <p:ext uri="{BB962C8B-B14F-4D97-AF65-F5344CB8AC3E}">
        <p14:creationId xmlns:p14="http://schemas.microsoft.com/office/powerpoint/2010/main" val="510827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sp>
        <p:nvSpPr>
          <p:cNvPr id="3" name="TextBox 2"/>
          <p:cNvSpPr txBox="1"/>
          <p:nvPr/>
        </p:nvSpPr>
        <p:spPr>
          <a:xfrm>
            <a:off x="5436096" y="459876"/>
            <a:ext cx="8784976" cy="646331"/>
          </a:xfrm>
          <a:prstGeom prst="rect">
            <a:avLst/>
          </a:prstGeom>
          <a:noFill/>
        </p:spPr>
        <p:txBody>
          <a:bodyPr wrap="square" rtlCol="0">
            <a:spAutoFit/>
          </a:bodyPr>
          <a:lstStyle/>
          <a:p>
            <a:r>
              <a:rPr lang="en-GB" sz="3600" b="1" dirty="0" smtClean="0"/>
              <a:t>Dr Jekyll… at last!</a:t>
            </a:r>
            <a:endParaRPr lang="en-GB" sz="3600" b="1" dirty="0"/>
          </a:p>
        </p:txBody>
      </p:sp>
      <p:sp>
        <p:nvSpPr>
          <p:cNvPr id="7" name="TextBox 6"/>
          <p:cNvSpPr txBox="1"/>
          <p:nvPr/>
        </p:nvSpPr>
        <p:spPr>
          <a:xfrm>
            <a:off x="4644819" y="1484784"/>
            <a:ext cx="4464496" cy="1708160"/>
          </a:xfrm>
          <a:prstGeom prst="rect">
            <a:avLst/>
          </a:prstGeom>
          <a:noFill/>
        </p:spPr>
        <p:txBody>
          <a:bodyPr wrap="square" rtlCol="0">
            <a:spAutoFit/>
          </a:bodyPr>
          <a:lstStyle/>
          <a:p>
            <a:pPr lvl="0"/>
            <a:r>
              <a:rPr lang="en-GB" sz="2100" dirty="0" smtClean="0"/>
              <a:t>Stevenson delays introducing the character of Dr Jekyll until Chapter 3. This is the first time we, the reader, find out what he looks like, how he speaks, and how he behaves.</a:t>
            </a:r>
            <a:endParaRPr lang="en-GB" sz="2000" b="1" dirty="0"/>
          </a:p>
        </p:txBody>
      </p:sp>
      <p:sp>
        <p:nvSpPr>
          <p:cNvPr id="8" name="TextBox 7"/>
          <p:cNvSpPr txBox="1"/>
          <p:nvPr/>
        </p:nvSpPr>
        <p:spPr>
          <a:xfrm>
            <a:off x="4499587" y="3617114"/>
            <a:ext cx="4464496" cy="1631216"/>
          </a:xfrm>
          <a:prstGeom prst="rect">
            <a:avLst/>
          </a:prstGeom>
          <a:noFill/>
          <a:ln>
            <a:solidFill>
              <a:schemeClr val="tx1"/>
            </a:solidFill>
          </a:ln>
        </p:spPr>
        <p:txBody>
          <a:bodyPr wrap="square" rtlCol="0">
            <a:spAutoFit/>
          </a:bodyPr>
          <a:lstStyle/>
          <a:p>
            <a:pPr marL="457200" indent="-457200">
              <a:buFont typeface="+mj-lt"/>
              <a:buAutoNum type="arabicPeriod"/>
            </a:pPr>
            <a:r>
              <a:rPr lang="en-GB" sz="2000" dirty="0" smtClean="0"/>
              <a:t>What do we already know about him?</a:t>
            </a:r>
          </a:p>
          <a:p>
            <a:pPr marL="457200" indent="-457200">
              <a:buFont typeface="+mj-lt"/>
              <a:buAutoNum type="arabicPeriod"/>
            </a:pPr>
            <a:r>
              <a:rPr lang="en-GB" sz="2000" dirty="0" smtClean="0"/>
              <a:t>What do we expect him to be like?</a:t>
            </a:r>
          </a:p>
          <a:p>
            <a:pPr marL="457200" indent="-457200">
              <a:buFont typeface="+mj-lt"/>
              <a:buAutoNum type="arabicPeriod"/>
            </a:pPr>
            <a:r>
              <a:rPr lang="en-GB" sz="2000" b="1" dirty="0" smtClean="0"/>
              <a:t>What do we find out in this chapter?</a:t>
            </a:r>
            <a:endParaRPr lang="en-GB" sz="2000" b="1" dirty="0"/>
          </a:p>
        </p:txBody>
      </p:sp>
      <p:pic>
        <p:nvPicPr>
          <p:cNvPr id="2050"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99587" y="5482508"/>
            <a:ext cx="4464496" cy="1015663"/>
          </a:xfrm>
          <a:prstGeom prst="rect">
            <a:avLst/>
          </a:prstGeom>
          <a:noFill/>
        </p:spPr>
        <p:txBody>
          <a:bodyPr wrap="square" rtlCol="0">
            <a:spAutoFit/>
          </a:bodyPr>
          <a:lstStyle/>
          <a:p>
            <a:r>
              <a:rPr lang="en-GB" sz="2000" b="1" dirty="0" smtClean="0">
                <a:solidFill>
                  <a:srgbClr val="FF0000"/>
                </a:solidFill>
              </a:rPr>
              <a:t>4. Was he what we expected? What effect did delaying his introduction have on the story?</a:t>
            </a:r>
            <a:endParaRPr lang="en-GB" sz="2000" b="1" dirty="0">
              <a:solidFill>
                <a:srgbClr val="FF0000"/>
              </a:solidFill>
            </a:endParaRPr>
          </a:p>
        </p:txBody>
      </p:sp>
    </p:spTree>
    <p:extLst>
      <p:ext uri="{BB962C8B-B14F-4D97-AF65-F5344CB8AC3E}">
        <p14:creationId xmlns:p14="http://schemas.microsoft.com/office/powerpoint/2010/main" val="2488039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sp>
        <p:nvSpPr>
          <p:cNvPr id="8" name="TextBox 7"/>
          <p:cNvSpPr txBox="1"/>
          <p:nvPr/>
        </p:nvSpPr>
        <p:spPr>
          <a:xfrm>
            <a:off x="215516" y="908720"/>
            <a:ext cx="8712968" cy="1323439"/>
          </a:xfrm>
          <a:prstGeom prst="rect">
            <a:avLst/>
          </a:prstGeom>
          <a:noFill/>
          <a:ln>
            <a:solidFill>
              <a:schemeClr val="tx1"/>
            </a:solidFill>
          </a:ln>
        </p:spPr>
        <p:txBody>
          <a:bodyPr wrap="square" rtlCol="0">
            <a:spAutoFit/>
          </a:bodyPr>
          <a:lstStyle/>
          <a:p>
            <a:r>
              <a:rPr lang="en-GB" sz="2000" dirty="0" smtClean="0"/>
              <a:t>‘To this rule</a:t>
            </a:r>
            <a:r>
              <a:rPr lang="en-GB" sz="2000" dirty="0"/>
              <a:t>, </a:t>
            </a:r>
            <a:r>
              <a:rPr lang="en-GB" sz="2000" dirty="0" err="1"/>
              <a:t>Dr.</a:t>
            </a:r>
            <a:r>
              <a:rPr lang="en-GB" sz="2000" dirty="0"/>
              <a:t> Jekyll was no exception; and as he now sat on the opposite</a:t>
            </a:r>
          </a:p>
          <a:p>
            <a:r>
              <a:rPr lang="en-GB" sz="2000" dirty="0"/>
              <a:t>side of the </a:t>
            </a:r>
            <a:r>
              <a:rPr lang="en-GB" sz="2000" dirty="0" smtClean="0"/>
              <a:t>fire- a </a:t>
            </a:r>
            <a:r>
              <a:rPr lang="en-GB" sz="2000" dirty="0"/>
              <a:t>large, well-made, smooth-faced man of fifty, </a:t>
            </a:r>
            <a:r>
              <a:rPr lang="en-GB" sz="2000" dirty="0" smtClean="0"/>
              <a:t>with something </a:t>
            </a:r>
            <a:r>
              <a:rPr lang="en-GB" sz="2000" dirty="0"/>
              <a:t>of a stylish cast perhaps, but every mark of capacity </a:t>
            </a:r>
            <a:r>
              <a:rPr lang="en-GB" sz="2000" dirty="0" smtClean="0"/>
              <a:t>and kindness- you </a:t>
            </a:r>
            <a:r>
              <a:rPr lang="en-GB" sz="2000" dirty="0"/>
              <a:t>could see by his looks that he cherished for Mr. </a:t>
            </a:r>
            <a:r>
              <a:rPr lang="en-GB" sz="2000" dirty="0" err="1" smtClean="0"/>
              <a:t>Utterson</a:t>
            </a:r>
            <a:r>
              <a:rPr lang="en-GB" sz="2000" dirty="0" smtClean="0"/>
              <a:t> a </a:t>
            </a:r>
            <a:r>
              <a:rPr lang="en-GB" sz="2000" dirty="0"/>
              <a:t>sincere and warm affection</a:t>
            </a:r>
            <a:r>
              <a:rPr lang="en-GB" sz="2000" dirty="0" smtClean="0"/>
              <a:t>.’</a:t>
            </a:r>
            <a:endParaRPr lang="en-GB" sz="2000" dirty="0"/>
          </a:p>
        </p:txBody>
      </p:sp>
      <p:sp>
        <p:nvSpPr>
          <p:cNvPr id="4" name="TextBox 3"/>
          <p:cNvSpPr txBox="1"/>
          <p:nvPr/>
        </p:nvSpPr>
        <p:spPr>
          <a:xfrm>
            <a:off x="226672" y="2996952"/>
            <a:ext cx="8568952" cy="830997"/>
          </a:xfrm>
          <a:prstGeom prst="rect">
            <a:avLst/>
          </a:prstGeom>
          <a:noFill/>
        </p:spPr>
        <p:txBody>
          <a:bodyPr wrap="square" rtlCol="0">
            <a:spAutoFit/>
          </a:bodyPr>
          <a:lstStyle/>
          <a:p>
            <a:pPr algn="ctr"/>
            <a:r>
              <a:rPr lang="en-GB" sz="2400" b="1" dirty="0" smtClean="0"/>
              <a:t>Annotate your copy of this quote to identify any words which create a favourable impression of Jekyll.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sp>
        <p:nvSpPr>
          <p:cNvPr id="5" name="TextBox 4"/>
          <p:cNvSpPr txBox="1"/>
          <p:nvPr/>
        </p:nvSpPr>
        <p:spPr>
          <a:xfrm>
            <a:off x="208315" y="3573016"/>
            <a:ext cx="8640960" cy="1200329"/>
          </a:xfrm>
          <a:prstGeom prst="rect">
            <a:avLst/>
          </a:prstGeom>
          <a:noFill/>
        </p:spPr>
        <p:txBody>
          <a:bodyPr wrap="square" rtlCol="0">
            <a:spAutoFit/>
          </a:bodyPr>
          <a:lstStyle/>
          <a:p>
            <a:pPr algn="ctr"/>
            <a:r>
              <a:rPr lang="en-GB" sz="2400" b="1" dirty="0" smtClean="0"/>
              <a:t>Now look at the description of Mr Hyde from Chapter 2 and write </a:t>
            </a:r>
            <a:r>
              <a:rPr lang="en-GB" sz="2400" b="1" smtClean="0"/>
              <a:t>a summary </a:t>
            </a:r>
            <a:r>
              <a:rPr lang="en-GB" sz="2400" b="1" dirty="0" smtClean="0"/>
              <a:t>of the physical differences between Dr Jekyll and Mr Hyde.</a:t>
            </a:r>
            <a:endParaRPr lang="en-GB" sz="2400" b="1" dirty="0"/>
          </a:p>
        </p:txBody>
      </p:sp>
      <p:sp>
        <p:nvSpPr>
          <p:cNvPr id="6" name="Rectangle 5"/>
          <p:cNvSpPr/>
          <p:nvPr/>
        </p:nvSpPr>
        <p:spPr>
          <a:xfrm>
            <a:off x="251520" y="764704"/>
            <a:ext cx="8642988" cy="2246769"/>
          </a:xfrm>
          <a:prstGeom prst="rect">
            <a:avLst/>
          </a:prstGeom>
          <a:ln>
            <a:solidFill>
              <a:schemeClr val="tx1"/>
            </a:solidFill>
          </a:ln>
        </p:spPr>
        <p:txBody>
          <a:bodyPr wrap="square">
            <a:spAutoFit/>
          </a:bodyPr>
          <a:lstStyle/>
          <a:p>
            <a:r>
              <a:rPr lang="en-GB" sz="2000" dirty="0"/>
              <a:t>Mr. Hyde was pale and dwarfish, he </a:t>
            </a:r>
            <a:r>
              <a:rPr lang="en-GB" sz="2000" dirty="0" smtClean="0"/>
              <a:t>gave an </a:t>
            </a:r>
            <a:r>
              <a:rPr lang="en-GB" sz="2000" dirty="0"/>
              <a:t>impression of deformity without any nameable malformation, </a:t>
            </a:r>
            <a:r>
              <a:rPr lang="en-GB" sz="2000" dirty="0" smtClean="0"/>
              <a:t>he had </a:t>
            </a:r>
            <a:r>
              <a:rPr lang="en-GB" sz="2000" dirty="0"/>
              <a:t>a displeasing smile, he had borne himself to the lawyer with a </a:t>
            </a:r>
            <a:r>
              <a:rPr lang="en-GB" sz="2000" dirty="0" smtClean="0"/>
              <a:t>sort of </a:t>
            </a:r>
            <a:r>
              <a:rPr lang="en-GB" sz="2000" dirty="0"/>
              <a:t>murderous mixture of timidity and boldness, and he spoke with </a:t>
            </a:r>
            <a:r>
              <a:rPr lang="en-GB" sz="2000" dirty="0" smtClean="0"/>
              <a:t>a husky</a:t>
            </a:r>
            <a:r>
              <a:rPr lang="en-GB" sz="2000" dirty="0"/>
              <a:t>, whispering and somewhat broken voice; all these were </a:t>
            </a:r>
            <a:r>
              <a:rPr lang="en-GB" sz="2000" dirty="0" smtClean="0"/>
              <a:t>points against </a:t>
            </a:r>
            <a:r>
              <a:rPr lang="en-GB" sz="2000" dirty="0"/>
              <a:t>him, but not all of these together could explain the </a:t>
            </a:r>
            <a:r>
              <a:rPr lang="en-GB" sz="2000" dirty="0" smtClean="0"/>
              <a:t>hitherto unknown </a:t>
            </a:r>
            <a:r>
              <a:rPr lang="en-GB" sz="2000" dirty="0"/>
              <a:t>disgust, loathing and fear with which Mr. </a:t>
            </a:r>
            <a:r>
              <a:rPr lang="en-GB" sz="2000" dirty="0" err="1"/>
              <a:t>Utterson</a:t>
            </a:r>
            <a:r>
              <a:rPr lang="en-GB" sz="2000" dirty="0"/>
              <a:t> </a:t>
            </a:r>
            <a:r>
              <a:rPr lang="en-GB" sz="2000" dirty="0" smtClean="0"/>
              <a:t>regarded him</a:t>
            </a:r>
            <a:r>
              <a:rPr lang="en-GB" sz="2000" dirty="0"/>
              <a:t>. </a:t>
            </a:r>
            <a:r>
              <a:rPr lang="en-GB" sz="2000" dirty="0" smtClean="0"/>
              <a:t>‘There </a:t>
            </a:r>
            <a:r>
              <a:rPr lang="en-GB" sz="2000" dirty="0"/>
              <a:t>must be something </a:t>
            </a:r>
            <a:r>
              <a:rPr lang="en-GB" sz="2000" dirty="0" smtClean="0"/>
              <a:t>else,’ said </a:t>
            </a:r>
            <a:r>
              <a:rPr lang="en-GB" sz="2000" dirty="0"/>
              <a:t>the perplexed gentleman.</a:t>
            </a:r>
          </a:p>
        </p:txBody>
      </p:sp>
      <p:sp>
        <p:nvSpPr>
          <p:cNvPr id="3" name="TextBox 2"/>
          <p:cNvSpPr txBox="1"/>
          <p:nvPr/>
        </p:nvSpPr>
        <p:spPr>
          <a:xfrm>
            <a:off x="467544" y="5589240"/>
            <a:ext cx="8064896" cy="923330"/>
          </a:xfrm>
          <a:prstGeom prst="rect">
            <a:avLst/>
          </a:prstGeom>
          <a:noFill/>
          <a:ln>
            <a:solidFill>
              <a:srgbClr val="FF0000"/>
            </a:solidFill>
          </a:ln>
        </p:spPr>
        <p:txBody>
          <a:bodyPr wrap="square" rtlCol="0">
            <a:spAutoFit/>
          </a:bodyPr>
          <a:lstStyle/>
          <a:p>
            <a:r>
              <a:rPr lang="en-GB" dirty="0" smtClean="0"/>
              <a:t>Whereas… 				However….</a:t>
            </a:r>
          </a:p>
          <a:p>
            <a:endParaRPr lang="en-GB" dirty="0"/>
          </a:p>
          <a:p>
            <a:r>
              <a:rPr lang="en-GB" dirty="0" smtClean="0"/>
              <a:t>In contrast…				Unlike Dr Jekyll, Mr Hyde is…</a:t>
            </a:r>
            <a:endParaRPr lang="en-GB" dirty="0"/>
          </a:p>
        </p:txBody>
      </p:sp>
    </p:spTree>
    <p:extLst>
      <p:ext uri="{BB962C8B-B14F-4D97-AF65-F5344CB8AC3E}">
        <p14:creationId xmlns:p14="http://schemas.microsoft.com/office/powerpoint/2010/main" val="1474451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pic>
        <p:nvPicPr>
          <p:cNvPr id="15"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bbc.co.uk/schools/gcsebitesize/english_literature/images/jekhyd_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822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Callout 17"/>
          <p:cNvSpPr/>
          <p:nvPr/>
        </p:nvSpPr>
        <p:spPr>
          <a:xfrm>
            <a:off x="2693226" y="369332"/>
            <a:ext cx="3240360" cy="2411596"/>
          </a:xfrm>
          <a:prstGeom prst="wedgeEllipseCallout">
            <a:avLst>
              <a:gd name="adj1" fmla="val -53609"/>
              <a:gd name="adj2" fmla="val 42011"/>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Much of this chapter is dialogue between Jekyll and </a:t>
            </a:r>
            <a:r>
              <a:rPr lang="en-GB" dirty="0" err="1" smtClean="0">
                <a:solidFill>
                  <a:schemeClr val="tx1"/>
                </a:solidFill>
              </a:rPr>
              <a:t>Utterson</a:t>
            </a:r>
            <a:r>
              <a:rPr lang="en-GB" dirty="0" smtClean="0">
                <a:solidFill>
                  <a:schemeClr val="tx1"/>
                </a:solidFill>
              </a:rPr>
              <a:t>. </a:t>
            </a:r>
            <a:r>
              <a:rPr lang="en-GB" b="1" dirty="0" smtClean="0">
                <a:solidFill>
                  <a:schemeClr val="tx1"/>
                </a:solidFill>
              </a:rPr>
              <a:t>In threes</a:t>
            </a:r>
            <a:r>
              <a:rPr lang="en-GB" dirty="0" smtClean="0">
                <a:solidFill>
                  <a:schemeClr val="tx1"/>
                </a:solidFill>
              </a:rPr>
              <a:t> (</a:t>
            </a:r>
            <a:r>
              <a:rPr lang="en-GB" dirty="0" err="1" smtClean="0">
                <a:solidFill>
                  <a:schemeClr val="tx1"/>
                </a:solidFill>
              </a:rPr>
              <a:t>Utterson</a:t>
            </a:r>
            <a:r>
              <a:rPr lang="en-GB" dirty="0" smtClean="0">
                <a:solidFill>
                  <a:schemeClr val="tx1"/>
                </a:solidFill>
              </a:rPr>
              <a:t>/ Jekyll/ Narrator) </a:t>
            </a:r>
            <a:r>
              <a:rPr lang="en-GB" b="1" dirty="0" smtClean="0">
                <a:solidFill>
                  <a:schemeClr val="tx1"/>
                </a:solidFill>
              </a:rPr>
              <a:t>read the chapter aloud</a:t>
            </a:r>
            <a:r>
              <a:rPr lang="en-GB" dirty="0" smtClean="0">
                <a:solidFill>
                  <a:schemeClr val="tx1"/>
                </a:solidFill>
              </a:rPr>
              <a:t>. </a:t>
            </a:r>
          </a:p>
        </p:txBody>
      </p:sp>
      <p:sp>
        <p:nvSpPr>
          <p:cNvPr id="19" name="Oval Callout 18"/>
          <p:cNvSpPr/>
          <p:nvPr/>
        </p:nvSpPr>
        <p:spPr>
          <a:xfrm>
            <a:off x="3198041" y="2562996"/>
            <a:ext cx="3240360" cy="2411596"/>
          </a:xfrm>
          <a:prstGeom prst="wedgeEllipseCallout">
            <a:avLst>
              <a:gd name="adj1" fmla="val 54359"/>
              <a:gd name="adj2" fmla="val -55018"/>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sz="2400" b="1" dirty="0">
                <a:solidFill>
                  <a:schemeClr val="tx1"/>
                </a:solidFill>
              </a:rPr>
              <a:t>Who says the most</a:t>
            </a:r>
            <a:r>
              <a:rPr lang="en-GB" sz="2400" b="1" dirty="0" smtClean="0">
                <a:solidFill>
                  <a:schemeClr val="tx1"/>
                </a:solidFill>
              </a:rPr>
              <a:t>?</a:t>
            </a:r>
          </a:p>
          <a:p>
            <a:pPr algn="ctr"/>
            <a:r>
              <a:rPr lang="en-GB" sz="2400" dirty="0" smtClean="0">
                <a:solidFill>
                  <a:schemeClr val="tx1"/>
                </a:solidFill>
              </a:rPr>
              <a:t>What impression does this create? </a:t>
            </a:r>
            <a:endParaRPr lang="en-GB" sz="2400"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3999070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pic>
        <p:nvPicPr>
          <p:cNvPr id="15"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bbc.co.uk/schools/gcsebitesize/english_literature/images/jekhyd_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822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Callout 17"/>
          <p:cNvSpPr/>
          <p:nvPr/>
        </p:nvSpPr>
        <p:spPr>
          <a:xfrm>
            <a:off x="2693226" y="369332"/>
            <a:ext cx="3240360" cy="2411596"/>
          </a:xfrm>
          <a:prstGeom prst="wedgeEllipseCallout">
            <a:avLst>
              <a:gd name="adj1" fmla="val -53609"/>
              <a:gd name="adj2" fmla="val 42011"/>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Look at the following statements. Based on the conversation between Jekyll and </a:t>
            </a:r>
            <a:r>
              <a:rPr lang="en-GB" dirty="0" err="1" smtClean="0">
                <a:solidFill>
                  <a:schemeClr val="tx1"/>
                </a:solidFill>
              </a:rPr>
              <a:t>Utterson</a:t>
            </a:r>
            <a:r>
              <a:rPr lang="en-GB" dirty="0" smtClean="0">
                <a:solidFill>
                  <a:schemeClr val="tx1"/>
                </a:solidFill>
              </a:rPr>
              <a:t> in Chapter 3, </a:t>
            </a:r>
            <a:r>
              <a:rPr lang="en-GB" b="1" dirty="0" smtClean="0">
                <a:solidFill>
                  <a:schemeClr val="tx1"/>
                </a:solidFill>
              </a:rPr>
              <a:t>decide whether they are true or false.</a:t>
            </a:r>
          </a:p>
        </p:txBody>
      </p:sp>
      <p:sp>
        <p:nvSpPr>
          <p:cNvPr id="19" name="Oval Callout 18"/>
          <p:cNvSpPr/>
          <p:nvPr/>
        </p:nvSpPr>
        <p:spPr>
          <a:xfrm>
            <a:off x="3198041" y="2562996"/>
            <a:ext cx="3240360" cy="2411596"/>
          </a:xfrm>
          <a:prstGeom prst="wedgeEllipseCallout">
            <a:avLst>
              <a:gd name="adj1" fmla="val 54359"/>
              <a:gd name="adj2" fmla="val -55018"/>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sz="2400" b="1" dirty="0" smtClean="0">
                <a:solidFill>
                  <a:schemeClr val="tx1"/>
                </a:solidFill>
              </a:rPr>
              <a:t>Can you find a quotation to back up your answer?</a:t>
            </a:r>
            <a:endParaRPr lang="en-GB" sz="2400"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1979459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3 of the novel</a:t>
            </a:r>
            <a:endParaRPr lang="en-GB" dirty="0"/>
          </a:p>
        </p:txBody>
      </p:sp>
      <p:pic>
        <p:nvPicPr>
          <p:cNvPr id="15" name="Picture 2" descr="http://www.bbc.co.uk/schools/gcsebitesize/english_literature/images/jekhyd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bbc.co.uk/schools/gcsebitesize/english_literature/images/jekhyd_2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8221" y="369332"/>
            <a:ext cx="4325779" cy="6488668"/>
          </a:xfrm>
          <a:prstGeom prst="rect">
            <a:avLst/>
          </a:prstGeom>
          <a:noFill/>
          <a:extLst>
            <a:ext uri="{909E8E84-426E-40DD-AFC4-6F175D3DCCD1}">
              <a14:hiddenFill xmlns:a14="http://schemas.microsoft.com/office/drawing/2010/main">
                <a:solidFill>
                  <a:srgbClr val="FFFFFF"/>
                </a:solidFill>
              </a14:hiddenFill>
            </a:ext>
          </a:extLst>
        </p:spPr>
      </p:pic>
      <p:sp>
        <p:nvSpPr>
          <p:cNvPr id="18" name="Oval Callout 17"/>
          <p:cNvSpPr/>
          <p:nvPr/>
        </p:nvSpPr>
        <p:spPr>
          <a:xfrm>
            <a:off x="2693226" y="369332"/>
            <a:ext cx="3240360" cy="2411596"/>
          </a:xfrm>
          <a:prstGeom prst="wedgeEllipseCallout">
            <a:avLst>
              <a:gd name="adj1" fmla="val -53609"/>
              <a:gd name="adj2" fmla="val 42011"/>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Jekyll is glad to speak privately to his old friend </a:t>
            </a:r>
            <a:r>
              <a:rPr lang="en-GB" dirty="0" err="1" smtClean="0">
                <a:solidFill>
                  <a:schemeClr val="tx1"/>
                </a:solidFill>
              </a:rPr>
              <a:t>Utterson</a:t>
            </a:r>
            <a:r>
              <a:rPr lang="en-GB" dirty="0" smtClean="0">
                <a:solidFill>
                  <a:schemeClr val="tx1"/>
                </a:solidFill>
              </a:rPr>
              <a:t>.</a:t>
            </a:r>
            <a:endParaRPr lang="en-GB" b="1" dirty="0" smtClean="0">
              <a:solidFill>
                <a:schemeClr val="tx1"/>
              </a:solidFill>
            </a:endParaRPr>
          </a:p>
        </p:txBody>
      </p:sp>
      <p:sp>
        <p:nvSpPr>
          <p:cNvPr id="19" name="Oval Callout 18"/>
          <p:cNvSpPr/>
          <p:nvPr/>
        </p:nvSpPr>
        <p:spPr>
          <a:xfrm>
            <a:off x="3198041" y="2562996"/>
            <a:ext cx="3240360" cy="2411596"/>
          </a:xfrm>
          <a:prstGeom prst="wedgeEllipseCallout">
            <a:avLst>
              <a:gd name="adj1" fmla="val 54359"/>
              <a:gd name="adj2" fmla="val -55018"/>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a:p>
            <a:pPr algn="ctr"/>
            <a:r>
              <a:rPr lang="en-GB" sz="3200" b="1" dirty="0" smtClean="0">
                <a:solidFill>
                  <a:srgbClr val="00B050"/>
                </a:solidFill>
              </a:rPr>
              <a:t>True</a:t>
            </a:r>
          </a:p>
          <a:p>
            <a:pPr algn="ctr"/>
            <a:endParaRPr lang="en-GB" sz="2400" b="1" dirty="0">
              <a:solidFill>
                <a:schemeClr val="tx1"/>
              </a:solidFill>
            </a:endParaRPr>
          </a:p>
          <a:p>
            <a:pPr algn="ctr"/>
            <a:r>
              <a:rPr lang="en-GB" sz="2000" dirty="0" smtClean="0">
                <a:solidFill>
                  <a:schemeClr val="tx1"/>
                </a:solidFill>
              </a:rPr>
              <a:t>‘To this rule, Dr Jekyll was no exception…’</a:t>
            </a:r>
            <a:endParaRPr lang="en-GB" sz="2000" dirty="0">
              <a:solidFill>
                <a:schemeClr val="tx1"/>
              </a:solidFill>
            </a:endParaRPr>
          </a:p>
          <a:p>
            <a:pPr algn="ctr"/>
            <a:endParaRPr lang="en-GB" dirty="0" smtClean="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24917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826</Words>
  <Application>Microsoft Office PowerPoint</Application>
  <PresentationFormat>On-screen Show (4:3)</PresentationFormat>
  <Paragraphs>83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Comic Sans MS</vt:lpstr>
      <vt:lpstr>Office Theme</vt:lpstr>
      <vt:lpstr>Learning Objective   To study Chapter 3 of the novel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To study Chapter 3 of the novel</dc:title>
  <dc:creator>Vicki</dc:creator>
  <cp:lastModifiedBy>Victoria Archer</cp:lastModifiedBy>
  <cp:revision>10</cp:revision>
  <dcterms:created xsi:type="dcterms:W3CDTF">2014-08-23T11:03:16Z</dcterms:created>
  <dcterms:modified xsi:type="dcterms:W3CDTF">2016-04-05T11:37:26Z</dcterms:modified>
</cp:coreProperties>
</file>