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93671" autoAdjust="0"/>
  </p:normalViewPr>
  <p:slideViewPr>
    <p:cSldViewPr snapToGrid="0">
      <p:cViewPr varScale="1">
        <p:scale>
          <a:sx n="83" d="100"/>
          <a:sy n="83" d="100"/>
        </p:scale>
        <p:origin x="609"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925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92799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17641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9522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65925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8141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06128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821383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0267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940630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998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89051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766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710148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34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5693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9903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12806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620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897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9060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0414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F3AA9-AA9E-40B7-98DC-5DAA75949F8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8F04B-254B-49A8-BF6A-CEB4AC186AD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9083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A261E-6AFE-43FB-A678-C79104FB4C08}" type="datetimeFigureOut">
              <a:rPr lang="en-GB" smtClean="0">
                <a:solidFill>
                  <a:prstClr val="black">
                    <a:tint val="75000"/>
                  </a:prstClr>
                </a:solidFill>
              </a:rPr>
              <a:pPr/>
              <a:t>12/04/2017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69C08-BF9F-4C30-8937-76C76FCA583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37483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239310" y="372060"/>
            <a:ext cx="6340897" cy="82011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636041862"/>
              </p:ext>
            </p:extLst>
          </p:nvPr>
        </p:nvGraphicFramePr>
        <p:xfrm>
          <a:off x="153042" y="1469969"/>
          <a:ext cx="11902964" cy="4419600"/>
        </p:xfrm>
        <a:graphic>
          <a:graphicData uri="http://schemas.openxmlformats.org/drawingml/2006/table">
            <a:tbl>
              <a:tblPr firstRow="1" bandRow="1">
                <a:tableStyleId>{5C22544A-7EE6-4342-B048-85BDC9FD1C3A}</a:tableStyleId>
              </a:tblPr>
              <a:tblGrid>
                <a:gridCol w="2971158">
                  <a:extLst>
                    <a:ext uri="{9D8B030D-6E8A-4147-A177-3AD203B41FA5}">
                      <a16:colId xmlns="" xmlns:a16="http://schemas.microsoft.com/office/drawing/2014/main" val="20000"/>
                    </a:ext>
                  </a:extLst>
                </a:gridCol>
                <a:gridCol w="2980324">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915787">
                <a:tc>
                  <a:txBody>
                    <a:bodyPr/>
                    <a:lstStyle/>
                    <a:p>
                      <a:r>
                        <a:rPr lang="en-GB" sz="1600" b="0" baseline="0" dirty="0">
                          <a:solidFill>
                            <a:schemeClr val="tx1"/>
                          </a:solidFill>
                        </a:rPr>
                        <a:t>In your opinion, as a leader, was Ozymandias gracious or contemptuous? Charismatic or conceited? Callous or sympathetic?</a:t>
                      </a:r>
                    </a:p>
                  </a:txBody>
                  <a:tcPr>
                    <a:solidFill>
                      <a:srgbClr val="FF9999"/>
                    </a:solidFill>
                  </a:tcPr>
                </a:tc>
                <a:tc>
                  <a:txBody>
                    <a:bodyPr/>
                    <a:lstStyle/>
                    <a:p>
                      <a:r>
                        <a:rPr lang="en-GB" sz="1600" b="0" i="0" kern="1200" dirty="0">
                          <a:solidFill>
                            <a:schemeClr val="tx1"/>
                          </a:solidFill>
                          <a:effectLst/>
                          <a:latin typeface="+mn-lt"/>
                          <a:ea typeface="+mn-ea"/>
                          <a:cs typeface="+mn-cs"/>
                        </a:rPr>
                        <a:t>Ozymandias was one of Egypt’s most famous pharaohs – Ramses II or Ramses the Great. Shelley was critical of royalty and their purpose- how is this evident?</a:t>
                      </a:r>
                      <a:endParaRPr lang="en-GB" sz="16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Sonnets were usually used to declare love or idealisation for something. How is this juxtaposed by this poem?</a:t>
                      </a: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baseline="0" dirty="0">
                          <a:solidFill>
                            <a:schemeClr val="tx1"/>
                          </a:solidFill>
                        </a:rPr>
                        <a:t>Explore the juxtaposition of the ‘colossal wreck.’ How is it possible that Ozymandias is both colossal and a wreck, metaphorically speaking?</a:t>
                      </a:r>
                    </a:p>
                  </a:txBody>
                  <a:tcPr>
                    <a:solidFill>
                      <a:schemeClr val="accent6">
                        <a:lumMod val="40000"/>
                        <a:lumOff val="60000"/>
                      </a:schemeClr>
                    </a:solidFill>
                  </a:tcPr>
                </a:tc>
                <a:extLst>
                  <a:ext uri="{0D108BD9-81ED-4DB2-BD59-A6C34878D82A}">
                    <a16:rowId xmlns="" xmlns:a16="http://schemas.microsoft.com/office/drawing/2014/main" val="10000"/>
                  </a:ext>
                </a:extLst>
              </a:tr>
              <a:tr h="915787">
                <a:tc>
                  <a:txBody>
                    <a:bodyPr/>
                    <a:lstStyle/>
                    <a:p>
                      <a:r>
                        <a:rPr lang="en-GB" sz="1600" b="0" dirty="0">
                          <a:solidFill>
                            <a:schemeClr val="tx1"/>
                          </a:solidFill>
                        </a:rPr>
                        <a:t>Consider the inclusion of </a:t>
                      </a:r>
                      <a:r>
                        <a:rPr lang="en-GB" sz="1600" b="0" dirty="0" err="1">
                          <a:solidFill>
                            <a:schemeClr val="tx1"/>
                          </a:solidFill>
                        </a:rPr>
                        <a:t>Ozymandia’s</a:t>
                      </a:r>
                      <a:r>
                        <a:rPr lang="en-GB" sz="1600" b="0" dirty="0">
                          <a:solidFill>
                            <a:schemeClr val="tx1"/>
                          </a:solidFill>
                        </a:rPr>
                        <a:t> voice: ‘…king of kings: Look on my works, ye Mighty, and despair!’ How is this line a) intimidating or b) laughable?</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baseline="0" dirty="0">
                          <a:solidFill>
                            <a:schemeClr val="tx1"/>
                          </a:solidFill>
                        </a:rPr>
                        <a:t>The speaker is a storyteller and the tale is third hand; the speaker heard it from a traveller who had seen the sculpture. Does this make Ozymandias’ reputation just a rumour or notorious?</a:t>
                      </a: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Shelley married Mary Shelley, author of Frankenstein. How might the greed of men explore in the novel be also explored here?</a:t>
                      </a:r>
                    </a:p>
                  </a:txBody>
                  <a:tcPr>
                    <a:solidFill>
                      <a:srgbClr val="CCCCFF"/>
                    </a:solidFill>
                  </a:tcPr>
                </a:tc>
                <a:tc>
                  <a:txBody>
                    <a:bodyPr/>
                    <a:lstStyle/>
                    <a:p>
                      <a:r>
                        <a:rPr lang="en-GB" sz="1600" b="0" dirty="0">
                          <a:solidFill>
                            <a:schemeClr val="tx1"/>
                          </a:solidFill>
                        </a:rPr>
                        <a:t>Finish and develop the sentence: Shelley highlights that power is…</a:t>
                      </a:r>
                    </a:p>
                  </a:txBody>
                  <a:tcPr>
                    <a:solidFill>
                      <a:srgbClr val="FF9999"/>
                    </a:solidFill>
                  </a:tcPr>
                </a:tc>
                <a:extLst>
                  <a:ext uri="{0D108BD9-81ED-4DB2-BD59-A6C34878D82A}">
                    <a16:rowId xmlns="" xmlns:a16="http://schemas.microsoft.com/office/drawing/2014/main" val="10001"/>
                  </a:ext>
                </a:extLst>
              </a:tr>
              <a:tr h="915787">
                <a:tc>
                  <a:txBody>
                    <a:bodyPr/>
                    <a:lstStyle/>
                    <a:p>
                      <a:pPr lvl="0"/>
                      <a:r>
                        <a:rPr lang="en-GB" sz="1600" b="0" kern="1200" dirty="0">
                          <a:solidFill>
                            <a:schemeClr val="dk1"/>
                          </a:solidFill>
                          <a:effectLst/>
                          <a:latin typeface="+mn-lt"/>
                          <a:ea typeface="+mn-ea"/>
                          <a:cs typeface="+mn-cs"/>
                        </a:rPr>
                        <a:t>Shelley was a Romanticist, expelled from University for writing about atheism and disowned by his father. How is this a poem about not conforming?</a:t>
                      </a:r>
                    </a:p>
                  </a:txBody>
                  <a:tcPr>
                    <a:solidFill>
                      <a:srgbClr val="CCCCFF"/>
                    </a:solidFill>
                  </a:tcPr>
                </a:tc>
                <a:tc>
                  <a:txBody>
                    <a:bodyPr/>
                    <a:lstStyle/>
                    <a:p>
                      <a:r>
                        <a:rPr lang="en-GB" sz="1600" b="0" dirty="0">
                          <a:solidFill>
                            <a:schemeClr val="tx1"/>
                          </a:solidFill>
                        </a:rPr>
                        <a:t>Is Ozymandias portrayed as powerful or vulnerable? Argue both sides of the argument.</a:t>
                      </a:r>
                    </a:p>
                  </a:txBody>
                  <a:tcPr>
                    <a:solidFill>
                      <a:srgbClr val="FF9999"/>
                    </a:solidFill>
                  </a:tcPr>
                </a:tc>
                <a:tc>
                  <a:txBody>
                    <a:bodyPr/>
                    <a:lstStyle/>
                    <a:p>
                      <a:r>
                        <a:rPr lang="en-GB" sz="1600" b="0" dirty="0">
                          <a:solidFill>
                            <a:schemeClr val="tx1"/>
                          </a:solidFill>
                        </a:rPr>
                        <a:t>The rhyme within the poem is </a:t>
                      </a:r>
                      <a:r>
                        <a:rPr lang="en-GB" sz="1600" b="0" dirty="0" smtClean="0">
                          <a:solidFill>
                            <a:schemeClr val="tx1"/>
                          </a:solidFill>
                        </a:rPr>
                        <a:t>disjointed</a:t>
                      </a:r>
                      <a:r>
                        <a:rPr lang="en-GB" sz="1600" b="0" baseline="0" dirty="0" smtClean="0">
                          <a:solidFill>
                            <a:schemeClr val="tx1"/>
                          </a:solidFill>
                        </a:rPr>
                        <a:t> (</a:t>
                      </a:r>
                      <a:r>
                        <a:rPr lang="en-GB" sz="1600" b="0" dirty="0" smtClean="0">
                          <a:solidFill>
                            <a:schemeClr val="tx1"/>
                          </a:solidFill>
                        </a:rPr>
                        <a:t>the </a:t>
                      </a:r>
                      <a:r>
                        <a:rPr lang="en-GB" sz="1600" b="0" dirty="0">
                          <a:solidFill>
                            <a:schemeClr val="tx1"/>
                          </a:solidFill>
                        </a:rPr>
                        <a:t>words are slightly ‘</a:t>
                      </a:r>
                      <a:r>
                        <a:rPr lang="en-GB" sz="1600" b="0" dirty="0" smtClean="0">
                          <a:solidFill>
                            <a:schemeClr val="tx1"/>
                          </a:solidFill>
                        </a:rPr>
                        <a:t>off’) </a:t>
                      </a:r>
                      <a:r>
                        <a:rPr lang="en-GB" sz="1600" b="0" dirty="0">
                          <a:solidFill>
                            <a:schemeClr val="tx1"/>
                          </a:solidFill>
                        </a:rPr>
                        <a:t>How does this reflect the portrayal of Ozymandias?</a:t>
                      </a:r>
                    </a:p>
                  </a:txBody>
                  <a:tcPr>
                    <a:solidFill>
                      <a:schemeClr val="accent4">
                        <a:lumMod val="60000"/>
                        <a:lumOff val="40000"/>
                      </a:schemeClr>
                    </a:solidFill>
                  </a:tcPr>
                </a:tc>
                <a:tc>
                  <a:txBody>
                    <a:bodyPr/>
                    <a:lstStyle/>
                    <a:p>
                      <a:r>
                        <a:rPr lang="en-GB" sz="1600" b="0" dirty="0">
                          <a:solidFill>
                            <a:schemeClr val="tx1"/>
                          </a:solidFill>
                        </a:rPr>
                        <a:t>How does, ‘the hand that mocked them,’ depict Ozymandias as a leader? Why do you think this is contrasted with, ‘the heart that fed’?</a:t>
                      </a: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64325453"/>
              </p:ext>
            </p:extLst>
          </p:nvPr>
        </p:nvGraphicFramePr>
        <p:xfrm>
          <a:off x="0" y="6211669"/>
          <a:ext cx="8128000" cy="39624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gridCol w="2032000">
                  <a:extLst>
                    <a:ext uri="{9D8B030D-6E8A-4147-A177-3AD203B41FA5}">
                      <a16:colId xmlns="" xmlns:a16="http://schemas.microsoft.com/office/drawing/2014/main" val="20003"/>
                    </a:ext>
                  </a:extLst>
                </a:gridCol>
              </a:tblGrid>
              <a:tr h="370840">
                <a:tc>
                  <a:txBody>
                    <a:bodyPr/>
                    <a:lstStyle/>
                    <a:p>
                      <a:r>
                        <a:rPr lang="en-GB" sz="2000" dirty="0">
                          <a:solidFill>
                            <a:schemeClr val="tx1"/>
                          </a:solidFill>
                        </a:rPr>
                        <a:t>Meaning</a:t>
                      </a:r>
                    </a:p>
                  </a:txBody>
                  <a:tcPr>
                    <a:solidFill>
                      <a:srgbClr val="FF9999"/>
                    </a:solidFill>
                  </a:tcPr>
                </a:tc>
                <a:tc>
                  <a:txBody>
                    <a:bodyPr/>
                    <a:lstStyle/>
                    <a:p>
                      <a:r>
                        <a:rPr lang="en-GB" sz="2000" dirty="0">
                          <a:solidFill>
                            <a:schemeClr val="tx1"/>
                          </a:solidFill>
                        </a:rPr>
                        <a:t>Context</a:t>
                      </a:r>
                    </a:p>
                  </a:txBody>
                  <a:tcPr>
                    <a:solidFill>
                      <a:srgbClr val="CCCCFF"/>
                    </a:solidFill>
                  </a:tcPr>
                </a:tc>
                <a:tc>
                  <a:txBody>
                    <a:bodyPr/>
                    <a:lstStyle/>
                    <a:p>
                      <a:r>
                        <a:rPr lang="en-GB" sz="2000" dirty="0">
                          <a:solidFill>
                            <a:schemeClr val="tx1"/>
                          </a:solidFill>
                        </a:rPr>
                        <a:t>Structure</a:t>
                      </a:r>
                    </a:p>
                  </a:txBody>
                  <a:tcPr>
                    <a:solidFill>
                      <a:schemeClr val="accent4">
                        <a:lumMod val="60000"/>
                        <a:lumOff val="40000"/>
                      </a:schemeClr>
                    </a:solidFill>
                  </a:tcPr>
                </a:tc>
                <a:tc>
                  <a:txBody>
                    <a:bodyPr/>
                    <a:lstStyle/>
                    <a:p>
                      <a:r>
                        <a:rPr lang="en-GB"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6382074" y="58843"/>
            <a:ext cx="5951482" cy="1446550"/>
          </a:xfrm>
          <a:prstGeom prst="rect">
            <a:avLst/>
          </a:prstGeom>
          <a:noFill/>
        </p:spPr>
        <p:txBody>
          <a:bodyPr wrap="square" rtlCol="0">
            <a:spAutoFit/>
          </a:bodyPr>
          <a:lstStyle/>
          <a:p>
            <a:pPr algn="ctr"/>
            <a:r>
              <a:rPr lang="en-GB" sz="4400" b="1" dirty="0" smtClean="0">
                <a:solidFill>
                  <a:prstClr val="black"/>
                </a:solidFill>
                <a:latin typeface="Engravers MT" panose="02090707080505020304" pitchFamily="18" charset="0"/>
                <a:ea typeface="Meiryo UI" panose="020B0604030504040204" pitchFamily="34" charset="-128"/>
                <a:cs typeface="Aparajita" panose="020B0604020202020204" pitchFamily="34" charset="0"/>
              </a:rPr>
              <a:t>Ozymandias</a:t>
            </a:r>
          </a:p>
          <a:p>
            <a:pPr algn="ctr"/>
            <a:r>
              <a:rPr lang="en-GB" sz="4400" b="1" dirty="0" smtClean="0">
                <a:solidFill>
                  <a:prstClr val="black"/>
                </a:solidFill>
                <a:latin typeface="Engravers MT" panose="02090707080505020304" pitchFamily="18" charset="0"/>
                <a:ea typeface="Meiryo UI" panose="020B0604030504040204" pitchFamily="34" charset="-128"/>
                <a:cs typeface="Aparajita" panose="020B0604020202020204" pitchFamily="34" charset="0"/>
              </a:rPr>
              <a:t>BY  SHELLEY</a:t>
            </a:r>
            <a:endParaRPr lang="en-GB" sz="4400" b="1" dirty="0">
              <a:solidFill>
                <a:prstClr val="black"/>
              </a:solidFill>
              <a:latin typeface="Engravers MT" panose="02090707080505020304" pitchFamily="18" charset="0"/>
              <a:ea typeface="Meiryo UI" panose="020B0604030504040204" pitchFamily="34" charset="-128"/>
              <a:cs typeface="Aparajita" panose="020B0604020202020204" pitchFamily="34" charset="0"/>
            </a:endParaRPr>
          </a:p>
        </p:txBody>
      </p:sp>
      <p:pic>
        <p:nvPicPr>
          <p:cNvPr id="7" name="Picture 6"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759351" y="5720051"/>
            <a:ext cx="1486164" cy="1045071"/>
          </a:xfrm>
          <a:prstGeom prst="rect">
            <a:avLst/>
          </a:prstGeom>
        </p:spPr>
      </p:pic>
    </p:spTree>
    <p:extLst>
      <p:ext uri="{BB962C8B-B14F-4D97-AF65-F5344CB8AC3E}">
        <p14:creationId xmlns:p14="http://schemas.microsoft.com/office/powerpoint/2010/main" val="350040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45545"/>
            <a:ext cx="5268964" cy="681475"/>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866637529"/>
              </p:ext>
            </p:extLst>
          </p:nvPr>
        </p:nvGraphicFramePr>
        <p:xfrm>
          <a:off x="153042" y="830186"/>
          <a:ext cx="11541652" cy="5278316"/>
        </p:xfrm>
        <a:graphic>
          <a:graphicData uri="http://schemas.openxmlformats.org/drawingml/2006/table">
            <a:tbl>
              <a:tblPr firstRow="1" bandRow="1">
                <a:tableStyleId>{5C22544A-7EE6-4342-B048-85BDC9FD1C3A}</a:tableStyleId>
              </a:tblPr>
              <a:tblGrid>
                <a:gridCol w="2885413">
                  <a:extLst>
                    <a:ext uri="{9D8B030D-6E8A-4147-A177-3AD203B41FA5}">
                      <a16:colId xmlns="" xmlns:a16="http://schemas.microsoft.com/office/drawing/2014/main" val="20000"/>
                    </a:ext>
                  </a:extLst>
                </a:gridCol>
                <a:gridCol w="2885413">
                  <a:extLst>
                    <a:ext uri="{9D8B030D-6E8A-4147-A177-3AD203B41FA5}">
                      <a16:colId xmlns="" xmlns:a16="http://schemas.microsoft.com/office/drawing/2014/main" val="20001"/>
                    </a:ext>
                  </a:extLst>
                </a:gridCol>
                <a:gridCol w="2885413">
                  <a:extLst>
                    <a:ext uri="{9D8B030D-6E8A-4147-A177-3AD203B41FA5}">
                      <a16:colId xmlns="" xmlns:a16="http://schemas.microsoft.com/office/drawing/2014/main" val="20002"/>
                    </a:ext>
                  </a:extLst>
                </a:gridCol>
                <a:gridCol w="2885413">
                  <a:extLst>
                    <a:ext uri="{9D8B030D-6E8A-4147-A177-3AD203B41FA5}">
                      <a16:colId xmlns="" xmlns:a16="http://schemas.microsoft.com/office/drawing/2014/main" val="20003"/>
                    </a:ext>
                  </a:extLst>
                </a:gridCol>
              </a:tblGrid>
              <a:tr h="1682941">
                <a:tc>
                  <a:txBody>
                    <a:bodyPr/>
                    <a:lstStyle/>
                    <a:p>
                      <a:r>
                        <a:rPr lang="en-GB" sz="1600" b="0" baseline="0" dirty="0" smtClean="0">
                          <a:solidFill>
                            <a:schemeClr val="tx1"/>
                          </a:solidFill>
                        </a:rPr>
                        <a:t>Is the poem about a mother-son relationship or about war? Explain your answer. </a:t>
                      </a:r>
                      <a:endParaRPr lang="en-GB" sz="1600" b="0" baseline="0" dirty="0">
                        <a:solidFill>
                          <a:schemeClr val="tx1"/>
                        </a:solidFill>
                      </a:endParaRPr>
                    </a:p>
                  </a:txBody>
                  <a:tcPr>
                    <a:solidFill>
                      <a:srgbClr val="FF9999"/>
                    </a:solidFill>
                  </a:tcPr>
                </a:tc>
                <a:tc>
                  <a:txBody>
                    <a:bodyPr/>
                    <a:lstStyle/>
                    <a:p>
                      <a:r>
                        <a:rPr lang="en-GB" sz="1600" b="0" dirty="0" smtClean="0">
                          <a:solidFill>
                            <a:schemeClr val="tx1"/>
                          </a:solidFill>
                        </a:rPr>
                        <a:t>The poem is based very heavily around the idea of Poppies as memorials. How does this help to convey one of the poem’s key themes?</a:t>
                      </a:r>
                      <a:endParaRPr lang="en-GB" sz="16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smtClean="0">
                          <a:solidFill>
                            <a:schemeClr val="dk1"/>
                          </a:solidFill>
                          <a:effectLst/>
                          <a:latin typeface="+mn-lt"/>
                          <a:ea typeface="+mn-ea"/>
                          <a:cs typeface="+mn-cs"/>
                        </a:rPr>
                        <a:t>This poem uses dramatic</a:t>
                      </a:r>
                      <a:r>
                        <a:rPr lang="en-GB" sz="1600" b="0" kern="1200" baseline="0" dirty="0" smtClean="0">
                          <a:solidFill>
                            <a:schemeClr val="dk1"/>
                          </a:solidFill>
                          <a:effectLst/>
                          <a:latin typeface="+mn-lt"/>
                          <a:ea typeface="+mn-ea"/>
                          <a:cs typeface="+mn-cs"/>
                        </a:rPr>
                        <a:t> monologue. How does this help convey the mother’s loss?</a:t>
                      </a:r>
                      <a:endParaRPr lang="en-GB" sz="16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600" b="0" dirty="0" smtClean="0">
                          <a:solidFill>
                            <a:schemeClr val="tx1"/>
                          </a:solidFill>
                        </a:rPr>
                        <a:t>Explain</a:t>
                      </a:r>
                      <a:r>
                        <a:rPr lang="en-GB" sz="1600" b="0" baseline="0" dirty="0" smtClean="0">
                          <a:solidFill>
                            <a:schemeClr val="tx1"/>
                          </a:solidFill>
                        </a:rPr>
                        <a:t> the line “flattened, rolled, turned into felt”. How could the felt be a metaphor for grief? </a:t>
                      </a:r>
                      <a:endParaRPr lang="en-GB" sz="16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1912434">
                <a:tc>
                  <a:txBody>
                    <a:bodyPr/>
                    <a:lstStyle/>
                    <a:p>
                      <a:r>
                        <a:rPr lang="en-GB" sz="1600" b="0" dirty="0" smtClean="0">
                          <a:solidFill>
                            <a:schemeClr val="tx1"/>
                          </a:solidFill>
                        </a:rPr>
                        <a:t>How is</a:t>
                      </a:r>
                      <a:r>
                        <a:rPr lang="en-GB" sz="1600" b="0" baseline="0" dirty="0" smtClean="0">
                          <a:solidFill>
                            <a:schemeClr val="tx1"/>
                          </a:solidFill>
                        </a:rPr>
                        <a:t> the quote “an ornamental stitch” reflective of the mother’s feelings?</a:t>
                      </a:r>
                      <a:endParaRPr lang="en-GB" sz="1600" b="0" dirty="0">
                        <a:solidFill>
                          <a:schemeClr val="tx1"/>
                        </a:solidFill>
                      </a:endParaRPr>
                    </a:p>
                  </a:txBody>
                  <a:tcPr>
                    <a:solidFill>
                      <a:schemeClr val="accent6">
                        <a:lumMod val="40000"/>
                        <a:lumOff val="60000"/>
                      </a:schemeClr>
                    </a:solidFill>
                  </a:tcPr>
                </a:tc>
                <a:tc>
                  <a:txBody>
                    <a:bodyPr/>
                    <a:lstStyle/>
                    <a:p>
                      <a:r>
                        <a:rPr lang="en-GB" sz="1600" b="0" dirty="0" smtClean="0">
                          <a:solidFill>
                            <a:schemeClr val="tx1"/>
                          </a:solidFill>
                        </a:rPr>
                        <a:t>Despite</a:t>
                      </a:r>
                      <a:r>
                        <a:rPr lang="en-GB" sz="1600" b="0" baseline="0" dirty="0" smtClean="0">
                          <a:solidFill>
                            <a:schemeClr val="tx1"/>
                          </a:solidFill>
                        </a:rPr>
                        <a:t> the poem being in chronological order, the poem’s time frame is ambiguous- how?</a:t>
                      </a:r>
                      <a:endParaRPr lang="en-GB" sz="16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kern="1200" dirty="0" smtClean="0">
                          <a:solidFill>
                            <a:schemeClr val="dk1"/>
                          </a:solidFill>
                          <a:effectLst/>
                          <a:latin typeface="+mn-lt"/>
                          <a:ea typeface="+mn-ea"/>
                          <a:cs typeface="+mn-cs"/>
                        </a:rPr>
                        <a:t>Weir has commented that she likes the adventure of “cross dressing” in terms of her use of language, often borrowing from the “language of other genres, be it fashion, art…”. How</a:t>
                      </a:r>
                      <a:r>
                        <a:rPr lang="en-GB" sz="1600" b="0" kern="1200" baseline="0" dirty="0" smtClean="0">
                          <a:solidFill>
                            <a:schemeClr val="dk1"/>
                          </a:solidFill>
                          <a:effectLst/>
                          <a:latin typeface="+mn-lt"/>
                          <a:ea typeface="+mn-ea"/>
                          <a:cs typeface="+mn-cs"/>
                        </a:rPr>
                        <a:t> does this poem achieve this?</a:t>
                      </a:r>
                      <a:endParaRPr lang="en-GB" sz="1600" b="0" kern="1200" dirty="0">
                        <a:solidFill>
                          <a:schemeClr val="dk1"/>
                        </a:solidFill>
                        <a:effectLst/>
                        <a:latin typeface="+mn-lt"/>
                        <a:ea typeface="+mn-ea"/>
                        <a:cs typeface="+mn-cs"/>
                      </a:endParaRPr>
                    </a:p>
                  </a:txBody>
                  <a:tcPr>
                    <a:solidFill>
                      <a:srgbClr val="CCCCFF"/>
                    </a:solidFill>
                  </a:tcPr>
                </a:tc>
                <a:tc>
                  <a:txBody>
                    <a:bodyPr/>
                    <a:lstStyle/>
                    <a:p>
                      <a:r>
                        <a:rPr lang="en-GB" sz="1600" b="0" dirty="0" smtClean="0">
                          <a:solidFill>
                            <a:schemeClr val="tx1"/>
                          </a:solidFill>
                        </a:rPr>
                        <a:t>Explain</a:t>
                      </a:r>
                      <a:r>
                        <a:rPr lang="en-GB" sz="1600" b="0" baseline="0" dirty="0" smtClean="0">
                          <a:solidFill>
                            <a:schemeClr val="tx1"/>
                          </a:solidFill>
                        </a:rPr>
                        <a:t> how each of the words below link to the poem:</a:t>
                      </a:r>
                    </a:p>
                    <a:p>
                      <a:pPr marL="285750" indent="-285750">
                        <a:buFontTx/>
                        <a:buChar char="-"/>
                      </a:pPr>
                      <a:r>
                        <a:rPr lang="en-GB" sz="1600" b="0" baseline="0" dirty="0" smtClean="0">
                          <a:solidFill>
                            <a:schemeClr val="tx1"/>
                          </a:solidFill>
                        </a:rPr>
                        <a:t>Vulnerability </a:t>
                      </a:r>
                    </a:p>
                    <a:p>
                      <a:pPr marL="285750" indent="-285750">
                        <a:buFontTx/>
                        <a:buChar char="-"/>
                      </a:pPr>
                      <a:r>
                        <a:rPr lang="en-GB" sz="1600" b="0" baseline="0" dirty="0" smtClean="0">
                          <a:solidFill>
                            <a:schemeClr val="tx1"/>
                          </a:solidFill>
                        </a:rPr>
                        <a:t>Supressed</a:t>
                      </a:r>
                    </a:p>
                    <a:p>
                      <a:pPr marL="285750" indent="-285750">
                        <a:buFontTx/>
                        <a:buChar char="-"/>
                      </a:pPr>
                      <a:r>
                        <a:rPr lang="en-GB" sz="1600" b="0" baseline="0" dirty="0" smtClean="0">
                          <a:solidFill>
                            <a:schemeClr val="tx1"/>
                          </a:solidFill>
                        </a:rPr>
                        <a:t>Abandonment </a:t>
                      </a:r>
                      <a:endParaRPr lang="en-GB" sz="16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1682941">
                <a:tc>
                  <a:txBody>
                    <a:bodyPr/>
                    <a:lstStyle/>
                    <a:p>
                      <a:pPr lvl="0"/>
                      <a:r>
                        <a:rPr lang="en-GB" sz="1600" b="0" kern="1200" dirty="0" smtClean="0">
                          <a:solidFill>
                            <a:schemeClr val="dk1"/>
                          </a:solidFill>
                          <a:effectLst/>
                          <a:latin typeface="+mn-lt"/>
                          <a:ea typeface="+mn-ea"/>
                          <a:cs typeface="+mn-cs"/>
                        </a:rPr>
                        <a:t>Weir has stated</a:t>
                      </a:r>
                      <a:r>
                        <a:rPr lang="en-GB" sz="1600" b="0" kern="1200" baseline="0" dirty="0" smtClean="0">
                          <a:solidFill>
                            <a:schemeClr val="dk1"/>
                          </a:solidFill>
                          <a:effectLst/>
                          <a:latin typeface="+mn-lt"/>
                          <a:ea typeface="+mn-ea"/>
                          <a:cs typeface="+mn-cs"/>
                        </a:rPr>
                        <a:t> that “this poem attempts on one level to address feminine experience and is consciously a political act.” Explain this idea. </a:t>
                      </a:r>
                      <a:endParaRPr lang="en-GB" sz="1600" b="0" kern="1200" dirty="0">
                        <a:solidFill>
                          <a:schemeClr val="dk1"/>
                        </a:solidFill>
                        <a:effectLst/>
                        <a:latin typeface="+mn-lt"/>
                        <a:ea typeface="+mn-ea"/>
                        <a:cs typeface="+mn-cs"/>
                      </a:endParaRPr>
                    </a:p>
                  </a:txBody>
                  <a:tcPr>
                    <a:solidFill>
                      <a:srgbClr val="CCCCFF"/>
                    </a:solidFill>
                  </a:tcPr>
                </a:tc>
                <a:tc>
                  <a:txBody>
                    <a:bodyPr/>
                    <a:lstStyle/>
                    <a:p>
                      <a:r>
                        <a:rPr lang="en-GB" sz="1600" b="0" dirty="0" smtClean="0">
                          <a:solidFill>
                            <a:schemeClr val="tx1"/>
                          </a:solidFill>
                        </a:rPr>
                        <a:t>The</a:t>
                      </a:r>
                      <a:r>
                        <a:rPr lang="en-GB" sz="1600" b="0" baseline="0" dirty="0" smtClean="0">
                          <a:solidFill>
                            <a:schemeClr val="tx1"/>
                          </a:solidFill>
                        </a:rPr>
                        <a:t> poem is </a:t>
                      </a:r>
                      <a:r>
                        <a:rPr lang="en-GB" sz="1600" b="0" baseline="0" dirty="0" err="1" smtClean="0">
                          <a:solidFill>
                            <a:schemeClr val="tx1"/>
                          </a:solidFill>
                        </a:rPr>
                        <a:t>ambigious</a:t>
                      </a:r>
                      <a:r>
                        <a:rPr lang="en-GB" sz="1600" b="0" baseline="0" dirty="0" smtClean="0">
                          <a:solidFill>
                            <a:schemeClr val="tx1"/>
                          </a:solidFill>
                        </a:rPr>
                        <a:t>. It does not explicitly say what happened to the son. Find quotations to support:</a:t>
                      </a:r>
                    </a:p>
                    <a:p>
                      <a:pPr marL="285750" indent="-285750">
                        <a:buFontTx/>
                        <a:buChar char="-"/>
                      </a:pPr>
                      <a:r>
                        <a:rPr lang="en-GB" sz="1600" b="0" baseline="0" dirty="0" smtClean="0">
                          <a:solidFill>
                            <a:schemeClr val="tx1"/>
                          </a:solidFill>
                        </a:rPr>
                        <a:t>The idea that he has died</a:t>
                      </a:r>
                    </a:p>
                    <a:p>
                      <a:pPr marL="285750" indent="-285750">
                        <a:buFontTx/>
                        <a:buChar char="-"/>
                      </a:pPr>
                      <a:r>
                        <a:rPr lang="en-GB" sz="1600" b="0" baseline="0" dirty="0" smtClean="0">
                          <a:solidFill>
                            <a:schemeClr val="tx1"/>
                          </a:solidFill>
                        </a:rPr>
                        <a:t>The idea that he is still alive</a:t>
                      </a:r>
                      <a:endParaRPr lang="en-GB" sz="1600" b="0" dirty="0">
                        <a:solidFill>
                          <a:schemeClr val="tx1"/>
                        </a:solidFill>
                      </a:endParaRPr>
                    </a:p>
                  </a:txBody>
                  <a:tcPr>
                    <a:solidFill>
                      <a:srgbClr val="FF9999"/>
                    </a:solidFill>
                  </a:tcPr>
                </a:tc>
                <a:tc>
                  <a:txBody>
                    <a:bodyPr/>
                    <a:lstStyle/>
                    <a:p>
                      <a:r>
                        <a:rPr lang="en-GB" sz="1600" b="0" dirty="0" smtClean="0">
                          <a:solidFill>
                            <a:schemeClr val="tx1"/>
                          </a:solidFill>
                        </a:rPr>
                        <a:t>The poem uses a enjambment</a:t>
                      </a:r>
                      <a:r>
                        <a:rPr lang="en-GB" sz="1600" b="0" baseline="0" dirty="0" smtClean="0">
                          <a:solidFill>
                            <a:schemeClr val="tx1"/>
                          </a:solidFill>
                        </a:rPr>
                        <a:t> and caesurae. What do these show about how the mother is feeling? </a:t>
                      </a:r>
                      <a:endParaRPr lang="en-GB" sz="1600" b="0" dirty="0">
                        <a:solidFill>
                          <a:schemeClr val="tx1"/>
                        </a:solidFill>
                      </a:endParaRPr>
                    </a:p>
                  </a:txBody>
                  <a:tcPr>
                    <a:solidFill>
                      <a:schemeClr val="accent4">
                        <a:lumMod val="60000"/>
                        <a:lumOff val="40000"/>
                      </a:schemeClr>
                    </a:solidFill>
                  </a:tcPr>
                </a:tc>
                <a:tc>
                  <a:txBody>
                    <a:bodyPr/>
                    <a:lstStyle/>
                    <a:p>
                      <a:r>
                        <a:rPr lang="en-GB" sz="1600" b="0" dirty="0" smtClean="0">
                          <a:solidFill>
                            <a:schemeClr val="tx1"/>
                          </a:solidFill>
                        </a:rPr>
                        <a:t>How does the contrasting images</a:t>
                      </a:r>
                      <a:r>
                        <a:rPr lang="en-GB" sz="1600" b="0" baseline="0" dirty="0" smtClean="0">
                          <a:solidFill>
                            <a:schemeClr val="tx1"/>
                          </a:solidFill>
                        </a:rPr>
                        <a:t>/language throughout this poem help the reader empathise with the mother?</a:t>
                      </a:r>
                      <a:endParaRPr lang="en-GB" sz="16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59807698"/>
              </p:ext>
            </p:extLst>
          </p:nvPr>
        </p:nvGraphicFramePr>
        <p:xfrm>
          <a:off x="153042" y="6314835"/>
          <a:ext cx="7202904" cy="370840"/>
        </p:xfrm>
        <a:graphic>
          <a:graphicData uri="http://schemas.openxmlformats.org/drawingml/2006/table">
            <a:tbl>
              <a:tblPr firstRow="1" bandRow="1">
                <a:tableStyleId>{5C22544A-7EE6-4342-B048-85BDC9FD1C3A}</a:tableStyleId>
              </a:tblPr>
              <a:tblGrid>
                <a:gridCol w="1800726">
                  <a:extLst>
                    <a:ext uri="{9D8B030D-6E8A-4147-A177-3AD203B41FA5}">
                      <a16:colId xmlns="" xmlns:a16="http://schemas.microsoft.com/office/drawing/2014/main" val="20000"/>
                    </a:ext>
                  </a:extLst>
                </a:gridCol>
                <a:gridCol w="1800726">
                  <a:extLst>
                    <a:ext uri="{9D8B030D-6E8A-4147-A177-3AD203B41FA5}">
                      <a16:colId xmlns="" xmlns:a16="http://schemas.microsoft.com/office/drawing/2014/main" val="20001"/>
                    </a:ext>
                  </a:extLst>
                </a:gridCol>
                <a:gridCol w="1800726">
                  <a:extLst>
                    <a:ext uri="{9D8B030D-6E8A-4147-A177-3AD203B41FA5}">
                      <a16:colId xmlns="" xmlns:a16="http://schemas.microsoft.com/office/drawing/2014/main" val="20002"/>
                    </a:ext>
                  </a:extLst>
                </a:gridCol>
                <a:gridCol w="1800726">
                  <a:extLst>
                    <a:ext uri="{9D8B030D-6E8A-4147-A177-3AD203B41FA5}">
                      <a16:colId xmlns="" xmlns:a16="http://schemas.microsoft.com/office/drawing/2014/main" val="20003"/>
                    </a:ext>
                  </a:extLst>
                </a:gridCol>
              </a:tblGrid>
              <a:tr h="370840">
                <a:tc>
                  <a:txBody>
                    <a:bodyPr/>
                    <a:lstStyle/>
                    <a:p>
                      <a:r>
                        <a:rPr lang="en-GB" sz="1800" dirty="0">
                          <a:solidFill>
                            <a:schemeClr val="tx1"/>
                          </a:solidFill>
                        </a:rPr>
                        <a:t>Meaning</a:t>
                      </a:r>
                    </a:p>
                  </a:txBody>
                  <a:tcPr>
                    <a:solidFill>
                      <a:srgbClr val="FF9999"/>
                    </a:solidFill>
                  </a:tcPr>
                </a:tc>
                <a:tc>
                  <a:txBody>
                    <a:bodyPr/>
                    <a:lstStyle/>
                    <a:p>
                      <a:r>
                        <a:rPr lang="en-GB" sz="1800" dirty="0">
                          <a:solidFill>
                            <a:schemeClr val="tx1"/>
                          </a:solidFill>
                        </a:rPr>
                        <a:t>Context</a:t>
                      </a:r>
                    </a:p>
                  </a:txBody>
                  <a:tcPr>
                    <a:solidFill>
                      <a:srgbClr val="CCCCFF"/>
                    </a:solidFill>
                  </a:tcPr>
                </a:tc>
                <a:tc>
                  <a:txBody>
                    <a:bodyPr/>
                    <a:lstStyle/>
                    <a:p>
                      <a:r>
                        <a:rPr lang="en-GB" sz="1800" dirty="0">
                          <a:solidFill>
                            <a:schemeClr val="tx1"/>
                          </a:solidFill>
                        </a:rPr>
                        <a:t>Structure</a:t>
                      </a:r>
                    </a:p>
                  </a:txBody>
                  <a:tcPr>
                    <a:solidFill>
                      <a:schemeClr val="accent4">
                        <a:lumMod val="60000"/>
                        <a:lumOff val="40000"/>
                      </a:schemeClr>
                    </a:solidFill>
                  </a:tcPr>
                </a:tc>
                <a:tc>
                  <a:txBody>
                    <a:bodyPr/>
                    <a:lstStyle/>
                    <a:p>
                      <a:r>
                        <a:rPr lang="en-GB" sz="18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6104524" y="0"/>
            <a:ext cx="5951482" cy="769441"/>
          </a:xfrm>
          <a:prstGeom prst="rect">
            <a:avLst/>
          </a:prstGeom>
          <a:noFill/>
        </p:spPr>
        <p:txBody>
          <a:bodyPr wrap="square" rtlCol="0">
            <a:spAutoFit/>
          </a:bodyPr>
          <a:lstStyle/>
          <a:p>
            <a:pPr algn="ctr"/>
            <a:r>
              <a:rPr lang="en-GB" sz="4400" dirty="0" smtClean="0">
                <a:solidFill>
                  <a:prstClr val="black"/>
                </a:solidFill>
                <a:latin typeface="Forte" panose="03060902040502070203" pitchFamily="66" charset="0"/>
                <a:ea typeface="Malgun Gothic" panose="020B0503020000020004" pitchFamily="34" charset="-127"/>
                <a:cs typeface="Andalus" panose="02020603050405020304" pitchFamily="18" charset="-78"/>
              </a:rPr>
              <a:t>Poppies by Jane Weir</a:t>
            </a:r>
            <a:endParaRPr lang="en-GB" sz="4400" dirty="0">
              <a:solidFill>
                <a:prstClr val="black"/>
              </a:solidFill>
              <a:latin typeface="Forte" panose="03060902040502070203" pitchFamily="66" charset="0"/>
              <a:ea typeface="Malgun Gothic" panose="020B0503020000020004" pitchFamily="34" charset="-127"/>
              <a:cs typeface="Andalus" panose="02020603050405020304" pitchFamily="18" charset="-78"/>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149201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81600" y="69380"/>
            <a:ext cx="4502695" cy="582367"/>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399665644"/>
              </p:ext>
            </p:extLst>
          </p:nvPr>
        </p:nvGraphicFramePr>
        <p:xfrm>
          <a:off x="173422" y="725370"/>
          <a:ext cx="11902964" cy="5486400"/>
        </p:xfrm>
        <a:graphic>
          <a:graphicData uri="http://schemas.openxmlformats.org/drawingml/2006/table">
            <a:tbl>
              <a:tblPr firstRow="1" bandRow="1">
                <a:tableStyleId>{5C22544A-7EE6-4342-B048-85BDC9FD1C3A}</a:tableStyleId>
              </a:tblPr>
              <a:tblGrid>
                <a:gridCol w="2971158">
                  <a:extLst>
                    <a:ext uri="{9D8B030D-6E8A-4147-A177-3AD203B41FA5}">
                      <a16:colId xmlns="" xmlns:a16="http://schemas.microsoft.com/office/drawing/2014/main" val="20000"/>
                    </a:ext>
                  </a:extLst>
                </a:gridCol>
                <a:gridCol w="2980324">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915787">
                <a:tc>
                  <a:txBody>
                    <a:bodyPr/>
                    <a:lstStyle/>
                    <a:p>
                      <a:r>
                        <a:rPr lang="en-GB" sz="1800" b="0" baseline="0" dirty="0" smtClean="0">
                          <a:solidFill>
                            <a:schemeClr val="tx1"/>
                          </a:solidFill>
                        </a:rPr>
                        <a:t>Explain how the words below link to the poem:</a:t>
                      </a:r>
                    </a:p>
                    <a:p>
                      <a:pPr marL="285750" indent="-285750">
                        <a:buFontTx/>
                        <a:buChar char="-"/>
                      </a:pPr>
                      <a:r>
                        <a:rPr lang="en-GB" sz="1800" b="0" baseline="0" dirty="0" smtClean="0">
                          <a:solidFill>
                            <a:schemeClr val="tx1"/>
                          </a:solidFill>
                        </a:rPr>
                        <a:t>Detachment </a:t>
                      </a:r>
                    </a:p>
                    <a:p>
                      <a:pPr marL="285750" indent="-285750">
                        <a:buFontTx/>
                        <a:buChar char="-"/>
                      </a:pPr>
                      <a:r>
                        <a:rPr lang="en-GB" sz="1800" b="0" baseline="0" dirty="0" smtClean="0">
                          <a:solidFill>
                            <a:schemeClr val="tx1"/>
                          </a:solidFill>
                        </a:rPr>
                        <a:t>Indelible </a:t>
                      </a:r>
                    </a:p>
                    <a:p>
                      <a:pPr marL="285750" indent="-285750">
                        <a:buFontTx/>
                        <a:buChar char="-"/>
                      </a:pPr>
                      <a:r>
                        <a:rPr lang="en-GB" sz="1800" b="0" baseline="0" dirty="0" smtClean="0">
                          <a:solidFill>
                            <a:schemeClr val="tx1"/>
                          </a:solidFill>
                        </a:rPr>
                        <a:t>Profound</a:t>
                      </a:r>
                    </a:p>
                    <a:p>
                      <a:pPr marL="285750" indent="-285750">
                        <a:buFontTx/>
                        <a:buChar char="-"/>
                      </a:pPr>
                      <a:r>
                        <a:rPr lang="en-GB" sz="1800" b="0" baseline="0" dirty="0" smtClean="0">
                          <a:solidFill>
                            <a:schemeClr val="tx1"/>
                          </a:solidFill>
                        </a:rPr>
                        <a:t>Frustration </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Old style photographic</a:t>
                      </a:r>
                      <a:r>
                        <a:rPr lang="en-GB" sz="1800" b="0" baseline="0" dirty="0" smtClean="0">
                          <a:solidFill>
                            <a:schemeClr val="tx1"/>
                          </a:solidFill>
                        </a:rPr>
                        <a:t> </a:t>
                      </a:r>
                      <a:r>
                        <a:rPr lang="en-GB" sz="1800" b="0" dirty="0" smtClean="0">
                          <a:solidFill>
                            <a:schemeClr val="tx1"/>
                          </a:solidFill>
                        </a:rPr>
                        <a:t>film is very sensitive to light, so it must be done in a dark room lit with red light. How does this atmosphere</a:t>
                      </a:r>
                      <a:r>
                        <a:rPr lang="en-GB" sz="1800" b="0" baseline="0" dirty="0" smtClean="0">
                          <a:solidFill>
                            <a:schemeClr val="tx1"/>
                          </a:solidFill>
                        </a:rPr>
                        <a:t> </a:t>
                      </a:r>
                      <a:r>
                        <a:rPr lang="en-GB" sz="1800" b="0" dirty="0" smtClean="0">
                          <a:solidFill>
                            <a:schemeClr val="tx1"/>
                          </a:solidFill>
                        </a:rPr>
                        <a:t>add to the</a:t>
                      </a:r>
                      <a:r>
                        <a:rPr lang="en-GB" sz="1800" b="0" baseline="0" dirty="0" smtClean="0">
                          <a:solidFill>
                            <a:schemeClr val="tx1"/>
                          </a:solidFill>
                        </a:rPr>
                        <a:t> sinister element of the poem?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The</a:t>
                      </a:r>
                      <a:r>
                        <a:rPr lang="en-GB" sz="1800" b="0" kern="1200" baseline="0" dirty="0" smtClean="0">
                          <a:solidFill>
                            <a:schemeClr val="dk1"/>
                          </a:solidFill>
                          <a:effectLst/>
                          <a:latin typeface="+mn-lt"/>
                          <a:ea typeface="+mn-ea"/>
                          <a:cs typeface="+mn-cs"/>
                        </a:rPr>
                        <a:t> rhyme scheme of the poem is ABBCDD. What two things could this reflect? </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This poem is a series of</a:t>
                      </a:r>
                      <a:r>
                        <a:rPr lang="en-GB" sz="1800" b="0" baseline="0" dirty="0" smtClean="0">
                          <a:solidFill>
                            <a:schemeClr val="tx1"/>
                          </a:solidFill>
                        </a:rPr>
                        <a:t> contrasts. List some of the contrasts and explain the effect. </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915787">
                <a:tc>
                  <a:txBody>
                    <a:bodyPr/>
                    <a:lstStyle/>
                    <a:p>
                      <a:r>
                        <a:rPr lang="en-GB" sz="1800" b="0" dirty="0" smtClean="0">
                          <a:solidFill>
                            <a:schemeClr val="tx1"/>
                          </a:solidFill>
                        </a:rPr>
                        <a:t>Why</a:t>
                      </a:r>
                      <a:r>
                        <a:rPr lang="en-GB" sz="1800" b="0" baseline="0" dirty="0" smtClean="0">
                          <a:solidFill>
                            <a:schemeClr val="tx1"/>
                          </a:solidFill>
                        </a:rPr>
                        <a:t> does Duffy use religious imagery throughout the poem? </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How could this poem be viewed as cyclic? What does this suggest about the photographer’s work and</a:t>
                      </a:r>
                      <a:r>
                        <a:rPr lang="en-GB" sz="1800" b="0" baseline="0" dirty="0" smtClean="0">
                          <a:solidFill>
                            <a:schemeClr val="tx1"/>
                          </a:solidFill>
                        </a:rPr>
                        <a:t> efforts</a:t>
                      </a:r>
                      <a:r>
                        <a:rPr lang="en-GB" sz="1800" b="0" dirty="0" smtClean="0">
                          <a:solidFill>
                            <a:schemeClr val="tx1"/>
                          </a:solidFill>
                        </a:rPr>
                        <a:t>? </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Duffy states</a:t>
                      </a:r>
                      <a:r>
                        <a:rPr lang="en-GB" sz="1800" b="0" kern="1200" baseline="0" dirty="0" smtClean="0">
                          <a:solidFill>
                            <a:schemeClr val="dk1"/>
                          </a:solidFill>
                          <a:effectLst/>
                          <a:latin typeface="+mn-lt"/>
                          <a:ea typeface="+mn-ea"/>
                          <a:cs typeface="+mn-cs"/>
                        </a:rPr>
                        <a:t> “</a:t>
                      </a:r>
                      <a:r>
                        <a:rPr lang="en-GB" sz="1800" b="0" kern="1200" dirty="0" smtClean="0">
                          <a:solidFill>
                            <a:schemeClr val="dk1"/>
                          </a:solidFill>
                          <a:effectLst/>
                          <a:latin typeface="+mn-lt"/>
                          <a:ea typeface="+mn-ea"/>
                          <a:cs typeface="+mn-cs"/>
                        </a:rPr>
                        <a:t>Those photographs are in the background but I'm more interested in the photographer.” How successful</a:t>
                      </a:r>
                      <a:r>
                        <a:rPr lang="en-GB" sz="1800" b="0" kern="1200" baseline="0" dirty="0" smtClean="0">
                          <a:solidFill>
                            <a:schemeClr val="dk1"/>
                          </a:solidFill>
                          <a:effectLst/>
                          <a:latin typeface="+mn-lt"/>
                          <a:ea typeface="+mn-ea"/>
                          <a:cs typeface="+mn-cs"/>
                        </a:rPr>
                        <a:t> is she at focusing on the photographer?</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What is the overall</a:t>
                      </a:r>
                      <a:r>
                        <a:rPr lang="en-GB" sz="1800" b="0" baseline="0" dirty="0" smtClean="0">
                          <a:solidFill>
                            <a:schemeClr val="tx1"/>
                          </a:solidFill>
                        </a:rPr>
                        <a:t> effect of the poem on the reader?</a:t>
                      </a:r>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915787">
                <a:tc>
                  <a:txBody>
                    <a:bodyPr/>
                    <a:lstStyle/>
                    <a:p>
                      <a:pPr lvl="0"/>
                      <a:r>
                        <a:rPr lang="en-GB" sz="1800" b="0" kern="1200" dirty="0" smtClean="0">
                          <a:solidFill>
                            <a:schemeClr val="dk1"/>
                          </a:solidFill>
                          <a:effectLst/>
                          <a:latin typeface="+mn-lt"/>
                          <a:ea typeface="+mn-ea"/>
                          <a:cs typeface="+mn-cs"/>
                        </a:rPr>
                        <a:t>Duffy says she is interested in the difficult decisions</a:t>
                      </a:r>
                      <a:r>
                        <a:rPr lang="en-GB" sz="1800" b="0" kern="1200" baseline="0" dirty="0" smtClean="0">
                          <a:solidFill>
                            <a:schemeClr val="dk1"/>
                          </a:solidFill>
                          <a:effectLst/>
                          <a:latin typeface="+mn-lt"/>
                          <a:ea typeface="+mn-ea"/>
                          <a:cs typeface="+mn-cs"/>
                        </a:rPr>
                        <a:t> photographers </a:t>
                      </a:r>
                      <a:r>
                        <a:rPr lang="en-GB" sz="1800" b="0" kern="1200" dirty="0" smtClean="0">
                          <a:solidFill>
                            <a:schemeClr val="dk1"/>
                          </a:solidFill>
                          <a:effectLst/>
                          <a:latin typeface="+mn-lt"/>
                          <a:ea typeface="+mn-ea"/>
                          <a:cs typeface="+mn-cs"/>
                        </a:rPr>
                        <a:t>might have to make while taking pictures in a war zone. Do you think she admires their job?</a:t>
                      </a:r>
                      <a:r>
                        <a:rPr lang="en-GB" sz="1800" b="0" kern="1200" baseline="0" dirty="0" smtClean="0">
                          <a:solidFill>
                            <a:schemeClr val="dk1"/>
                          </a:solidFill>
                          <a:effectLst/>
                          <a:latin typeface="+mn-lt"/>
                          <a:ea typeface="+mn-ea"/>
                          <a:cs typeface="+mn-cs"/>
                        </a:rPr>
                        <a:t> Why/why not?</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Who</a:t>
                      </a:r>
                      <a:r>
                        <a:rPr lang="en-GB" sz="1800" b="0" baseline="0" dirty="0" smtClean="0">
                          <a:solidFill>
                            <a:schemeClr val="tx1"/>
                          </a:solidFill>
                        </a:rPr>
                        <a:t> is referred to in the quote “they do not care”? Think of three ideas. </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What could the use of enjambments in the third stanza reflect? Think</a:t>
                      </a:r>
                      <a:r>
                        <a:rPr lang="en-GB" sz="1800" b="0" baseline="0" dirty="0" smtClean="0">
                          <a:solidFill>
                            <a:schemeClr val="tx1"/>
                          </a:solidFill>
                        </a:rPr>
                        <a:t> of two interpretations. </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Explore the quotation “the</a:t>
                      </a:r>
                      <a:r>
                        <a:rPr lang="en-GB" sz="1800" b="0" baseline="0" dirty="0" smtClean="0">
                          <a:solidFill>
                            <a:schemeClr val="tx1"/>
                          </a:solidFill>
                        </a:rPr>
                        <a:t> blood stained into foreign dust”.</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59583650"/>
              </p:ext>
            </p:extLst>
          </p:nvPr>
        </p:nvGraphicFramePr>
        <p:xfrm>
          <a:off x="181600" y="6285394"/>
          <a:ext cx="6924844" cy="425681"/>
        </p:xfrm>
        <a:graphic>
          <a:graphicData uri="http://schemas.openxmlformats.org/drawingml/2006/table">
            <a:tbl>
              <a:tblPr firstRow="1" bandRow="1">
                <a:tableStyleId>{5C22544A-7EE6-4342-B048-85BDC9FD1C3A}</a:tableStyleId>
              </a:tblPr>
              <a:tblGrid>
                <a:gridCol w="1731211">
                  <a:extLst>
                    <a:ext uri="{9D8B030D-6E8A-4147-A177-3AD203B41FA5}">
                      <a16:colId xmlns="" xmlns:a16="http://schemas.microsoft.com/office/drawing/2014/main" val="20000"/>
                    </a:ext>
                  </a:extLst>
                </a:gridCol>
                <a:gridCol w="1731211">
                  <a:extLst>
                    <a:ext uri="{9D8B030D-6E8A-4147-A177-3AD203B41FA5}">
                      <a16:colId xmlns="" xmlns:a16="http://schemas.microsoft.com/office/drawing/2014/main" val="20001"/>
                    </a:ext>
                  </a:extLst>
                </a:gridCol>
                <a:gridCol w="1731211">
                  <a:extLst>
                    <a:ext uri="{9D8B030D-6E8A-4147-A177-3AD203B41FA5}">
                      <a16:colId xmlns="" xmlns:a16="http://schemas.microsoft.com/office/drawing/2014/main" val="20002"/>
                    </a:ext>
                  </a:extLst>
                </a:gridCol>
                <a:gridCol w="1731211">
                  <a:extLst>
                    <a:ext uri="{9D8B030D-6E8A-4147-A177-3AD203B41FA5}">
                      <a16:colId xmlns="" xmlns:a16="http://schemas.microsoft.com/office/drawing/2014/main" val="20003"/>
                    </a:ext>
                  </a:extLst>
                </a:gridCol>
              </a:tblGrid>
              <a:tr h="425681">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5185938" y="37486"/>
            <a:ext cx="6890448" cy="523220"/>
          </a:xfrm>
          <a:prstGeom prst="rect">
            <a:avLst/>
          </a:prstGeom>
          <a:noFill/>
        </p:spPr>
        <p:txBody>
          <a:bodyPr wrap="square" rtlCol="0">
            <a:spAutoFit/>
          </a:bodyPr>
          <a:lstStyle/>
          <a:p>
            <a:pPr algn="ctr"/>
            <a:r>
              <a:rPr lang="en-GB" sz="2800" dirty="0" smtClean="0">
                <a:solidFill>
                  <a:prstClr val="black"/>
                </a:solidFill>
                <a:latin typeface="Ideal Sans Light" pitchFamily="50" charset="0"/>
                <a:ea typeface="Malgun Gothic" panose="020B0503020000020004" pitchFamily="34" charset="-127"/>
                <a:cs typeface="Ideal Sans Light" pitchFamily="50" charset="0"/>
              </a:rPr>
              <a:t>War Photographer by Carol Ann Duffy</a:t>
            </a:r>
            <a:endParaRPr lang="en-GB" sz="2800" dirty="0">
              <a:solidFill>
                <a:prstClr val="black"/>
              </a:solidFill>
              <a:latin typeface="Ideal Sans Light" pitchFamily="50" charset="0"/>
              <a:ea typeface="Malgun Gothic" panose="020B0503020000020004" pitchFamily="34" charset="-127"/>
              <a:cs typeface="Ideal Sans Light" pitchFamily="50" charset="0"/>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1056616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49280"/>
            <a:ext cx="5014703" cy="648589"/>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716918318"/>
              </p:ext>
            </p:extLst>
          </p:nvPr>
        </p:nvGraphicFramePr>
        <p:xfrm>
          <a:off x="153042" y="1233112"/>
          <a:ext cx="11902964" cy="4389120"/>
        </p:xfrm>
        <a:graphic>
          <a:graphicData uri="http://schemas.openxmlformats.org/drawingml/2006/table">
            <a:tbl>
              <a:tblPr firstRow="1" bandRow="1">
                <a:tableStyleId>{5C22544A-7EE6-4342-B048-85BDC9FD1C3A}</a:tableStyleId>
              </a:tblPr>
              <a:tblGrid>
                <a:gridCol w="2971158">
                  <a:extLst>
                    <a:ext uri="{9D8B030D-6E8A-4147-A177-3AD203B41FA5}">
                      <a16:colId xmlns="" xmlns:a16="http://schemas.microsoft.com/office/drawing/2014/main" val="20000"/>
                    </a:ext>
                  </a:extLst>
                </a:gridCol>
                <a:gridCol w="2980324">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915787">
                <a:tc>
                  <a:txBody>
                    <a:bodyPr/>
                    <a:lstStyle/>
                    <a:p>
                      <a:r>
                        <a:rPr lang="en-GB" sz="1800" b="0" baseline="0" dirty="0" smtClean="0">
                          <a:solidFill>
                            <a:schemeClr val="tx1"/>
                          </a:solidFill>
                        </a:rPr>
                        <a:t>Explain how the words below connect to ‘Tissue’:</a:t>
                      </a:r>
                    </a:p>
                    <a:p>
                      <a:pPr marL="285750" indent="-285750">
                        <a:buFontTx/>
                        <a:buChar char="-"/>
                      </a:pPr>
                      <a:r>
                        <a:rPr lang="en-GB" sz="1800" b="0" baseline="0" dirty="0" smtClean="0">
                          <a:solidFill>
                            <a:schemeClr val="tx1"/>
                          </a:solidFill>
                        </a:rPr>
                        <a:t>Contemplation</a:t>
                      </a:r>
                    </a:p>
                    <a:p>
                      <a:pPr marL="285750" indent="-285750">
                        <a:buFontTx/>
                        <a:buChar char="-"/>
                      </a:pPr>
                      <a:r>
                        <a:rPr lang="en-GB" sz="1800" b="0" baseline="0" dirty="0" smtClean="0">
                          <a:solidFill>
                            <a:schemeClr val="tx1"/>
                          </a:solidFill>
                        </a:rPr>
                        <a:t>Transient</a:t>
                      </a:r>
                    </a:p>
                    <a:p>
                      <a:pPr marL="285750" indent="-285750">
                        <a:buFontTx/>
                        <a:buChar char="-"/>
                      </a:pPr>
                      <a:r>
                        <a:rPr lang="en-GB" sz="1800" b="0" baseline="0" dirty="0" smtClean="0">
                          <a:solidFill>
                            <a:schemeClr val="tx1"/>
                          </a:solidFill>
                        </a:rPr>
                        <a:t>Immortality </a:t>
                      </a:r>
                      <a:endParaRPr lang="en-GB" sz="1800" b="0" baseline="0" dirty="0">
                        <a:solidFill>
                          <a:schemeClr val="tx1"/>
                        </a:solidFill>
                      </a:endParaRPr>
                    </a:p>
                  </a:txBody>
                  <a:tcPr>
                    <a:solidFill>
                      <a:srgbClr val="FF9999"/>
                    </a:solidFill>
                  </a:tcPr>
                </a:tc>
                <a:tc>
                  <a:txBody>
                    <a:bodyPr/>
                    <a:lstStyle/>
                    <a:p>
                      <a:r>
                        <a:rPr lang="en-GB" sz="1800" b="0" dirty="0" err="1" smtClean="0">
                          <a:solidFill>
                            <a:schemeClr val="tx1"/>
                          </a:solidFill>
                        </a:rPr>
                        <a:t>Dharker’s</a:t>
                      </a:r>
                      <a:r>
                        <a:rPr lang="en-GB" sz="1800" b="0" dirty="0" smtClean="0">
                          <a:solidFill>
                            <a:schemeClr val="tx1"/>
                          </a:solidFill>
                        </a:rPr>
                        <a:t> poem</a:t>
                      </a:r>
                      <a:r>
                        <a:rPr lang="en-GB" sz="1800" b="0" baseline="0" dirty="0" smtClean="0">
                          <a:solidFill>
                            <a:schemeClr val="tx1"/>
                          </a:solidFill>
                        </a:rPr>
                        <a:t>s explore religion, terrorism and global politics/identity- which of these ideas are explored in ‘Tissue’?</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Why</a:t>
                      </a:r>
                      <a:r>
                        <a:rPr lang="en-GB" sz="1800" b="0" kern="1200" baseline="0" dirty="0" smtClean="0">
                          <a:solidFill>
                            <a:schemeClr val="dk1"/>
                          </a:solidFill>
                          <a:effectLst/>
                          <a:latin typeface="+mn-lt"/>
                          <a:ea typeface="+mn-ea"/>
                          <a:cs typeface="+mn-cs"/>
                        </a:rPr>
                        <a:t> is the last line isolated? What effect does it have on the reader?</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Why does </a:t>
                      </a:r>
                      <a:r>
                        <a:rPr lang="en-GB" sz="1800" b="0" dirty="0" err="1" smtClean="0">
                          <a:solidFill>
                            <a:schemeClr val="tx1"/>
                          </a:solidFill>
                        </a:rPr>
                        <a:t>Dharker</a:t>
                      </a:r>
                      <a:r>
                        <a:rPr lang="en-GB" sz="1800" b="0" baseline="0" dirty="0" smtClean="0">
                          <a:solidFill>
                            <a:schemeClr val="tx1"/>
                          </a:solidFill>
                        </a:rPr>
                        <a:t> use references to light throughout the poem?</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915787">
                <a:tc>
                  <a:txBody>
                    <a:bodyPr/>
                    <a:lstStyle/>
                    <a:p>
                      <a:r>
                        <a:rPr lang="en-GB" sz="1800" b="0" dirty="0" smtClean="0">
                          <a:solidFill>
                            <a:schemeClr val="tx1"/>
                          </a:solidFill>
                        </a:rPr>
                        <a:t>Explain why “smoothed</a:t>
                      </a:r>
                      <a:r>
                        <a:rPr lang="en-GB" sz="1800" b="0" baseline="0" dirty="0" smtClean="0">
                          <a:solidFill>
                            <a:schemeClr val="tx1"/>
                          </a:solidFill>
                        </a:rPr>
                        <a:t> and stroked” is a repeated line in this poem.</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There are ten stanzas in this poem which</a:t>
                      </a:r>
                      <a:r>
                        <a:rPr lang="en-GB" sz="1800" b="0" baseline="0" dirty="0" smtClean="0">
                          <a:solidFill>
                            <a:schemeClr val="tx1"/>
                          </a:solidFill>
                        </a:rPr>
                        <a:t> build up layers. How does this reflect the poem’s message?</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 is</a:t>
                      </a:r>
                      <a:r>
                        <a:rPr lang="en-GB" sz="1800" b="0" kern="1200" baseline="0" dirty="0" smtClean="0">
                          <a:solidFill>
                            <a:schemeClr val="dk1"/>
                          </a:solidFill>
                          <a:effectLst/>
                          <a:latin typeface="+mn-lt"/>
                          <a:ea typeface="+mn-ea"/>
                          <a:cs typeface="+mn-cs"/>
                        </a:rPr>
                        <a:t> </a:t>
                      </a:r>
                      <a:r>
                        <a:rPr lang="en-GB" sz="1800" b="0" kern="1200" baseline="0" dirty="0" err="1" smtClean="0">
                          <a:solidFill>
                            <a:schemeClr val="dk1"/>
                          </a:solidFill>
                          <a:effectLst/>
                          <a:latin typeface="+mn-lt"/>
                          <a:ea typeface="+mn-ea"/>
                          <a:cs typeface="+mn-cs"/>
                        </a:rPr>
                        <a:t>Dharker’s</a:t>
                      </a:r>
                      <a:r>
                        <a:rPr lang="en-GB" sz="1800" b="0" kern="1200" baseline="0" dirty="0" smtClean="0">
                          <a:solidFill>
                            <a:schemeClr val="dk1"/>
                          </a:solidFill>
                          <a:effectLst/>
                          <a:latin typeface="+mn-lt"/>
                          <a:ea typeface="+mn-ea"/>
                          <a:cs typeface="+mn-cs"/>
                        </a:rPr>
                        <a:t> experiences with different cultures (UK and Pakistan etc.) shown through this poem?</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Explain</a:t>
                      </a:r>
                      <a:r>
                        <a:rPr lang="en-GB" sz="1800" b="0" baseline="0" dirty="0" smtClean="0">
                          <a:solidFill>
                            <a:schemeClr val="tx1"/>
                          </a:solidFill>
                        </a:rPr>
                        <a:t> the paradox in this poem. </a:t>
                      </a:r>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91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chemeClr val="tx1"/>
                          </a:solidFill>
                        </a:rPr>
                        <a:t>Dharker’s</a:t>
                      </a:r>
                      <a:r>
                        <a:rPr lang="en-US" dirty="0" smtClean="0">
                          <a:solidFill>
                            <a:schemeClr val="tx1"/>
                          </a:solidFill>
                        </a:rPr>
                        <a:t> husband lost his life to cancer</a:t>
                      </a:r>
                      <a:r>
                        <a:rPr lang="en-US" baseline="0" dirty="0" smtClean="0">
                          <a:solidFill>
                            <a:schemeClr val="tx1"/>
                          </a:solidFill>
                        </a:rPr>
                        <a:t>. This event could be seen to influence the idea of the fragility of human life in this poem. Pick a quote which reflects this idea. </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How effective is the title of the poem?</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What is the purpose of the enjambment</a:t>
                      </a:r>
                      <a:r>
                        <a:rPr lang="en-GB" sz="1800" b="0" baseline="0" dirty="0" smtClean="0">
                          <a:solidFill>
                            <a:schemeClr val="tx1"/>
                          </a:solidFill>
                        </a:rPr>
                        <a:t> in this poem?</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Identify and explain the extended metaphor in this poem. </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85240444"/>
              </p:ext>
            </p:extLst>
          </p:nvPr>
        </p:nvGraphicFramePr>
        <p:xfrm>
          <a:off x="153042" y="5787745"/>
          <a:ext cx="6853384" cy="365760"/>
        </p:xfrm>
        <a:graphic>
          <a:graphicData uri="http://schemas.openxmlformats.org/drawingml/2006/table">
            <a:tbl>
              <a:tblPr firstRow="1" bandRow="1">
                <a:tableStyleId>{5C22544A-7EE6-4342-B048-85BDC9FD1C3A}</a:tableStyleId>
              </a:tblPr>
              <a:tblGrid>
                <a:gridCol w="1713346">
                  <a:extLst>
                    <a:ext uri="{9D8B030D-6E8A-4147-A177-3AD203B41FA5}">
                      <a16:colId xmlns="" xmlns:a16="http://schemas.microsoft.com/office/drawing/2014/main" val="20000"/>
                    </a:ext>
                  </a:extLst>
                </a:gridCol>
                <a:gridCol w="1713346">
                  <a:extLst>
                    <a:ext uri="{9D8B030D-6E8A-4147-A177-3AD203B41FA5}">
                      <a16:colId xmlns="" xmlns:a16="http://schemas.microsoft.com/office/drawing/2014/main" val="20001"/>
                    </a:ext>
                  </a:extLst>
                </a:gridCol>
                <a:gridCol w="1713346">
                  <a:extLst>
                    <a:ext uri="{9D8B030D-6E8A-4147-A177-3AD203B41FA5}">
                      <a16:colId xmlns="" xmlns:a16="http://schemas.microsoft.com/office/drawing/2014/main" val="20002"/>
                    </a:ext>
                  </a:extLst>
                </a:gridCol>
                <a:gridCol w="1713346">
                  <a:extLst>
                    <a:ext uri="{9D8B030D-6E8A-4147-A177-3AD203B41FA5}">
                      <a16:colId xmlns="" xmlns:a16="http://schemas.microsoft.com/office/drawing/2014/main" val="20003"/>
                    </a:ext>
                  </a:extLst>
                </a:gridCol>
              </a:tblGrid>
              <a:tr h="347964">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5167745" y="0"/>
            <a:ext cx="6888261" cy="769441"/>
          </a:xfrm>
          <a:prstGeom prst="rect">
            <a:avLst/>
          </a:prstGeom>
          <a:noFill/>
        </p:spPr>
        <p:txBody>
          <a:bodyPr wrap="square" rtlCol="0">
            <a:spAutoFit/>
          </a:bodyPr>
          <a:lstStyle/>
          <a:p>
            <a:pPr algn="ctr"/>
            <a:r>
              <a:rPr lang="en-GB" sz="4400" dirty="0" smtClean="0">
                <a:solidFill>
                  <a:prstClr val="black"/>
                </a:solidFill>
                <a:latin typeface="Tempus Sans ITC" panose="04020404030D07020202" pitchFamily="82" charset="0"/>
                <a:ea typeface="Malgun Gothic" panose="020B0503020000020004" pitchFamily="34" charset="-127"/>
                <a:cs typeface="Ideal Sans Light" pitchFamily="50" charset="0"/>
              </a:rPr>
              <a:t>Tissue by </a:t>
            </a:r>
            <a:r>
              <a:rPr lang="en-GB" sz="4400" dirty="0" err="1" smtClean="0">
                <a:solidFill>
                  <a:prstClr val="black"/>
                </a:solidFill>
                <a:latin typeface="Tempus Sans ITC" panose="04020404030D07020202" pitchFamily="82" charset="0"/>
                <a:ea typeface="Malgun Gothic" panose="020B0503020000020004" pitchFamily="34" charset="-127"/>
                <a:cs typeface="Ideal Sans Light" pitchFamily="50" charset="0"/>
              </a:rPr>
              <a:t>Imitiaz</a:t>
            </a:r>
            <a:r>
              <a:rPr lang="en-GB" sz="4400" dirty="0" smtClean="0">
                <a:solidFill>
                  <a:prstClr val="black"/>
                </a:solidFill>
                <a:latin typeface="Tempus Sans ITC" panose="04020404030D07020202" pitchFamily="82" charset="0"/>
                <a:ea typeface="Malgun Gothic" panose="020B0503020000020004" pitchFamily="34" charset="-127"/>
                <a:cs typeface="Ideal Sans Light" pitchFamily="50" charset="0"/>
              </a:rPr>
              <a:t> </a:t>
            </a:r>
            <a:r>
              <a:rPr lang="en-GB" sz="4400" dirty="0" err="1" smtClean="0">
                <a:solidFill>
                  <a:prstClr val="black"/>
                </a:solidFill>
                <a:latin typeface="Tempus Sans ITC" panose="04020404030D07020202" pitchFamily="82" charset="0"/>
                <a:ea typeface="Malgun Gothic" panose="020B0503020000020004" pitchFamily="34" charset="-127"/>
                <a:cs typeface="Ideal Sans Light" pitchFamily="50" charset="0"/>
              </a:rPr>
              <a:t>Dharker</a:t>
            </a:r>
            <a:endParaRPr lang="en-GB" sz="4400" dirty="0">
              <a:solidFill>
                <a:prstClr val="black"/>
              </a:solidFill>
              <a:latin typeface="Tempus Sans ITC" panose="04020404030D07020202" pitchFamily="82" charset="0"/>
              <a:ea typeface="Malgun Gothic" panose="020B0503020000020004" pitchFamily="34" charset="-127"/>
              <a:cs typeface="Ideal Sans Light" pitchFamily="50" charset="0"/>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52690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81600" y="170400"/>
            <a:ext cx="4002473" cy="51767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921027971"/>
              </p:ext>
            </p:extLst>
          </p:nvPr>
        </p:nvGraphicFramePr>
        <p:xfrm>
          <a:off x="173422" y="1081741"/>
          <a:ext cx="11902964" cy="4739939"/>
        </p:xfrm>
        <a:graphic>
          <a:graphicData uri="http://schemas.openxmlformats.org/drawingml/2006/table">
            <a:tbl>
              <a:tblPr firstRow="1" bandRow="1">
                <a:tableStyleId>{5C22544A-7EE6-4342-B048-85BDC9FD1C3A}</a:tableStyleId>
              </a:tblPr>
              <a:tblGrid>
                <a:gridCol w="2971158">
                  <a:extLst>
                    <a:ext uri="{9D8B030D-6E8A-4147-A177-3AD203B41FA5}">
                      <a16:colId xmlns="" xmlns:a16="http://schemas.microsoft.com/office/drawing/2014/main" val="20000"/>
                    </a:ext>
                  </a:extLst>
                </a:gridCol>
                <a:gridCol w="2980324">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1061719">
                <a:tc>
                  <a:txBody>
                    <a:bodyPr/>
                    <a:lstStyle/>
                    <a:p>
                      <a:r>
                        <a:rPr lang="en-GB" sz="1800" b="0" baseline="0" dirty="0" smtClean="0">
                          <a:solidFill>
                            <a:schemeClr val="tx1"/>
                          </a:solidFill>
                        </a:rPr>
                        <a:t>Explain how these words connect to the poem:</a:t>
                      </a:r>
                    </a:p>
                    <a:p>
                      <a:pPr marL="285750" indent="-285750">
                        <a:buFontTx/>
                        <a:buChar char="-"/>
                      </a:pPr>
                      <a:r>
                        <a:rPr lang="en-GB" sz="1800" b="0" baseline="0" dirty="0" smtClean="0">
                          <a:solidFill>
                            <a:schemeClr val="tx1"/>
                          </a:solidFill>
                        </a:rPr>
                        <a:t>Yearning</a:t>
                      </a:r>
                    </a:p>
                    <a:p>
                      <a:pPr marL="285750" indent="-285750">
                        <a:buFontTx/>
                        <a:buChar char="-"/>
                      </a:pPr>
                      <a:r>
                        <a:rPr lang="en-GB" sz="1800" b="0" baseline="0" dirty="0" smtClean="0">
                          <a:solidFill>
                            <a:schemeClr val="tx1"/>
                          </a:solidFill>
                        </a:rPr>
                        <a:t>Pariah</a:t>
                      </a:r>
                    </a:p>
                    <a:p>
                      <a:pPr marL="285750" indent="-285750">
                        <a:buFontTx/>
                        <a:buChar char="-"/>
                      </a:pPr>
                      <a:r>
                        <a:rPr lang="en-GB" sz="1800" b="0" baseline="0" dirty="0" smtClean="0">
                          <a:solidFill>
                            <a:schemeClr val="tx1"/>
                          </a:solidFill>
                        </a:rPr>
                        <a:t>Displaced</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According to the critic Ben Wilkinson, Rumens</a:t>
                      </a:r>
                      <a:r>
                        <a:rPr lang="en-GB" sz="1800" b="0" baseline="0" dirty="0" smtClean="0">
                          <a:solidFill>
                            <a:schemeClr val="tx1"/>
                          </a:solidFill>
                        </a:rPr>
                        <a:t> has </a:t>
                      </a:r>
                      <a:r>
                        <a:rPr lang="en-GB" sz="1800" b="0" dirty="0" smtClean="0">
                          <a:solidFill>
                            <a:schemeClr val="tx1"/>
                          </a:solidFill>
                        </a:rPr>
                        <a:t>a ‘fascination with elsewhere’.</a:t>
                      </a:r>
                      <a:r>
                        <a:rPr lang="en-GB" sz="1800" b="0" baseline="0" dirty="0" smtClean="0">
                          <a:solidFill>
                            <a:schemeClr val="tx1"/>
                          </a:solidFill>
                        </a:rPr>
                        <a:t> How is this reflected in the poem?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Why does Rumens use caesuras in the</a:t>
                      </a:r>
                      <a:r>
                        <a:rPr lang="en-GB" sz="1800" b="0" kern="1200" baseline="0" dirty="0" smtClean="0">
                          <a:solidFill>
                            <a:schemeClr val="dk1"/>
                          </a:solidFill>
                          <a:effectLst/>
                          <a:latin typeface="+mn-lt"/>
                          <a:ea typeface="+mn-ea"/>
                          <a:cs typeface="+mn-cs"/>
                        </a:rPr>
                        <a:t> last stanza?</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How does Rumens show the power of the place</a:t>
                      </a:r>
                      <a:r>
                        <a:rPr lang="en-GB" sz="1800" b="0" baseline="0" dirty="0" smtClean="0">
                          <a:solidFill>
                            <a:schemeClr val="tx1"/>
                          </a:solidFill>
                        </a:rPr>
                        <a:t> through the use of metaphors?</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12652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What is the significance of the definite article (‘the’)</a:t>
                      </a:r>
                      <a:r>
                        <a:rPr lang="en-GB" sz="1800" b="0" baseline="0" dirty="0" smtClean="0">
                          <a:solidFill>
                            <a:schemeClr val="tx1"/>
                          </a:solidFill>
                        </a:rPr>
                        <a:t> in the title?</a:t>
                      </a:r>
                      <a:endParaRPr lang="en-GB" sz="1800" b="0" dirty="0" smtClean="0">
                        <a:solidFill>
                          <a:schemeClr val="tx1"/>
                        </a:solidFill>
                      </a:endParaRPr>
                    </a:p>
                    <a:p>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What does</a:t>
                      </a:r>
                      <a:r>
                        <a:rPr lang="en-GB" sz="1800" b="0" baseline="0" dirty="0" smtClean="0">
                          <a:solidFill>
                            <a:schemeClr val="tx1"/>
                          </a:solidFill>
                        </a:rPr>
                        <a:t> the free verse reflect? </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What does “</a:t>
                      </a:r>
                      <a:r>
                        <a:rPr lang="en-GB" sz="1800" b="0" kern="1200" dirty="0" err="1" smtClean="0">
                          <a:solidFill>
                            <a:prstClr val="black"/>
                          </a:solidFill>
                          <a:effectLst/>
                          <a:latin typeface="+mn-lt"/>
                          <a:ea typeface="Meiryo" panose="020B0604030504040204" pitchFamily="34" charset="-128"/>
                          <a:cs typeface="Meiryo" panose="020B0604030504040204" pitchFamily="34" charset="-128"/>
                        </a:rPr>
                        <a:t>e</a:t>
                      </a:r>
                      <a:r>
                        <a:rPr lang="en-GB" sz="1800" dirty="0" err="1" smtClean="0">
                          <a:solidFill>
                            <a:prstClr val="black"/>
                          </a:solidFill>
                          <a:latin typeface="+mn-lt"/>
                          <a:ea typeface="Meiryo" panose="020B0604030504040204" pitchFamily="34" charset="-128"/>
                          <a:cs typeface="Meiryo" panose="020B0604030504040204" pitchFamily="34" charset="-128"/>
                        </a:rPr>
                        <a:t>migrée</a:t>
                      </a:r>
                      <a:r>
                        <a:rPr lang="en-GB" sz="1800" dirty="0" smtClean="0">
                          <a:solidFill>
                            <a:prstClr val="black"/>
                          </a:solidFill>
                          <a:latin typeface="+mn-lt"/>
                          <a:ea typeface="Meiryo" panose="020B0604030504040204" pitchFamily="34" charset="-128"/>
                          <a:cs typeface="Meiryo" panose="020B0604030504040204" pitchFamily="34" charset="-128"/>
                        </a:rPr>
                        <a:t>” mean?</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How does the poem explore</a:t>
                      </a:r>
                      <a:r>
                        <a:rPr lang="en-GB" sz="1800" b="0" baseline="0" dirty="0" smtClean="0">
                          <a:solidFill>
                            <a:schemeClr val="tx1"/>
                          </a:solidFill>
                        </a:rPr>
                        <a:t> the conflicting emotions between person and place?</a:t>
                      </a:r>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1061719">
                <a:tc>
                  <a:txBody>
                    <a:bodyPr/>
                    <a:lstStyle/>
                    <a:p>
                      <a:r>
                        <a:rPr lang="en-GB" sz="1800" b="0" kern="1200" dirty="0" smtClean="0">
                          <a:solidFill>
                            <a:schemeClr val="dk1"/>
                          </a:solidFill>
                          <a:effectLst/>
                          <a:latin typeface="+mn-lt"/>
                          <a:ea typeface="+mn-ea"/>
                          <a:cs typeface="+mn-cs"/>
                        </a:rPr>
                        <a:t>Throughout history, </a:t>
                      </a:r>
                      <a:r>
                        <a:rPr lang="en-GB" sz="1800" kern="1200" dirty="0" smtClean="0">
                          <a:solidFill>
                            <a:schemeClr val="dk1"/>
                          </a:solidFill>
                          <a:effectLst/>
                          <a:latin typeface="+mn-lt"/>
                          <a:ea typeface="+mn-ea"/>
                          <a:cs typeface="+mn-cs"/>
                        </a:rPr>
                        <a:t>people have had to go into exile because of a change of regime or natural disaster. How does</a:t>
                      </a:r>
                      <a:r>
                        <a:rPr lang="en-GB" sz="1800" kern="1200" baseline="0" dirty="0" smtClean="0">
                          <a:solidFill>
                            <a:schemeClr val="dk1"/>
                          </a:solidFill>
                          <a:effectLst/>
                          <a:latin typeface="+mn-lt"/>
                          <a:ea typeface="+mn-ea"/>
                          <a:cs typeface="+mn-cs"/>
                        </a:rPr>
                        <a:t> Rumens allow this poem to be applied to any of these situations?</a:t>
                      </a:r>
                      <a:endParaRPr lang="en-GB" sz="1800" kern="1200" dirty="0" smtClean="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Justify</a:t>
                      </a:r>
                      <a:r>
                        <a:rPr lang="en-GB" sz="1800" b="0" baseline="0" dirty="0" smtClean="0">
                          <a:solidFill>
                            <a:schemeClr val="tx1"/>
                          </a:solidFill>
                        </a:rPr>
                        <a:t> both of the ideas below:</a:t>
                      </a:r>
                    </a:p>
                    <a:p>
                      <a:pPr marL="285750" indent="-285750">
                        <a:buFontTx/>
                        <a:buChar char="-"/>
                      </a:pPr>
                      <a:r>
                        <a:rPr lang="en-GB" sz="1800" b="0" baseline="0" dirty="0" smtClean="0">
                          <a:solidFill>
                            <a:schemeClr val="tx1"/>
                          </a:solidFill>
                          <a:latin typeface="+mn-lt"/>
                        </a:rPr>
                        <a:t>‘The </a:t>
                      </a:r>
                      <a:r>
                        <a:rPr lang="en-GB" sz="1800" dirty="0" err="1" smtClean="0">
                          <a:solidFill>
                            <a:prstClr val="black"/>
                          </a:solidFill>
                          <a:latin typeface="+mn-lt"/>
                          <a:ea typeface="Meiryo" panose="020B0604030504040204" pitchFamily="34" charset="-128"/>
                          <a:cs typeface="Meiryo" panose="020B0604030504040204" pitchFamily="34" charset="-128"/>
                        </a:rPr>
                        <a:t>Emigrée</a:t>
                      </a:r>
                      <a:r>
                        <a:rPr lang="en-GB" sz="1800" dirty="0" smtClean="0">
                          <a:solidFill>
                            <a:prstClr val="black"/>
                          </a:solidFill>
                          <a:latin typeface="+mn-lt"/>
                          <a:ea typeface="Meiryo" panose="020B0604030504040204" pitchFamily="34" charset="-128"/>
                          <a:cs typeface="Meiryo" panose="020B0604030504040204" pitchFamily="34" charset="-128"/>
                        </a:rPr>
                        <a:t>’ is about a real city</a:t>
                      </a:r>
                    </a:p>
                    <a:p>
                      <a:pPr marL="285750" indent="-285750">
                        <a:buFontTx/>
                        <a:buChar char="-"/>
                      </a:pPr>
                      <a:r>
                        <a:rPr lang="en-GB" sz="1800" b="0" baseline="0" dirty="0" smtClean="0">
                          <a:solidFill>
                            <a:schemeClr val="tx1"/>
                          </a:solidFill>
                          <a:latin typeface="+mn-lt"/>
                        </a:rPr>
                        <a:t>‘The </a:t>
                      </a:r>
                      <a:r>
                        <a:rPr lang="en-GB" sz="1800" dirty="0" err="1" smtClean="0">
                          <a:solidFill>
                            <a:prstClr val="black"/>
                          </a:solidFill>
                          <a:latin typeface="+mn-lt"/>
                          <a:ea typeface="Meiryo" panose="020B0604030504040204" pitchFamily="34" charset="-128"/>
                          <a:cs typeface="Meiryo" panose="020B0604030504040204" pitchFamily="34" charset="-128"/>
                        </a:rPr>
                        <a:t>Emigrée</a:t>
                      </a:r>
                      <a:r>
                        <a:rPr lang="en-GB" sz="1800" dirty="0" smtClean="0">
                          <a:solidFill>
                            <a:prstClr val="black"/>
                          </a:solidFill>
                          <a:latin typeface="+mn-lt"/>
                          <a:ea typeface="Meiryo" panose="020B0604030504040204" pitchFamily="34" charset="-128"/>
                          <a:cs typeface="Meiryo" panose="020B0604030504040204" pitchFamily="34" charset="-128"/>
                        </a:rPr>
                        <a:t>’ is about childhood</a:t>
                      </a:r>
                    </a:p>
                  </a:txBody>
                  <a:tcPr>
                    <a:solidFill>
                      <a:srgbClr val="FF9999"/>
                    </a:solidFill>
                  </a:tcPr>
                </a:tc>
                <a:tc>
                  <a:txBody>
                    <a:bodyPr/>
                    <a:lstStyle/>
                    <a:p>
                      <a:r>
                        <a:rPr lang="en-GB" sz="1800" b="0" dirty="0" smtClean="0">
                          <a:solidFill>
                            <a:schemeClr val="tx1"/>
                          </a:solidFill>
                        </a:rPr>
                        <a:t>The poem has two eight –lined</a:t>
                      </a:r>
                      <a:r>
                        <a:rPr lang="en-GB" sz="1800" b="0" baseline="0" dirty="0" smtClean="0">
                          <a:solidFill>
                            <a:schemeClr val="tx1"/>
                          </a:solidFill>
                        </a:rPr>
                        <a:t> stanzas and one nine-lined stanza. What could this reflect about the </a:t>
                      </a:r>
                      <a:r>
                        <a:rPr lang="en-GB" sz="1800" b="0" baseline="0" dirty="0" err="1" smtClean="0">
                          <a:solidFill>
                            <a:prstClr val="black"/>
                          </a:solidFill>
                          <a:latin typeface="+mn-lt"/>
                          <a:ea typeface="Meiryo" panose="020B0604030504040204" pitchFamily="34" charset="-128"/>
                          <a:cs typeface="Meiryo" panose="020B0604030504040204" pitchFamily="34" charset="-128"/>
                        </a:rPr>
                        <a:t>e</a:t>
                      </a:r>
                      <a:r>
                        <a:rPr lang="en-GB" sz="1800" dirty="0" err="1" smtClean="0">
                          <a:solidFill>
                            <a:prstClr val="black"/>
                          </a:solidFill>
                          <a:latin typeface="+mn-lt"/>
                          <a:ea typeface="Meiryo" panose="020B0604030504040204" pitchFamily="34" charset="-128"/>
                          <a:cs typeface="Meiryo" panose="020B0604030504040204" pitchFamily="34" charset="-128"/>
                        </a:rPr>
                        <a:t>migrée</a:t>
                      </a:r>
                      <a:r>
                        <a:rPr lang="en-GB" sz="1800" dirty="0" smtClean="0">
                          <a:solidFill>
                            <a:prstClr val="black"/>
                          </a:solidFill>
                          <a:latin typeface="+mn-lt"/>
                          <a:ea typeface="Meiryo" panose="020B0604030504040204" pitchFamily="34" charset="-128"/>
                          <a:cs typeface="Meiryo" panose="020B0604030504040204" pitchFamily="34" charset="-128"/>
                        </a:rPr>
                        <a:t>?</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How</a:t>
                      </a:r>
                      <a:r>
                        <a:rPr lang="en-GB" sz="1800" b="0" baseline="0" dirty="0" smtClean="0">
                          <a:solidFill>
                            <a:schemeClr val="tx1"/>
                          </a:solidFill>
                        </a:rPr>
                        <a:t> does Rumens use references to light within this poem?</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79854686"/>
              </p:ext>
            </p:extLst>
          </p:nvPr>
        </p:nvGraphicFramePr>
        <p:xfrm>
          <a:off x="181600" y="6249410"/>
          <a:ext cx="7310584" cy="365760"/>
        </p:xfrm>
        <a:graphic>
          <a:graphicData uri="http://schemas.openxmlformats.org/drawingml/2006/table">
            <a:tbl>
              <a:tblPr firstRow="1" bandRow="1">
                <a:tableStyleId>{5C22544A-7EE6-4342-B048-85BDC9FD1C3A}</a:tableStyleId>
              </a:tblPr>
              <a:tblGrid>
                <a:gridCol w="1827646">
                  <a:extLst>
                    <a:ext uri="{9D8B030D-6E8A-4147-A177-3AD203B41FA5}">
                      <a16:colId xmlns="" xmlns:a16="http://schemas.microsoft.com/office/drawing/2014/main" val="20000"/>
                    </a:ext>
                  </a:extLst>
                </a:gridCol>
                <a:gridCol w="1827646">
                  <a:extLst>
                    <a:ext uri="{9D8B030D-6E8A-4147-A177-3AD203B41FA5}">
                      <a16:colId xmlns="" xmlns:a16="http://schemas.microsoft.com/office/drawing/2014/main" val="20001"/>
                    </a:ext>
                  </a:extLst>
                </a:gridCol>
                <a:gridCol w="1827646">
                  <a:extLst>
                    <a:ext uri="{9D8B030D-6E8A-4147-A177-3AD203B41FA5}">
                      <a16:colId xmlns="" xmlns:a16="http://schemas.microsoft.com/office/drawing/2014/main" val="20002"/>
                    </a:ext>
                  </a:extLst>
                </a:gridCol>
                <a:gridCol w="1827646">
                  <a:extLst>
                    <a:ext uri="{9D8B030D-6E8A-4147-A177-3AD203B41FA5}">
                      <a16:colId xmlns="" xmlns:a16="http://schemas.microsoft.com/office/drawing/2014/main" val="20003"/>
                    </a:ext>
                  </a:extLst>
                </a:gridCol>
              </a:tblGrid>
              <a:tr h="347964">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3990109" y="316811"/>
            <a:ext cx="8384551" cy="707886"/>
          </a:xfrm>
          <a:prstGeom prst="rect">
            <a:avLst/>
          </a:prstGeom>
          <a:noFill/>
        </p:spPr>
        <p:txBody>
          <a:bodyPr wrap="square" rtlCol="0">
            <a:spAutoFit/>
          </a:bodyPr>
          <a:lstStyle/>
          <a:p>
            <a:pPr algn="ctr"/>
            <a:r>
              <a:rPr lang="en-GB" sz="4000" dirty="0" smtClean="0">
                <a:solidFill>
                  <a:prstClr val="black"/>
                </a:solidFill>
                <a:latin typeface="Meiryo" panose="020B0604030504040204" pitchFamily="34" charset="-128"/>
                <a:ea typeface="Meiryo" panose="020B0604030504040204" pitchFamily="34" charset="-128"/>
                <a:cs typeface="Meiryo" panose="020B0604030504040204" pitchFamily="34" charset="-128"/>
              </a:rPr>
              <a:t>The </a:t>
            </a:r>
            <a:r>
              <a:rPr lang="en-GB" sz="4000" dirty="0" err="1" smtClean="0">
                <a:solidFill>
                  <a:prstClr val="black"/>
                </a:solidFill>
                <a:latin typeface="Meiryo" panose="020B0604030504040204" pitchFamily="34" charset="-128"/>
                <a:ea typeface="Meiryo" panose="020B0604030504040204" pitchFamily="34" charset="-128"/>
                <a:cs typeface="Meiryo" panose="020B0604030504040204" pitchFamily="34" charset="-128"/>
              </a:rPr>
              <a:t>Emigrée</a:t>
            </a:r>
            <a:r>
              <a:rPr lang="en-GB" sz="4000" dirty="0" smtClean="0">
                <a:solidFill>
                  <a:prstClr val="black"/>
                </a:solidFill>
                <a:latin typeface="Meiryo" panose="020B0604030504040204" pitchFamily="34" charset="-128"/>
                <a:ea typeface="Meiryo" panose="020B0604030504040204" pitchFamily="34" charset="-128"/>
                <a:cs typeface="Meiryo" panose="020B0604030504040204" pitchFamily="34" charset="-128"/>
              </a:rPr>
              <a:t> by</a:t>
            </a:r>
            <a:r>
              <a:rPr lang="en-GB" sz="4000" dirty="0">
                <a:solidFill>
                  <a:prstClr val="black"/>
                </a:solidFill>
                <a:latin typeface="Meiryo" panose="020B0604030504040204" pitchFamily="34" charset="-128"/>
                <a:ea typeface="Meiryo" panose="020B0604030504040204" pitchFamily="34" charset="-128"/>
                <a:cs typeface="Meiryo" panose="020B0604030504040204" pitchFamily="34" charset="-128"/>
              </a:rPr>
              <a:t> </a:t>
            </a:r>
            <a:r>
              <a:rPr lang="en-GB" sz="4000" dirty="0" smtClean="0">
                <a:solidFill>
                  <a:prstClr val="black"/>
                </a:solidFill>
                <a:latin typeface="Meiryo" panose="020B0604030504040204" pitchFamily="34" charset="-128"/>
                <a:ea typeface="Meiryo" panose="020B0604030504040204" pitchFamily="34" charset="-128"/>
                <a:cs typeface="Meiryo" panose="020B0604030504040204" pitchFamily="34" charset="-128"/>
              </a:rPr>
              <a:t>Carol Rumens</a:t>
            </a:r>
            <a:endParaRPr lang="en-GB" sz="4000" dirty="0">
              <a:solidFill>
                <a:prstClr val="black"/>
              </a:solidFill>
              <a:latin typeface="Meiryo" panose="020B0604030504040204" pitchFamily="34" charset="-128"/>
              <a:ea typeface="Meiryo" panose="020B0604030504040204" pitchFamily="34" charset="-128"/>
              <a:cs typeface="Meiryo" panose="020B0604030504040204" pitchFamily="34" charset="-128"/>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2592074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81600" y="451966"/>
            <a:ext cx="5755561" cy="74441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415533159"/>
              </p:ext>
            </p:extLst>
          </p:nvPr>
        </p:nvGraphicFramePr>
        <p:xfrm>
          <a:off x="153042" y="1469969"/>
          <a:ext cx="11902964" cy="4116187"/>
        </p:xfrm>
        <a:graphic>
          <a:graphicData uri="http://schemas.openxmlformats.org/drawingml/2006/table">
            <a:tbl>
              <a:tblPr firstRow="1" bandRow="1">
                <a:tableStyleId>{5C22544A-7EE6-4342-B048-85BDC9FD1C3A}</a:tableStyleId>
              </a:tblPr>
              <a:tblGrid>
                <a:gridCol w="2971158">
                  <a:extLst>
                    <a:ext uri="{9D8B030D-6E8A-4147-A177-3AD203B41FA5}">
                      <a16:colId xmlns="" xmlns:a16="http://schemas.microsoft.com/office/drawing/2014/main" val="20000"/>
                    </a:ext>
                  </a:extLst>
                </a:gridCol>
                <a:gridCol w="2980324">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91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Explain</a:t>
                      </a:r>
                      <a:r>
                        <a:rPr lang="en-GB" sz="1800" b="0" baseline="0" dirty="0" smtClean="0">
                          <a:solidFill>
                            <a:schemeClr val="tx1"/>
                          </a:solidFill>
                        </a:rPr>
                        <a:t> the link between the words below and the poem:</a:t>
                      </a:r>
                      <a:endParaRPr lang="en-GB" sz="1800" b="0" dirty="0" smtClean="0">
                        <a:solidFill>
                          <a:schemeClr val="tx1"/>
                        </a:solidFill>
                      </a:endParaRPr>
                    </a:p>
                    <a:p>
                      <a:pPr marL="285750" indent="-285750">
                        <a:buFontTx/>
                        <a:buChar char="-"/>
                      </a:pPr>
                      <a:r>
                        <a:rPr lang="en-GB" sz="1800" b="0" baseline="0" dirty="0" smtClean="0">
                          <a:solidFill>
                            <a:schemeClr val="tx1"/>
                          </a:solidFill>
                        </a:rPr>
                        <a:t>Re-appropriation </a:t>
                      </a:r>
                    </a:p>
                    <a:p>
                      <a:pPr marL="285750" indent="-285750">
                        <a:buFontTx/>
                        <a:buChar char="-"/>
                      </a:pPr>
                      <a:r>
                        <a:rPr lang="en-GB" sz="1800" b="0" baseline="0" dirty="0" smtClean="0">
                          <a:solidFill>
                            <a:schemeClr val="tx1"/>
                          </a:solidFill>
                        </a:rPr>
                        <a:t>Marginalised </a:t>
                      </a:r>
                    </a:p>
                    <a:p>
                      <a:pPr marL="285750" indent="-285750">
                        <a:buFontTx/>
                        <a:buChar char="-"/>
                      </a:pPr>
                      <a:r>
                        <a:rPr lang="en-GB" sz="1800" b="0" baseline="0" dirty="0" smtClean="0">
                          <a:solidFill>
                            <a:schemeClr val="tx1"/>
                          </a:solidFill>
                        </a:rPr>
                        <a:t>Self-identification </a:t>
                      </a:r>
                      <a:endParaRPr lang="en-GB" sz="1800" b="0" baseline="0" dirty="0">
                        <a:solidFill>
                          <a:schemeClr val="tx1"/>
                        </a:solidFill>
                      </a:endParaRPr>
                    </a:p>
                  </a:txBody>
                  <a:tcPr>
                    <a:solidFill>
                      <a:srgbClr val="FF9999"/>
                    </a:solidFill>
                  </a:tcPr>
                </a:tc>
                <a:tc>
                  <a:txBody>
                    <a:bodyPr/>
                    <a:lstStyle/>
                    <a:p>
                      <a:r>
                        <a:rPr lang="en-GB" sz="1800" b="0" dirty="0" err="1" smtClean="0">
                          <a:solidFill>
                            <a:schemeClr val="tx1"/>
                          </a:solidFill>
                        </a:rPr>
                        <a:t>Agard</a:t>
                      </a:r>
                      <a:r>
                        <a:rPr lang="en-GB" sz="1800" b="0" baseline="0" dirty="0" smtClean="0">
                          <a:solidFill>
                            <a:schemeClr val="tx1"/>
                          </a:solidFill>
                        </a:rPr>
                        <a:t> </a:t>
                      </a:r>
                      <a:r>
                        <a:rPr lang="en-GB" sz="1800" b="0" dirty="0" smtClean="0">
                          <a:solidFill>
                            <a:schemeClr val="tx1"/>
                          </a:solidFill>
                        </a:rPr>
                        <a:t>references a book published in 1930 that parodies history with fictional stories – why might he have done this?</a:t>
                      </a: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a:t>
                      </a:r>
                      <a:r>
                        <a:rPr lang="en-GB" sz="1800" b="0" kern="1200" baseline="0" dirty="0" smtClean="0">
                          <a:solidFill>
                            <a:schemeClr val="dk1"/>
                          </a:solidFill>
                          <a:effectLst/>
                          <a:latin typeface="+mn-lt"/>
                          <a:ea typeface="+mn-ea"/>
                          <a:cs typeface="+mn-cs"/>
                        </a:rPr>
                        <a:t> is the rhyme used within this poem?</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“Bandage up me eye with </a:t>
                      </a:r>
                    </a:p>
                    <a:p>
                      <a:r>
                        <a:rPr lang="en-GB" sz="1800" b="0" dirty="0" smtClean="0">
                          <a:solidFill>
                            <a:schemeClr val="tx1"/>
                          </a:solidFill>
                        </a:rPr>
                        <a:t>me own history/Blind me to me own/Identity”.</a:t>
                      </a:r>
                      <a:r>
                        <a:rPr lang="en-GB" sz="1800" b="0" baseline="0" dirty="0" smtClean="0">
                          <a:solidFill>
                            <a:schemeClr val="tx1"/>
                          </a:solidFill>
                        </a:rPr>
                        <a:t> What are the connotations of “bandage” and “blind”</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915787">
                <a:tc>
                  <a:txBody>
                    <a:bodyPr/>
                    <a:lstStyle/>
                    <a:p>
                      <a:r>
                        <a:rPr lang="en-GB" sz="1800" b="0" dirty="0" smtClean="0">
                          <a:solidFill>
                            <a:schemeClr val="tx1"/>
                          </a:solidFill>
                        </a:rPr>
                        <a:t>Why</a:t>
                      </a:r>
                      <a:r>
                        <a:rPr lang="en-GB" sz="1800" b="0" baseline="0" dirty="0" smtClean="0">
                          <a:solidFill>
                            <a:schemeClr val="tx1"/>
                          </a:solidFill>
                        </a:rPr>
                        <a:t> does </a:t>
                      </a:r>
                      <a:r>
                        <a:rPr lang="en-GB" sz="1800" b="0" baseline="0" dirty="0" err="1" smtClean="0">
                          <a:solidFill>
                            <a:schemeClr val="tx1"/>
                          </a:solidFill>
                        </a:rPr>
                        <a:t>Agard</a:t>
                      </a:r>
                      <a:r>
                        <a:rPr lang="en-GB" sz="1800" b="0" baseline="0" dirty="0" smtClean="0">
                          <a:solidFill>
                            <a:schemeClr val="tx1"/>
                          </a:solidFill>
                        </a:rPr>
                        <a:t> use intertextual references throughout this poem?</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Why has the poet</a:t>
                      </a:r>
                      <a:r>
                        <a:rPr lang="en-GB" sz="1800" b="0" baseline="0" dirty="0" smtClean="0">
                          <a:solidFill>
                            <a:schemeClr val="tx1"/>
                          </a:solidFill>
                        </a:rPr>
                        <a:t> decided to write about this subject in non-standard English?</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 does </a:t>
                      </a:r>
                      <a:r>
                        <a:rPr lang="en-GB" sz="1800" b="0" kern="1200" dirty="0" err="1" smtClean="0">
                          <a:solidFill>
                            <a:schemeClr val="dk1"/>
                          </a:solidFill>
                          <a:effectLst/>
                          <a:latin typeface="+mn-lt"/>
                          <a:ea typeface="+mn-ea"/>
                          <a:cs typeface="+mn-cs"/>
                        </a:rPr>
                        <a:t>Agard</a:t>
                      </a:r>
                      <a:r>
                        <a:rPr lang="en-GB" sz="1800" b="0" kern="1200" dirty="0" smtClean="0">
                          <a:solidFill>
                            <a:schemeClr val="dk1"/>
                          </a:solidFill>
                          <a:effectLst/>
                          <a:latin typeface="+mn-lt"/>
                          <a:ea typeface="+mn-ea"/>
                          <a:cs typeface="+mn-cs"/>
                        </a:rPr>
                        <a:t> create</a:t>
                      </a:r>
                      <a:r>
                        <a:rPr lang="en-GB" sz="1800" b="0" kern="1200" baseline="0" dirty="0" smtClean="0">
                          <a:solidFill>
                            <a:schemeClr val="dk1"/>
                          </a:solidFill>
                          <a:effectLst/>
                          <a:latin typeface="+mn-lt"/>
                          <a:ea typeface="+mn-ea"/>
                          <a:cs typeface="+mn-cs"/>
                        </a:rPr>
                        <a:t> his own accent in this poem? </a:t>
                      </a:r>
                      <a:endParaRPr lang="en-GB" sz="1800" b="0" kern="1200" dirty="0">
                        <a:solidFill>
                          <a:schemeClr val="dk1"/>
                        </a:solidFill>
                        <a:effectLst/>
                        <a:latin typeface="+mn-lt"/>
                        <a:ea typeface="+mn-ea"/>
                        <a:cs typeface="+mn-cs"/>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How</a:t>
                      </a:r>
                      <a:r>
                        <a:rPr lang="en-GB" sz="1800" b="0" baseline="0" dirty="0" smtClean="0">
                          <a:solidFill>
                            <a:schemeClr val="tx1"/>
                          </a:solidFill>
                        </a:rPr>
                        <a:t> does the poet feel about culture- celebratory or angry?</a:t>
                      </a:r>
                      <a:endParaRPr lang="en-GB" sz="1800" b="0" dirty="0" smtClean="0">
                        <a:solidFill>
                          <a:schemeClr val="tx1"/>
                        </a:solidFill>
                      </a:endParaRPr>
                    </a:p>
                  </a:txBody>
                  <a:tcPr>
                    <a:solidFill>
                      <a:srgbClr val="FF9999"/>
                    </a:solidFill>
                  </a:tcPr>
                </a:tc>
                <a:extLst>
                  <a:ext uri="{0D108BD9-81ED-4DB2-BD59-A6C34878D82A}">
                    <a16:rowId xmlns="" xmlns:a16="http://schemas.microsoft.com/office/drawing/2014/main" val="10001"/>
                  </a:ext>
                </a:extLst>
              </a:tr>
              <a:tr h="915787">
                <a:tc>
                  <a:txBody>
                    <a:bodyPr/>
                    <a:lstStyle/>
                    <a:p>
                      <a:pPr lvl="0"/>
                      <a:r>
                        <a:rPr lang="en-GB" dirty="0" smtClean="0"/>
                        <a:t>John </a:t>
                      </a:r>
                      <a:r>
                        <a:rPr lang="en-GB" dirty="0" err="1" smtClean="0"/>
                        <a:t>Agard</a:t>
                      </a:r>
                      <a:r>
                        <a:rPr lang="en-GB" dirty="0" smtClean="0"/>
                        <a:t> was born in Guyana, a Caribbean country in South America, but he moved to Britain in 1977.</a:t>
                      </a:r>
                      <a:r>
                        <a:rPr lang="en-GB" baseline="0" dirty="0" smtClean="0"/>
                        <a:t> How does this poem reflect this?</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Is this poem more about power or conflict?</a:t>
                      </a:r>
                      <a:r>
                        <a:rPr lang="en-GB" sz="1800" b="0" baseline="0" dirty="0" smtClean="0">
                          <a:solidFill>
                            <a:schemeClr val="tx1"/>
                          </a:solidFill>
                        </a:rPr>
                        <a:t> Explain. </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How does the poem’s structure reflect the persona’s pride in his</a:t>
                      </a:r>
                      <a:r>
                        <a:rPr lang="en-GB" sz="1800" b="0" baseline="0" dirty="0" smtClean="0">
                          <a:solidFill>
                            <a:schemeClr val="tx1"/>
                          </a:solidFill>
                        </a:rPr>
                        <a:t> history? How does the lack of punctuation allow the reader to reflect on how the speaker feels in English culture?</a:t>
                      </a:r>
                      <a:endParaRPr lang="en-GB" sz="1800" b="0" dirty="0">
                        <a:solidFill>
                          <a:schemeClr val="tx1"/>
                        </a:solidFill>
                      </a:endParaRPr>
                    </a:p>
                  </a:txBody>
                  <a:tcPr>
                    <a:solidFill>
                      <a:schemeClr val="accent4">
                        <a:lumMod val="60000"/>
                        <a:lumOff val="40000"/>
                      </a:schemeClr>
                    </a:solidFill>
                  </a:tcPr>
                </a:tc>
                <a:tc>
                  <a:txBody>
                    <a:bodyPr/>
                    <a:lstStyle/>
                    <a:p>
                      <a:r>
                        <a:rPr lang="en-GB" dirty="0" smtClean="0"/>
                        <a:t>‘Dem tell me’- Explain the importance</a:t>
                      </a:r>
                      <a:r>
                        <a:rPr lang="en-GB" baseline="0" dirty="0" smtClean="0"/>
                        <a:t> of this quotation.</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54214020"/>
              </p:ext>
            </p:extLst>
          </p:nvPr>
        </p:nvGraphicFramePr>
        <p:xfrm>
          <a:off x="153042" y="6051290"/>
          <a:ext cx="7245928" cy="396240"/>
        </p:xfrm>
        <a:graphic>
          <a:graphicData uri="http://schemas.openxmlformats.org/drawingml/2006/table">
            <a:tbl>
              <a:tblPr firstRow="1" bandRow="1">
                <a:tableStyleId>{5C22544A-7EE6-4342-B048-85BDC9FD1C3A}</a:tableStyleId>
              </a:tblPr>
              <a:tblGrid>
                <a:gridCol w="1811482">
                  <a:extLst>
                    <a:ext uri="{9D8B030D-6E8A-4147-A177-3AD203B41FA5}">
                      <a16:colId xmlns="" xmlns:a16="http://schemas.microsoft.com/office/drawing/2014/main" val="20000"/>
                    </a:ext>
                  </a:extLst>
                </a:gridCol>
                <a:gridCol w="1811482">
                  <a:extLst>
                    <a:ext uri="{9D8B030D-6E8A-4147-A177-3AD203B41FA5}">
                      <a16:colId xmlns="" xmlns:a16="http://schemas.microsoft.com/office/drawing/2014/main" val="20001"/>
                    </a:ext>
                  </a:extLst>
                </a:gridCol>
                <a:gridCol w="1811482">
                  <a:extLst>
                    <a:ext uri="{9D8B030D-6E8A-4147-A177-3AD203B41FA5}">
                      <a16:colId xmlns="" xmlns:a16="http://schemas.microsoft.com/office/drawing/2014/main" val="20002"/>
                    </a:ext>
                  </a:extLst>
                </a:gridCol>
                <a:gridCol w="1811482">
                  <a:extLst>
                    <a:ext uri="{9D8B030D-6E8A-4147-A177-3AD203B41FA5}">
                      <a16:colId xmlns="" xmlns:a16="http://schemas.microsoft.com/office/drawing/2014/main" val="20003"/>
                    </a:ext>
                  </a:extLst>
                </a:gridCol>
              </a:tblGrid>
              <a:tr h="370840">
                <a:tc>
                  <a:txBody>
                    <a:bodyPr/>
                    <a:lstStyle/>
                    <a:p>
                      <a:pPr algn="ctr"/>
                      <a:r>
                        <a:rPr lang="en-GB" sz="2000" dirty="0">
                          <a:solidFill>
                            <a:schemeClr val="tx1"/>
                          </a:solidFill>
                        </a:rPr>
                        <a:t>Meaning</a:t>
                      </a:r>
                    </a:p>
                  </a:txBody>
                  <a:tcPr>
                    <a:solidFill>
                      <a:srgbClr val="FF9999"/>
                    </a:solidFill>
                  </a:tcPr>
                </a:tc>
                <a:tc>
                  <a:txBody>
                    <a:bodyPr/>
                    <a:lstStyle/>
                    <a:p>
                      <a:pPr algn="ctr"/>
                      <a:r>
                        <a:rPr lang="en-GB" sz="2000" dirty="0">
                          <a:solidFill>
                            <a:schemeClr val="tx1"/>
                          </a:solidFill>
                        </a:rPr>
                        <a:t>Context</a:t>
                      </a:r>
                    </a:p>
                  </a:txBody>
                  <a:tcPr>
                    <a:solidFill>
                      <a:srgbClr val="CCCCFF"/>
                    </a:solidFill>
                  </a:tcPr>
                </a:tc>
                <a:tc>
                  <a:txBody>
                    <a:bodyPr/>
                    <a:lstStyle/>
                    <a:p>
                      <a:pPr algn="ctr"/>
                      <a:r>
                        <a:rPr lang="en-GB" sz="2000" dirty="0">
                          <a:solidFill>
                            <a:schemeClr val="tx1"/>
                          </a:solidFill>
                        </a:rPr>
                        <a:t>Structure</a:t>
                      </a:r>
                    </a:p>
                  </a:txBody>
                  <a:tcPr>
                    <a:solidFill>
                      <a:schemeClr val="accent4">
                        <a:lumMod val="60000"/>
                        <a:lumOff val="40000"/>
                      </a:schemeClr>
                    </a:solidFill>
                  </a:tcPr>
                </a:tc>
                <a:tc>
                  <a:txBody>
                    <a:bodyPr/>
                    <a:lstStyle/>
                    <a:p>
                      <a:pPr algn="ctr"/>
                      <a:r>
                        <a:rPr lang="en-GB" sz="20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6104524" y="0"/>
            <a:ext cx="5951482" cy="1754326"/>
          </a:xfrm>
          <a:prstGeom prst="rect">
            <a:avLst/>
          </a:prstGeom>
          <a:noFill/>
        </p:spPr>
        <p:txBody>
          <a:bodyPr wrap="square" rtlCol="0">
            <a:spAutoFit/>
          </a:bodyPr>
          <a:lstStyle/>
          <a:p>
            <a:pPr algn="ctr"/>
            <a:r>
              <a:rPr lang="en-GB" sz="5400" dirty="0" smtClean="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rPr>
              <a:t>Checking Out Me History</a:t>
            </a:r>
            <a:r>
              <a:rPr lang="en-GB" sz="5400" dirty="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rPr>
              <a:t> </a:t>
            </a:r>
            <a:endParaRPr lang="en-GB" sz="5400" dirty="0" smtClean="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endParaRPr>
          </a:p>
          <a:p>
            <a:pPr algn="ctr"/>
            <a:r>
              <a:rPr lang="en-GB" sz="5400" dirty="0" smtClean="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rPr>
              <a:t>by John </a:t>
            </a:r>
            <a:r>
              <a:rPr lang="en-GB" sz="5400" dirty="0" err="1" smtClean="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rPr>
              <a:t>Agard</a:t>
            </a:r>
            <a:endParaRPr lang="en-GB" sz="5400" dirty="0" smtClean="0">
              <a:solidFill>
                <a:prstClr val="black"/>
              </a:solidFill>
              <a:latin typeface="Microsoft Himalaya" panose="01010100010101010101" pitchFamily="2" charset="0"/>
              <a:ea typeface="Microsoft Himalaya" panose="01010100010101010101" pitchFamily="2" charset="0"/>
              <a:cs typeface="Microsoft Himalaya" panose="01010100010101010101" pitchFamily="2" charset="0"/>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390496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81600" y="141383"/>
            <a:ext cx="4308513" cy="55725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752767595"/>
              </p:ext>
            </p:extLst>
          </p:nvPr>
        </p:nvGraphicFramePr>
        <p:xfrm>
          <a:off x="173422" y="788804"/>
          <a:ext cx="11902964" cy="5218532"/>
        </p:xfrm>
        <a:graphic>
          <a:graphicData uri="http://schemas.openxmlformats.org/drawingml/2006/table">
            <a:tbl>
              <a:tblPr firstRow="1" bandRow="1">
                <a:tableStyleId>{5C22544A-7EE6-4342-B048-85BDC9FD1C3A}</a:tableStyleId>
              </a:tblPr>
              <a:tblGrid>
                <a:gridCol w="3047450">
                  <a:extLst>
                    <a:ext uri="{9D8B030D-6E8A-4147-A177-3AD203B41FA5}">
                      <a16:colId xmlns="" xmlns:a16="http://schemas.microsoft.com/office/drawing/2014/main" val="20000"/>
                    </a:ext>
                  </a:extLst>
                </a:gridCol>
                <a:gridCol w="3384644">
                  <a:extLst>
                    <a:ext uri="{9D8B030D-6E8A-4147-A177-3AD203B41FA5}">
                      <a16:colId xmlns="" xmlns:a16="http://schemas.microsoft.com/office/drawing/2014/main" val="20001"/>
                    </a:ext>
                  </a:extLst>
                </a:gridCol>
                <a:gridCol w="2748050">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2126276">
                <a:tc>
                  <a:txBody>
                    <a:bodyPr/>
                    <a:lstStyle/>
                    <a:p>
                      <a:r>
                        <a:rPr lang="en-GB" sz="1800" b="0" dirty="0" smtClean="0">
                          <a:solidFill>
                            <a:schemeClr val="tx1"/>
                          </a:solidFill>
                        </a:rPr>
                        <a:t>Explain</a:t>
                      </a:r>
                      <a:r>
                        <a:rPr lang="en-GB" sz="1800" b="0" baseline="0" dirty="0" smtClean="0">
                          <a:solidFill>
                            <a:schemeClr val="tx1"/>
                          </a:solidFill>
                        </a:rPr>
                        <a:t> how each of the words below link to the poem:</a:t>
                      </a:r>
                    </a:p>
                    <a:p>
                      <a:pPr marL="285750" indent="-285750">
                        <a:buFontTx/>
                        <a:buChar char="-"/>
                      </a:pPr>
                      <a:r>
                        <a:rPr lang="en-GB" sz="1800" b="0" baseline="0" dirty="0" err="1" smtClean="0">
                          <a:solidFill>
                            <a:schemeClr val="tx1"/>
                          </a:solidFill>
                        </a:rPr>
                        <a:t>Trepredation</a:t>
                      </a:r>
                      <a:endParaRPr lang="en-GB" sz="1800" b="0" baseline="0" dirty="0" smtClean="0">
                        <a:solidFill>
                          <a:schemeClr val="tx1"/>
                        </a:solidFill>
                      </a:endParaRPr>
                    </a:p>
                    <a:p>
                      <a:pPr marL="285750" indent="-285750">
                        <a:buFontTx/>
                        <a:buChar char="-"/>
                      </a:pPr>
                      <a:r>
                        <a:rPr lang="en-GB" sz="1800" b="0" baseline="0" dirty="0" smtClean="0">
                          <a:solidFill>
                            <a:schemeClr val="tx1"/>
                          </a:solidFill>
                        </a:rPr>
                        <a:t>Shame</a:t>
                      </a:r>
                    </a:p>
                    <a:p>
                      <a:pPr marL="285750" indent="-285750">
                        <a:buFontTx/>
                        <a:buChar char="-"/>
                      </a:pPr>
                      <a:r>
                        <a:rPr lang="en-GB" sz="1800" b="0" baseline="0" dirty="0" smtClean="0">
                          <a:solidFill>
                            <a:schemeClr val="tx1"/>
                          </a:solidFill>
                        </a:rPr>
                        <a:t>Anguish</a:t>
                      </a:r>
                    </a:p>
                    <a:p>
                      <a:pPr marL="285750" indent="-285750">
                        <a:buFontTx/>
                        <a:buChar char="-"/>
                      </a:pPr>
                      <a:r>
                        <a:rPr lang="en-GB" sz="1800" b="0" baseline="0" dirty="0" smtClean="0">
                          <a:solidFill>
                            <a:schemeClr val="tx1"/>
                          </a:solidFill>
                        </a:rPr>
                        <a:t>Turmoil</a:t>
                      </a:r>
                    </a:p>
                    <a:p>
                      <a:pPr marL="285750" indent="-285750">
                        <a:buFontTx/>
                        <a:buChar char="-"/>
                      </a:pPr>
                      <a:r>
                        <a:rPr lang="en-GB" sz="1800" b="0" baseline="0" dirty="0" smtClean="0">
                          <a:solidFill>
                            <a:schemeClr val="tx1"/>
                          </a:solidFill>
                        </a:rPr>
                        <a:t>Brutality</a:t>
                      </a:r>
                      <a:endParaRPr lang="en-GB" sz="1800" b="0" dirty="0" smtClean="0">
                        <a:solidFill>
                          <a:schemeClr val="tx1"/>
                        </a:solidFill>
                      </a:endParaRPr>
                    </a:p>
                  </a:txBody>
                  <a:tcPr>
                    <a:solidFill>
                      <a:srgbClr val="FF9999"/>
                    </a:solidFill>
                  </a:tcPr>
                </a:tc>
                <a:tc>
                  <a:txBody>
                    <a:bodyPr/>
                    <a:lstStyle/>
                    <a:p>
                      <a:r>
                        <a:rPr lang="en-GB" sz="1800" b="0" dirty="0" smtClean="0">
                          <a:solidFill>
                            <a:schemeClr val="tx1"/>
                          </a:solidFill>
                        </a:rPr>
                        <a:t>Garland states</a:t>
                      </a:r>
                      <a:r>
                        <a:rPr lang="en-GB" sz="1800" b="0" baseline="0" dirty="0" smtClean="0">
                          <a:solidFill>
                            <a:schemeClr val="tx1"/>
                          </a:solidFill>
                        </a:rPr>
                        <a:t> “</a:t>
                      </a:r>
                      <a:r>
                        <a:rPr lang="en-GB" sz="1800" b="0" dirty="0" smtClean="0">
                          <a:solidFill>
                            <a:schemeClr val="tx1"/>
                          </a:solidFill>
                        </a:rPr>
                        <a:t>poetry is a way of talking about how each of us sees, is touched by, grasps, and responds to our own different worlds and the people in them.”</a:t>
                      </a:r>
                      <a:r>
                        <a:rPr lang="en-GB" sz="1800" b="0" baseline="0" dirty="0" smtClean="0">
                          <a:solidFill>
                            <a:schemeClr val="tx1"/>
                          </a:solidFill>
                        </a:rPr>
                        <a:t> How does ‘Kamikaze’ challenge the reader’s preconceptions about kamikaze pilots?</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The poem</a:t>
                      </a:r>
                      <a:r>
                        <a:rPr lang="en-GB" sz="1800" b="0" kern="1200" baseline="0" dirty="0" smtClean="0">
                          <a:solidFill>
                            <a:schemeClr val="dk1"/>
                          </a:solidFill>
                          <a:effectLst/>
                          <a:latin typeface="+mn-lt"/>
                          <a:ea typeface="+mn-ea"/>
                          <a:cs typeface="+mn-cs"/>
                        </a:rPr>
                        <a:t> is narrated mostly in third person</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Why does Garland</a:t>
                      </a:r>
                      <a:r>
                        <a:rPr lang="en-GB" sz="1800" b="0" baseline="0" dirty="0" smtClean="0">
                          <a:solidFill>
                            <a:schemeClr val="tx1"/>
                          </a:solidFill>
                        </a:rPr>
                        <a:t> use rich natural imagery in this poem? </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1195172">
                <a:tc>
                  <a:txBody>
                    <a:bodyPr/>
                    <a:lstStyle/>
                    <a:p>
                      <a:r>
                        <a:rPr lang="en-GB" sz="1800" b="0" dirty="0" smtClean="0">
                          <a:solidFill>
                            <a:schemeClr val="tx1"/>
                          </a:solidFill>
                        </a:rPr>
                        <a:t>What connections</a:t>
                      </a:r>
                      <a:r>
                        <a:rPr lang="en-GB" sz="1800" b="0" baseline="0" dirty="0" smtClean="0">
                          <a:solidFill>
                            <a:schemeClr val="tx1"/>
                          </a:solidFill>
                        </a:rPr>
                        <a:t> can be drawn between the fish and the plane?</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How does the tight six-line</a:t>
                      </a:r>
                      <a:r>
                        <a:rPr lang="en-GB" sz="1800" b="0" baseline="0" dirty="0" smtClean="0">
                          <a:solidFill>
                            <a:schemeClr val="tx1"/>
                          </a:solidFill>
                        </a:rPr>
                        <a:t> stanzas reflect the military? How is this then undermined through the use of enjambment and free verse?</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Japan is known as ‘the</a:t>
                      </a:r>
                      <a:r>
                        <a:rPr lang="en-GB" sz="1800" b="0" kern="1200" baseline="0" dirty="0" smtClean="0">
                          <a:solidFill>
                            <a:schemeClr val="dk1"/>
                          </a:solidFill>
                          <a:effectLst/>
                          <a:latin typeface="+mn-lt"/>
                          <a:ea typeface="+mn-ea"/>
                          <a:cs typeface="+mn-cs"/>
                        </a:rPr>
                        <a:t> land of the rising sun’, where is this shown in the poem?</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Is</a:t>
                      </a:r>
                      <a:r>
                        <a:rPr lang="en-GB" sz="1800" b="0" baseline="0" dirty="0" smtClean="0">
                          <a:solidFill>
                            <a:schemeClr val="tx1"/>
                          </a:solidFill>
                        </a:rPr>
                        <a:t> this poem more about power or conflict? Explain your ideas. </a:t>
                      </a:r>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16375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000000"/>
                          </a:solidFill>
                        </a:rPr>
                        <a:t>Kamikaze pilots were on suicide missions, and their sacrifice was seen as both a religious and patriotic obligation. What</a:t>
                      </a:r>
                      <a:r>
                        <a:rPr lang="en-GB" baseline="0" dirty="0" smtClean="0">
                          <a:solidFill>
                            <a:srgbClr val="000000"/>
                          </a:solidFill>
                        </a:rPr>
                        <a:t> line reflects this idea in ‘Kamikaze’?</a:t>
                      </a:r>
                      <a:endParaRPr lang="en-GB" dirty="0" smtClean="0">
                        <a:solidFill>
                          <a:srgbClr val="000000"/>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baseline="0" dirty="0" smtClean="0">
                          <a:solidFill>
                            <a:schemeClr val="tx1"/>
                          </a:solidFill>
                        </a:rPr>
                        <a:t>What four generations are spoken in this poem?</a:t>
                      </a:r>
                    </a:p>
                    <a:p>
                      <a:endParaRPr lang="en-GB" sz="1800" b="0" dirty="0" smtClean="0">
                        <a:solidFill>
                          <a:schemeClr val="tx1"/>
                        </a:solidFill>
                      </a:endParaRPr>
                    </a:p>
                  </a:txBody>
                  <a:tcPr>
                    <a:solidFill>
                      <a:srgbClr val="FF9999"/>
                    </a:solidFill>
                  </a:tcPr>
                </a:tc>
                <a:tc>
                  <a:txBody>
                    <a:bodyPr/>
                    <a:lstStyle/>
                    <a:p>
                      <a:r>
                        <a:rPr lang="en-GB" sz="1800" b="0" dirty="0" smtClean="0">
                          <a:solidFill>
                            <a:schemeClr val="tx1"/>
                          </a:solidFill>
                        </a:rPr>
                        <a:t>The poem’s first end-stopped line comes after “a tuna,</a:t>
                      </a:r>
                      <a:r>
                        <a:rPr lang="en-GB" sz="1800" b="0" baseline="0" dirty="0" smtClean="0">
                          <a:solidFill>
                            <a:schemeClr val="tx1"/>
                          </a:solidFill>
                        </a:rPr>
                        <a:t> the dark prince, muscular, dangerous.”, what is the significance of this?</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Do</a:t>
                      </a:r>
                      <a:r>
                        <a:rPr lang="en-GB" sz="1800" b="0" baseline="0" dirty="0" smtClean="0">
                          <a:solidFill>
                            <a:schemeClr val="tx1"/>
                          </a:solidFill>
                        </a:rPr>
                        <a:t> the words used in the poem have more positive or negative connotations? What does this reflect?</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23439882"/>
              </p:ext>
            </p:extLst>
          </p:nvPr>
        </p:nvGraphicFramePr>
        <p:xfrm>
          <a:off x="181600" y="6097505"/>
          <a:ext cx="7281840" cy="370840"/>
        </p:xfrm>
        <a:graphic>
          <a:graphicData uri="http://schemas.openxmlformats.org/drawingml/2006/table">
            <a:tbl>
              <a:tblPr firstRow="1" bandRow="1">
                <a:tableStyleId>{5C22544A-7EE6-4342-B048-85BDC9FD1C3A}</a:tableStyleId>
              </a:tblPr>
              <a:tblGrid>
                <a:gridCol w="1820460">
                  <a:extLst>
                    <a:ext uri="{9D8B030D-6E8A-4147-A177-3AD203B41FA5}">
                      <a16:colId xmlns="" xmlns:a16="http://schemas.microsoft.com/office/drawing/2014/main" val="20000"/>
                    </a:ext>
                  </a:extLst>
                </a:gridCol>
                <a:gridCol w="1820460">
                  <a:extLst>
                    <a:ext uri="{9D8B030D-6E8A-4147-A177-3AD203B41FA5}">
                      <a16:colId xmlns="" xmlns:a16="http://schemas.microsoft.com/office/drawing/2014/main" val="20001"/>
                    </a:ext>
                  </a:extLst>
                </a:gridCol>
                <a:gridCol w="1820460">
                  <a:extLst>
                    <a:ext uri="{9D8B030D-6E8A-4147-A177-3AD203B41FA5}">
                      <a16:colId xmlns="" xmlns:a16="http://schemas.microsoft.com/office/drawing/2014/main" val="20002"/>
                    </a:ext>
                  </a:extLst>
                </a:gridCol>
                <a:gridCol w="1820460">
                  <a:extLst>
                    <a:ext uri="{9D8B030D-6E8A-4147-A177-3AD203B41FA5}">
                      <a16:colId xmlns="" xmlns:a16="http://schemas.microsoft.com/office/drawing/2014/main" val="20003"/>
                    </a:ext>
                  </a:extLst>
                </a:gridCol>
              </a:tblGrid>
              <a:tr h="370840">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4640239" y="0"/>
            <a:ext cx="7852496" cy="769441"/>
          </a:xfrm>
          <a:prstGeom prst="rect">
            <a:avLst/>
          </a:prstGeom>
          <a:noFill/>
        </p:spPr>
        <p:txBody>
          <a:bodyPr wrap="square" rtlCol="0">
            <a:spAutoFit/>
          </a:bodyPr>
          <a:lstStyle/>
          <a:p>
            <a:pPr algn="ctr"/>
            <a:r>
              <a:rPr lang="en-GB" sz="4400" dirty="0" smtClean="0">
                <a:solidFill>
                  <a:prstClr val="black"/>
                </a:solidFill>
                <a:latin typeface="Ideal Sans Light" pitchFamily="50" charset="0"/>
                <a:ea typeface="Microsoft Himalaya" panose="01010100010101010101" pitchFamily="2" charset="0"/>
                <a:cs typeface="Ideal Sans Light" pitchFamily="50" charset="0"/>
              </a:rPr>
              <a:t>Kamikaze by Beatrice Garland</a:t>
            </a: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401969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81600" y="451966"/>
            <a:ext cx="5755561" cy="74441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4290849653"/>
              </p:ext>
            </p:extLst>
          </p:nvPr>
        </p:nvGraphicFramePr>
        <p:xfrm>
          <a:off x="153042" y="1469969"/>
          <a:ext cx="11902964" cy="3840480"/>
        </p:xfrm>
        <a:graphic>
          <a:graphicData uri="http://schemas.openxmlformats.org/drawingml/2006/table">
            <a:tbl>
              <a:tblPr firstRow="1" bandRow="1">
                <a:tableStyleId>{5C22544A-7EE6-4342-B048-85BDC9FD1C3A}</a:tableStyleId>
              </a:tblPr>
              <a:tblGrid>
                <a:gridCol w="2971158">
                  <a:extLst>
                    <a:ext uri="{9D8B030D-6E8A-4147-A177-3AD203B41FA5}">
                      <a16:colId xmlns="" xmlns:a16="http://schemas.microsoft.com/office/drawing/2014/main" val="20000"/>
                    </a:ext>
                  </a:extLst>
                </a:gridCol>
                <a:gridCol w="2980324">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915787">
                <a:tc>
                  <a:txBody>
                    <a:bodyPr/>
                    <a:lstStyle/>
                    <a:p>
                      <a:r>
                        <a:rPr lang="en-GB" sz="1800" b="0" baseline="0" dirty="0">
                          <a:solidFill>
                            <a:schemeClr val="tx1"/>
                          </a:solidFill>
                        </a:rPr>
                        <a:t>Why are the individuals described within the poem either desperate or lacking in compassion?</a:t>
                      </a:r>
                    </a:p>
                  </a:txBody>
                  <a:tcPr>
                    <a:solidFill>
                      <a:srgbClr val="FF9999"/>
                    </a:solidFill>
                  </a:tcPr>
                </a:tc>
                <a:tc>
                  <a:txBody>
                    <a:bodyPr/>
                    <a:lstStyle/>
                    <a:p>
                      <a:r>
                        <a:rPr lang="en-GB" sz="1800" b="0" dirty="0">
                          <a:solidFill>
                            <a:schemeClr val="tx1"/>
                          </a:solidFill>
                        </a:rPr>
                        <a:t>Name three typical jobs in Victorian London</a:t>
                      </a:r>
                      <a:r>
                        <a:rPr lang="en-GB" sz="1800" b="0" baseline="0" dirty="0">
                          <a:solidFill>
                            <a:schemeClr val="tx1"/>
                          </a:solidFill>
                        </a:rPr>
                        <a:t> and explain this information is relevant to the poem.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What do each of the four quatrains</a:t>
                      </a:r>
                      <a:r>
                        <a:rPr lang="en-GB" sz="1800" b="0" kern="1200" baseline="0" dirty="0">
                          <a:solidFill>
                            <a:schemeClr val="dk1"/>
                          </a:solidFill>
                          <a:effectLst/>
                          <a:latin typeface="+mn-lt"/>
                          <a:ea typeface="+mn-ea"/>
                          <a:cs typeface="+mn-cs"/>
                        </a:rPr>
                        <a:t> show us about London? Draw a picture for each to explore your ideas. How is the final one most powerful?</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a:solidFill>
                            <a:schemeClr val="tx1"/>
                          </a:solidFill>
                        </a:rPr>
                        <a:t>How</a:t>
                      </a:r>
                      <a:r>
                        <a:rPr lang="en-GB" sz="1800" b="0" baseline="0" dirty="0">
                          <a:solidFill>
                            <a:schemeClr val="tx1"/>
                          </a:solidFill>
                        </a:rPr>
                        <a:t> does the imagery used within the line, ‘Runs in blood down Palace walls’ depict London, or even England at the time?</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915787">
                <a:tc>
                  <a:txBody>
                    <a:bodyPr/>
                    <a:lstStyle/>
                    <a:p>
                      <a:r>
                        <a:rPr lang="en-GB" sz="1800" b="0" dirty="0">
                          <a:solidFill>
                            <a:schemeClr val="tx1"/>
                          </a:solidFill>
                        </a:rPr>
                        <a:t>How do the people of London feel the effect</a:t>
                      </a:r>
                      <a:r>
                        <a:rPr lang="en-GB" sz="1800" b="0" baseline="0" dirty="0">
                          <a:solidFill>
                            <a:schemeClr val="tx1"/>
                          </a:solidFill>
                        </a:rPr>
                        <a:t> of the ‘</a:t>
                      </a:r>
                      <a:r>
                        <a:rPr lang="en-GB" sz="1800" b="0" baseline="0" dirty="0" err="1">
                          <a:solidFill>
                            <a:schemeClr val="tx1"/>
                          </a:solidFill>
                        </a:rPr>
                        <a:t>charter’d</a:t>
                      </a:r>
                      <a:r>
                        <a:rPr lang="en-GB" sz="1800" b="0" baseline="0" dirty="0">
                          <a:solidFill>
                            <a:schemeClr val="tx1"/>
                          </a:solidFill>
                        </a:rPr>
                        <a:t>’ streets?</a:t>
                      </a:r>
                      <a:endParaRPr lang="en-GB" sz="1800" b="0" dirty="0">
                        <a:solidFill>
                          <a:schemeClr val="tx1"/>
                        </a:solidFill>
                      </a:endParaRPr>
                    </a:p>
                  </a:txBody>
                  <a:tcPr>
                    <a:solidFill>
                      <a:schemeClr val="accent6">
                        <a:lumMod val="40000"/>
                        <a:lumOff val="60000"/>
                      </a:schemeClr>
                    </a:solidFill>
                  </a:tcPr>
                </a:tc>
                <a:tc>
                  <a:txBody>
                    <a:bodyPr/>
                    <a:lstStyle/>
                    <a:p>
                      <a:r>
                        <a:rPr lang="en-GB" sz="1800" b="0" dirty="0">
                          <a:solidFill>
                            <a:schemeClr val="tx1"/>
                          </a:solidFill>
                        </a:rPr>
                        <a:t>How does the regular iambic pentameter reflect the ideas</a:t>
                      </a:r>
                      <a:r>
                        <a:rPr lang="en-GB" sz="1800" b="0" baseline="0" dirty="0">
                          <a:solidFill>
                            <a:schemeClr val="tx1"/>
                          </a:solidFill>
                        </a:rPr>
                        <a:t> within the poem?</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How successful was Britain at the time of Blake writing? </a:t>
                      </a:r>
                    </a:p>
                  </a:txBody>
                  <a:tcPr>
                    <a:solidFill>
                      <a:srgbClr val="CCCCFF"/>
                    </a:solidFill>
                  </a:tcPr>
                </a:tc>
                <a:tc>
                  <a:txBody>
                    <a:bodyPr/>
                    <a:lstStyle/>
                    <a:p>
                      <a:r>
                        <a:rPr lang="en-GB" sz="1800" b="0" dirty="0">
                          <a:solidFill>
                            <a:schemeClr val="tx1"/>
                          </a:solidFill>
                        </a:rPr>
                        <a:t>How might ‘every’ person feel, working</a:t>
                      </a:r>
                      <a:r>
                        <a:rPr lang="en-GB" sz="1800" b="0" baseline="0" dirty="0">
                          <a:solidFill>
                            <a:schemeClr val="tx1"/>
                          </a:solidFill>
                        </a:rPr>
                        <a:t> for little money and in such dangerous conditions?</a:t>
                      </a:r>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915787">
                <a:tc>
                  <a:txBody>
                    <a:bodyPr/>
                    <a:lstStyle/>
                    <a:p>
                      <a:pPr lvl="0"/>
                      <a:r>
                        <a:rPr lang="en-GB" sz="1800" b="0" kern="1200" dirty="0">
                          <a:solidFill>
                            <a:schemeClr val="dk1"/>
                          </a:solidFill>
                          <a:effectLst/>
                          <a:latin typeface="+mn-lt"/>
                          <a:ea typeface="+mn-ea"/>
                          <a:cs typeface="+mn-cs"/>
                        </a:rPr>
                        <a:t>How might the</a:t>
                      </a:r>
                      <a:r>
                        <a:rPr lang="en-GB" sz="1800" b="0" kern="1200" baseline="0" dirty="0">
                          <a:solidFill>
                            <a:schemeClr val="dk1"/>
                          </a:solidFill>
                          <a:effectLst/>
                          <a:latin typeface="+mn-lt"/>
                          <a:ea typeface="+mn-ea"/>
                          <a:cs typeface="+mn-cs"/>
                        </a:rPr>
                        <a:t> richer classes have reacted to Blake’s poem? Why might this be?</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a:solidFill>
                            <a:schemeClr val="tx1"/>
                          </a:solidFill>
                        </a:rPr>
                        <a:t>How could London be relevant today?</a:t>
                      </a:r>
                    </a:p>
                  </a:txBody>
                  <a:tcPr>
                    <a:solidFill>
                      <a:srgbClr val="FF9999"/>
                    </a:solidFill>
                  </a:tcPr>
                </a:tc>
                <a:tc>
                  <a:txBody>
                    <a:bodyPr/>
                    <a:lstStyle/>
                    <a:p>
                      <a:r>
                        <a:rPr lang="en-GB" sz="1800" b="0" dirty="0">
                          <a:solidFill>
                            <a:schemeClr val="tx1"/>
                          </a:solidFill>
                        </a:rPr>
                        <a:t>Where is juxtaposition used within the poem? Choose the</a:t>
                      </a:r>
                      <a:r>
                        <a:rPr lang="en-GB" sz="1800" b="0" baseline="0" dirty="0">
                          <a:solidFill>
                            <a:schemeClr val="tx1"/>
                          </a:solidFill>
                        </a:rPr>
                        <a:t> best example and </a:t>
                      </a:r>
                      <a:r>
                        <a:rPr lang="en-GB" sz="1800" b="0" baseline="0" dirty="0" smtClean="0">
                          <a:solidFill>
                            <a:schemeClr val="tx1"/>
                          </a:solidFill>
                        </a:rPr>
                        <a:t>explore. </a:t>
                      </a:r>
                      <a:endParaRPr lang="en-GB" sz="1800" b="0" dirty="0">
                        <a:solidFill>
                          <a:schemeClr val="tx1"/>
                        </a:solidFill>
                      </a:endParaRPr>
                    </a:p>
                  </a:txBody>
                  <a:tcPr>
                    <a:solidFill>
                      <a:schemeClr val="accent4">
                        <a:lumMod val="60000"/>
                        <a:lumOff val="40000"/>
                      </a:schemeClr>
                    </a:solidFill>
                  </a:tcPr>
                </a:tc>
                <a:tc>
                  <a:txBody>
                    <a:bodyPr/>
                    <a:lstStyle/>
                    <a:p>
                      <a:r>
                        <a:rPr lang="en-GB" sz="1800" b="0" dirty="0">
                          <a:solidFill>
                            <a:schemeClr val="tx1"/>
                          </a:solidFill>
                        </a:rPr>
                        <a:t>Explore</a:t>
                      </a:r>
                      <a:r>
                        <a:rPr lang="en-GB" sz="1800" b="0" baseline="0" dirty="0">
                          <a:solidFill>
                            <a:schemeClr val="tx1"/>
                          </a:solidFill>
                        </a:rPr>
                        <a:t> the imagery used within the line, ‘mind-forged manacles I hear.’ Why ‘hear’ and not ‘see’?</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18578742"/>
              </p:ext>
            </p:extLst>
          </p:nvPr>
        </p:nvGraphicFramePr>
        <p:xfrm>
          <a:off x="0" y="6211669"/>
          <a:ext cx="8128000" cy="39624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gridCol w="2032000">
                  <a:extLst>
                    <a:ext uri="{9D8B030D-6E8A-4147-A177-3AD203B41FA5}">
                      <a16:colId xmlns="" xmlns:a16="http://schemas.microsoft.com/office/drawing/2014/main" val="20003"/>
                    </a:ext>
                  </a:extLst>
                </a:gridCol>
              </a:tblGrid>
              <a:tr h="370840">
                <a:tc>
                  <a:txBody>
                    <a:bodyPr/>
                    <a:lstStyle/>
                    <a:p>
                      <a:r>
                        <a:rPr lang="en-GB" sz="2000" dirty="0">
                          <a:solidFill>
                            <a:schemeClr val="tx1"/>
                          </a:solidFill>
                        </a:rPr>
                        <a:t>Meaning</a:t>
                      </a:r>
                    </a:p>
                  </a:txBody>
                  <a:tcPr>
                    <a:solidFill>
                      <a:srgbClr val="FF9999"/>
                    </a:solidFill>
                  </a:tcPr>
                </a:tc>
                <a:tc>
                  <a:txBody>
                    <a:bodyPr/>
                    <a:lstStyle/>
                    <a:p>
                      <a:r>
                        <a:rPr lang="en-GB" sz="2000" dirty="0">
                          <a:solidFill>
                            <a:schemeClr val="tx1"/>
                          </a:solidFill>
                        </a:rPr>
                        <a:t>Context</a:t>
                      </a:r>
                    </a:p>
                  </a:txBody>
                  <a:tcPr>
                    <a:solidFill>
                      <a:srgbClr val="CCCCFF"/>
                    </a:solidFill>
                  </a:tcPr>
                </a:tc>
                <a:tc>
                  <a:txBody>
                    <a:bodyPr/>
                    <a:lstStyle/>
                    <a:p>
                      <a:r>
                        <a:rPr lang="en-GB" sz="2000" dirty="0">
                          <a:solidFill>
                            <a:schemeClr val="tx1"/>
                          </a:solidFill>
                        </a:rPr>
                        <a:t>Structure</a:t>
                      </a:r>
                    </a:p>
                  </a:txBody>
                  <a:tcPr>
                    <a:solidFill>
                      <a:schemeClr val="accent4">
                        <a:lumMod val="60000"/>
                        <a:lumOff val="40000"/>
                      </a:schemeClr>
                    </a:solidFill>
                  </a:tcPr>
                </a:tc>
                <a:tc>
                  <a:txBody>
                    <a:bodyPr/>
                    <a:lstStyle/>
                    <a:p>
                      <a:r>
                        <a:rPr lang="en-GB"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6104524" y="100896"/>
            <a:ext cx="5951482" cy="769441"/>
          </a:xfrm>
          <a:prstGeom prst="rect">
            <a:avLst/>
          </a:prstGeom>
          <a:noFill/>
        </p:spPr>
        <p:txBody>
          <a:bodyPr wrap="square" rtlCol="0">
            <a:spAutoFit/>
          </a:bodyPr>
          <a:lstStyle/>
          <a:p>
            <a:pPr algn="ctr"/>
            <a:r>
              <a:rPr lang="en-GB" sz="4400" b="1" dirty="0">
                <a:solidFill>
                  <a:prstClr val="black"/>
                </a:solidFill>
                <a:latin typeface="Bernard MT Condensed" panose="02050806060905020404" pitchFamily="18" charset="0"/>
                <a:ea typeface="Dotum" panose="020B0600000101010101" pitchFamily="34" charset="-127"/>
              </a:rPr>
              <a:t>London by William Blake</a:t>
            </a: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490695"/>
            <a:ext cx="1812324" cy="1274427"/>
          </a:xfrm>
          <a:prstGeom prst="rect">
            <a:avLst/>
          </a:prstGeom>
        </p:spPr>
      </p:pic>
    </p:spTree>
    <p:extLst>
      <p:ext uri="{BB962C8B-B14F-4D97-AF65-F5344CB8AC3E}">
        <p14:creationId xmlns:p14="http://schemas.microsoft.com/office/powerpoint/2010/main" val="2685237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00896"/>
            <a:ext cx="4745242" cy="613738"/>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312678849"/>
              </p:ext>
            </p:extLst>
          </p:nvPr>
        </p:nvGraphicFramePr>
        <p:xfrm>
          <a:off x="153042" y="849985"/>
          <a:ext cx="11902964" cy="4937760"/>
        </p:xfrm>
        <a:graphic>
          <a:graphicData uri="http://schemas.openxmlformats.org/drawingml/2006/table">
            <a:tbl>
              <a:tblPr firstRow="1" bandRow="1">
                <a:tableStyleId>{5C22544A-7EE6-4342-B048-85BDC9FD1C3A}</a:tableStyleId>
              </a:tblPr>
              <a:tblGrid>
                <a:gridCol w="2971158">
                  <a:extLst>
                    <a:ext uri="{9D8B030D-6E8A-4147-A177-3AD203B41FA5}">
                      <a16:colId xmlns="" xmlns:a16="http://schemas.microsoft.com/office/drawing/2014/main" val="20000"/>
                    </a:ext>
                  </a:extLst>
                </a:gridCol>
                <a:gridCol w="2980324">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91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baseline="0" dirty="0" smtClean="0">
                          <a:solidFill>
                            <a:schemeClr val="tx1"/>
                          </a:solidFill>
                        </a:rPr>
                        <a:t>Is the poem more about nature or man? </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‘The Prelude’ is based on a real memory from Wordsworth</a:t>
                      </a:r>
                      <a:r>
                        <a:rPr lang="en-GB" sz="1800" b="0" baseline="0" dirty="0" smtClean="0">
                          <a:solidFill>
                            <a:schemeClr val="tx1"/>
                          </a:solidFill>
                        </a:rPr>
                        <a:t>’s </a:t>
                      </a:r>
                      <a:r>
                        <a:rPr lang="en-GB" sz="1800" b="0" dirty="0" smtClean="0">
                          <a:solidFill>
                            <a:schemeClr val="tx1"/>
                          </a:solidFill>
                        </a:rPr>
                        <a:t>childhood.</a:t>
                      </a:r>
                      <a:r>
                        <a:rPr lang="en-GB" sz="1800" b="0" baseline="0" dirty="0" smtClean="0">
                          <a:solidFill>
                            <a:schemeClr val="tx1"/>
                          </a:solidFill>
                        </a:rPr>
                        <a:t> He often explores how memories have affected people. How has this memory affected him?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The</a:t>
                      </a:r>
                      <a:r>
                        <a:rPr lang="en-GB" sz="1800" b="0" kern="1200" baseline="0" dirty="0" smtClean="0">
                          <a:solidFill>
                            <a:schemeClr val="dk1"/>
                          </a:solidFill>
                          <a:effectLst/>
                          <a:latin typeface="+mn-lt"/>
                          <a:ea typeface="+mn-ea"/>
                          <a:cs typeface="+mn-cs"/>
                        </a:rPr>
                        <a:t> poem is a blank verse epic. Explain the significance of this form. </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How does Wordsworth</a:t>
                      </a:r>
                      <a:r>
                        <a:rPr lang="en-GB" sz="1800" b="0" baseline="0" dirty="0" smtClean="0">
                          <a:solidFill>
                            <a:schemeClr val="tx1"/>
                          </a:solidFill>
                        </a:rPr>
                        <a:t> use different kinds of light and darkness to create different effects?</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915787">
                <a:tc>
                  <a:txBody>
                    <a:bodyPr/>
                    <a:lstStyle/>
                    <a:p>
                      <a:r>
                        <a:rPr lang="en-GB" sz="1800" b="0" dirty="0" smtClean="0">
                          <a:solidFill>
                            <a:schemeClr val="tx1"/>
                          </a:solidFill>
                        </a:rPr>
                        <a:t>“a</a:t>
                      </a:r>
                      <a:r>
                        <a:rPr lang="en-GB" sz="1800" b="0" baseline="0" dirty="0" smtClean="0">
                          <a:solidFill>
                            <a:schemeClr val="tx1"/>
                          </a:solidFill>
                        </a:rPr>
                        <a:t> huge peak, black and huge”- Why has Wordsworth used this repetition? How does the organisation of this sentence add to the revelation? </a:t>
                      </a:r>
                      <a:endParaRPr lang="en-GB" sz="1800" b="0" dirty="0">
                        <a:solidFill>
                          <a:schemeClr val="tx1"/>
                        </a:solidFill>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How does the regular iambic pentameter reflect the ideas</a:t>
                      </a:r>
                      <a:r>
                        <a:rPr lang="en-GB" sz="1800" b="0" baseline="0" dirty="0" smtClean="0">
                          <a:solidFill>
                            <a:schemeClr val="tx1"/>
                          </a:solidFill>
                        </a:rPr>
                        <a:t> within the poem?</a:t>
                      </a:r>
                      <a:endParaRPr lang="en-GB" sz="1800" b="0" dirty="0" smtClean="0">
                        <a:solidFill>
                          <a:schemeClr val="tx1"/>
                        </a:solidFill>
                      </a:endParaRPr>
                    </a:p>
                    <a:p>
                      <a:endParaRPr lang="en-GB" sz="1800" b="0" dirty="0">
                        <a:solidFill>
                          <a:schemeClr val="tx1"/>
                        </a:solidFill>
                      </a:endParaRP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Romantics were very concerned with </a:t>
                      </a:r>
                      <a:r>
                        <a:rPr lang="en-GB" b="0" dirty="0" smtClean="0"/>
                        <a:t>Nature</a:t>
                      </a:r>
                      <a:r>
                        <a:rPr lang="en-GB" dirty="0" smtClean="0"/>
                        <a:t> and did not believe that man had authority over nature but the other way around. How is this</a:t>
                      </a:r>
                      <a:r>
                        <a:rPr lang="en-GB" baseline="0" dirty="0" smtClean="0"/>
                        <a:t> shown in ‘The Prelude’?</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Explain</a:t>
                      </a:r>
                      <a:r>
                        <a:rPr lang="en-GB" sz="1800" b="0" baseline="0" dirty="0" smtClean="0">
                          <a:solidFill>
                            <a:schemeClr val="tx1"/>
                          </a:solidFill>
                        </a:rPr>
                        <a:t> how the words below link to the poem:</a:t>
                      </a:r>
                    </a:p>
                    <a:p>
                      <a:pPr marL="285750" indent="-285750">
                        <a:buFontTx/>
                        <a:buChar char="-"/>
                      </a:pPr>
                      <a:r>
                        <a:rPr lang="en-GB" sz="1800" b="0" dirty="0" smtClean="0">
                          <a:solidFill>
                            <a:schemeClr val="tx1"/>
                          </a:solidFill>
                        </a:rPr>
                        <a:t>Isolation</a:t>
                      </a:r>
                    </a:p>
                    <a:p>
                      <a:pPr marL="285750" indent="-285750">
                        <a:buFontTx/>
                        <a:buChar char="-"/>
                      </a:pPr>
                      <a:r>
                        <a:rPr lang="en-GB" sz="1800" b="0" dirty="0" smtClean="0">
                          <a:solidFill>
                            <a:schemeClr val="tx1"/>
                          </a:solidFill>
                        </a:rPr>
                        <a:t>Contemplation</a:t>
                      </a:r>
                    </a:p>
                    <a:p>
                      <a:pPr marL="285750" indent="-285750">
                        <a:buFontTx/>
                        <a:buChar char="-"/>
                      </a:pPr>
                      <a:r>
                        <a:rPr lang="en-GB" sz="1800" b="0" dirty="0" smtClean="0">
                          <a:solidFill>
                            <a:schemeClr val="tx1"/>
                          </a:solidFill>
                        </a:rPr>
                        <a:t>Perturbed</a:t>
                      </a:r>
                    </a:p>
                    <a:p>
                      <a:pPr marL="285750" indent="-285750">
                        <a:buFontTx/>
                        <a:buChar char="-"/>
                      </a:pPr>
                      <a:r>
                        <a:rPr lang="en-GB" sz="1800" b="0" dirty="0" smtClean="0">
                          <a:solidFill>
                            <a:schemeClr val="tx1"/>
                          </a:solidFill>
                        </a:rPr>
                        <a:t>Anguish</a:t>
                      </a:r>
                      <a:r>
                        <a:rPr lang="en-GB" sz="1800" b="0" baseline="0" dirty="0" smtClean="0">
                          <a:solidFill>
                            <a:schemeClr val="tx1"/>
                          </a:solidFill>
                        </a:rPr>
                        <a:t> </a:t>
                      </a:r>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915787">
                <a:tc>
                  <a:txBody>
                    <a:bodyPr/>
                    <a:lstStyle/>
                    <a:p>
                      <a:pPr lvl="0"/>
                      <a:r>
                        <a:rPr lang="en-GB" sz="1800" b="0" kern="1200" dirty="0" smtClean="0">
                          <a:solidFill>
                            <a:schemeClr val="dk1"/>
                          </a:solidFill>
                          <a:effectLst/>
                          <a:latin typeface="+mn-lt"/>
                          <a:ea typeface="+mn-ea"/>
                          <a:cs typeface="+mn-cs"/>
                        </a:rPr>
                        <a:t>How does Wordsworth</a:t>
                      </a:r>
                      <a:r>
                        <a:rPr lang="en-GB" sz="1800" b="0" kern="1200" baseline="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harness the Romantic belief in the intense power of the imagination</a:t>
                      </a:r>
                      <a:r>
                        <a:rPr lang="en-GB" sz="1800" kern="1200" baseline="0" dirty="0" smtClean="0">
                          <a:solidFill>
                            <a:schemeClr val="dk1"/>
                          </a:solidFill>
                          <a:effectLst/>
                          <a:latin typeface="+mn-lt"/>
                          <a:ea typeface="+mn-ea"/>
                          <a:cs typeface="+mn-cs"/>
                        </a:rPr>
                        <a:t> in this poem?</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How significant</a:t>
                      </a:r>
                      <a:r>
                        <a:rPr lang="en-GB" sz="1800" b="0" baseline="0" dirty="0" smtClean="0">
                          <a:solidFill>
                            <a:schemeClr val="tx1"/>
                          </a:solidFill>
                        </a:rPr>
                        <a:t> is the title of the poem? </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How does the poet create a conversational tone and how is it important?</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Does</a:t>
                      </a:r>
                      <a:r>
                        <a:rPr lang="en-GB" sz="1800" b="0" baseline="0" dirty="0" smtClean="0">
                          <a:solidFill>
                            <a:schemeClr val="tx1"/>
                          </a:solidFill>
                        </a:rPr>
                        <a:t> the reader feel sympathetic for the speaker by the end of the poem? </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55509950"/>
              </p:ext>
            </p:extLst>
          </p:nvPr>
        </p:nvGraphicFramePr>
        <p:xfrm>
          <a:off x="153042" y="6345315"/>
          <a:ext cx="7022532" cy="365760"/>
        </p:xfrm>
        <a:graphic>
          <a:graphicData uri="http://schemas.openxmlformats.org/drawingml/2006/table">
            <a:tbl>
              <a:tblPr firstRow="1" bandRow="1">
                <a:tableStyleId>{5C22544A-7EE6-4342-B048-85BDC9FD1C3A}</a:tableStyleId>
              </a:tblPr>
              <a:tblGrid>
                <a:gridCol w="1755633">
                  <a:extLst>
                    <a:ext uri="{9D8B030D-6E8A-4147-A177-3AD203B41FA5}">
                      <a16:colId xmlns="" xmlns:a16="http://schemas.microsoft.com/office/drawing/2014/main" val="20000"/>
                    </a:ext>
                  </a:extLst>
                </a:gridCol>
                <a:gridCol w="1755633">
                  <a:extLst>
                    <a:ext uri="{9D8B030D-6E8A-4147-A177-3AD203B41FA5}">
                      <a16:colId xmlns="" xmlns:a16="http://schemas.microsoft.com/office/drawing/2014/main" val="20001"/>
                    </a:ext>
                  </a:extLst>
                </a:gridCol>
                <a:gridCol w="1755633">
                  <a:extLst>
                    <a:ext uri="{9D8B030D-6E8A-4147-A177-3AD203B41FA5}">
                      <a16:colId xmlns="" xmlns:a16="http://schemas.microsoft.com/office/drawing/2014/main" val="20002"/>
                    </a:ext>
                  </a:extLst>
                </a:gridCol>
                <a:gridCol w="1755633">
                  <a:extLst>
                    <a:ext uri="{9D8B030D-6E8A-4147-A177-3AD203B41FA5}">
                      <a16:colId xmlns="" xmlns:a16="http://schemas.microsoft.com/office/drawing/2014/main" val="20003"/>
                    </a:ext>
                  </a:extLst>
                </a:gridCol>
              </a:tblGrid>
              <a:tr h="181709">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5049672" y="100896"/>
            <a:ext cx="7006334" cy="461665"/>
          </a:xfrm>
          <a:prstGeom prst="rect">
            <a:avLst/>
          </a:prstGeom>
          <a:noFill/>
        </p:spPr>
        <p:txBody>
          <a:bodyPr wrap="square" rtlCol="0">
            <a:spAutoFit/>
          </a:bodyPr>
          <a:lstStyle/>
          <a:p>
            <a:pPr algn="ctr"/>
            <a:r>
              <a:rPr lang="en-GB" sz="2400" b="1" dirty="0" smtClean="0">
                <a:solidFill>
                  <a:prstClr val="black"/>
                </a:solidFill>
                <a:latin typeface="Andalus" panose="02020603050405020304" pitchFamily="18" charset="-78"/>
                <a:ea typeface="Dotum" panose="020B0600000101010101" pitchFamily="34" charset="-127"/>
                <a:cs typeface="Andalus" panose="02020603050405020304" pitchFamily="18" charset="-78"/>
              </a:rPr>
              <a:t>Extract from, The Prelude </a:t>
            </a:r>
            <a:r>
              <a:rPr lang="en-GB" sz="2400" b="1" dirty="0">
                <a:solidFill>
                  <a:prstClr val="black"/>
                </a:solidFill>
                <a:latin typeface="Andalus" panose="02020603050405020304" pitchFamily="18" charset="-78"/>
                <a:ea typeface="Dotum" panose="020B0600000101010101" pitchFamily="34" charset="-127"/>
                <a:cs typeface="Andalus" panose="02020603050405020304" pitchFamily="18" charset="-78"/>
              </a:rPr>
              <a:t>by William </a:t>
            </a:r>
            <a:r>
              <a:rPr lang="en-GB" sz="2400" b="1" dirty="0" smtClean="0">
                <a:solidFill>
                  <a:prstClr val="black"/>
                </a:solidFill>
                <a:latin typeface="Andalus" panose="02020603050405020304" pitchFamily="18" charset="-78"/>
                <a:ea typeface="Dotum" panose="020B0600000101010101" pitchFamily="34" charset="-127"/>
                <a:cs typeface="Andalus" panose="02020603050405020304" pitchFamily="18" charset="-78"/>
              </a:rPr>
              <a:t>Wordsworth</a:t>
            </a:r>
            <a:endParaRPr lang="en-GB" sz="2400" b="1" dirty="0">
              <a:solidFill>
                <a:prstClr val="black"/>
              </a:solidFill>
              <a:latin typeface="Andalus" panose="02020603050405020304" pitchFamily="18" charset="-78"/>
              <a:ea typeface="Dotum" panose="020B0600000101010101" pitchFamily="34" charset="-127"/>
              <a:cs typeface="Andalus" panose="02020603050405020304" pitchFamily="18" charset="-78"/>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276598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00897"/>
            <a:ext cx="4036821" cy="522112"/>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405676917"/>
              </p:ext>
            </p:extLst>
          </p:nvPr>
        </p:nvGraphicFramePr>
        <p:xfrm>
          <a:off x="153042" y="748733"/>
          <a:ext cx="11902964" cy="5212080"/>
        </p:xfrm>
        <a:graphic>
          <a:graphicData uri="http://schemas.openxmlformats.org/drawingml/2006/table">
            <a:tbl>
              <a:tblPr firstRow="1" bandRow="1">
                <a:tableStyleId>{5C22544A-7EE6-4342-B048-85BDC9FD1C3A}</a:tableStyleId>
              </a:tblPr>
              <a:tblGrid>
                <a:gridCol w="2276259">
                  <a:extLst>
                    <a:ext uri="{9D8B030D-6E8A-4147-A177-3AD203B41FA5}">
                      <a16:colId xmlns="" xmlns:a16="http://schemas.microsoft.com/office/drawing/2014/main" val="20000"/>
                    </a:ext>
                  </a:extLst>
                </a:gridCol>
                <a:gridCol w="3675223">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915787">
                <a:tc>
                  <a:txBody>
                    <a:bodyPr/>
                    <a:lstStyle/>
                    <a:p>
                      <a:r>
                        <a:rPr lang="en-GB" sz="1800" b="0" baseline="0" dirty="0" smtClean="0">
                          <a:solidFill>
                            <a:schemeClr val="tx1"/>
                          </a:solidFill>
                        </a:rPr>
                        <a:t>Do you think the view we get of the Duchess is fair? Explain your ideas. </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The real Duke Alfonso II’s last duchess was </a:t>
                      </a:r>
                      <a:r>
                        <a:rPr lang="en-GB" sz="1800" b="0" dirty="0" err="1" smtClean="0">
                          <a:solidFill>
                            <a:schemeClr val="tx1"/>
                          </a:solidFill>
                        </a:rPr>
                        <a:t>Lucrezia</a:t>
                      </a:r>
                      <a:r>
                        <a:rPr lang="en-GB" sz="1800" b="0" dirty="0" smtClean="0">
                          <a:solidFill>
                            <a:schemeClr val="tx1"/>
                          </a:solidFill>
                        </a:rPr>
                        <a:t> de’ Medici, who died in suspicious circumstances after two years of marriage. How does Browning hint at these</a:t>
                      </a:r>
                      <a:r>
                        <a:rPr lang="en-GB" sz="1800" b="0" baseline="0" dirty="0" smtClean="0">
                          <a:solidFill>
                            <a:schemeClr val="tx1"/>
                          </a:solidFill>
                        </a:rPr>
                        <a:t> suspicious circumstances?</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Explain the significance</a:t>
                      </a:r>
                      <a:r>
                        <a:rPr lang="en-GB" sz="1800" b="0" kern="1200" baseline="0" dirty="0" smtClean="0">
                          <a:solidFill>
                            <a:schemeClr val="dk1"/>
                          </a:solidFill>
                          <a:effectLst/>
                          <a:latin typeface="+mn-lt"/>
                          <a:ea typeface="+mn-ea"/>
                          <a:cs typeface="+mn-cs"/>
                        </a:rPr>
                        <a:t> of:</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sz="1800" b="0" kern="1200" baseline="0" dirty="0" smtClean="0">
                          <a:solidFill>
                            <a:schemeClr val="dk1"/>
                          </a:solidFill>
                          <a:effectLst/>
                          <a:latin typeface="+mn-lt"/>
                          <a:ea typeface="+mn-ea"/>
                          <a:cs typeface="+mn-cs"/>
                        </a:rPr>
                        <a:t>The dramatic monologue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sz="1800" b="0" kern="1200" baseline="0" dirty="0" smtClean="0">
                          <a:solidFill>
                            <a:schemeClr val="dk1"/>
                          </a:solidFill>
                          <a:effectLst/>
                          <a:latin typeface="+mn-lt"/>
                          <a:ea typeface="+mn-ea"/>
                          <a:cs typeface="+mn-cs"/>
                        </a:rPr>
                        <a:t>The unreliable narrator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GB" sz="1800" b="0" kern="1200" baseline="0" dirty="0" smtClean="0">
                          <a:solidFill>
                            <a:schemeClr val="dk1"/>
                          </a:solidFill>
                          <a:effectLst/>
                          <a:latin typeface="+mn-lt"/>
                          <a:ea typeface="+mn-ea"/>
                          <a:cs typeface="+mn-cs"/>
                        </a:rPr>
                        <a:t>The rhyming couplets </a:t>
                      </a:r>
                    </a:p>
                  </a:txBody>
                  <a:tcPr>
                    <a:solidFill>
                      <a:schemeClr val="accent4">
                        <a:lumMod val="60000"/>
                        <a:lumOff val="40000"/>
                      </a:schemeClr>
                    </a:solidFill>
                  </a:tcPr>
                </a:tc>
                <a:tc>
                  <a:txBody>
                    <a:bodyPr/>
                    <a:lstStyle/>
                    <a:p>
                      <a:r>
                        <a:rPr lang="en-GB" sz="1800" b="0" dirty="0" smtClean="0">
                          <a:solidFill>
                            <a:schemeClr val="tx1"/>
                          </a:solidFill>
                        </a:rPr>
                        <a:t>“Fra”</a:t>
                      </a:r>
                      <a:r>
                        <a:rPr lang="en-GB" sz="1800" b="0" baseline="0" dirty="0" smtClean="0">
                          <a:solidFill>
                            <a:schemeClr val="tx1"/>
                          </a:solidFill>
                        </a:rPr>
                        <a:t> means</a:t>
                      </a:r>
                      <a:r>
                        <a:rPr lang="en-GB" sz="1800" b="0" dirty="0" smtClean="0">
                          <a:solidFill>
                            <a:schemeClr val="tx1"/>
                          </a:solidFill>
                        </a:rPr>
                        <a:t> brother which suggests</a:t>
                      </a:r>
                      <a:r>
                        <a:rPr lang="en-GB" sz="1800" b="0" baseline="0" dirty="0" smtClean="0">
                          <a:solidFill>
                            <a:schemeClr val="tx1"/>
                          </a:solidFill>
                        </a:rPr>
                        <a:t> the artist is a monk or religious figure</a:t>
                      </a:r>
                      <a:r>
                        <a:rPr lang="en-GB" sz="1800" b="0" dirty="0" smtClean="0">
                          <a:solidFill>
                            <a:schemeClr val="tx1"/>
                          </a:solidFill>
                        </a:rPr>
                        <a:t>. Explain the significance</a:t>
                      </a:r>
                      <a:r>
                        <a:rPr lang="en-GB" sz="1800" b="0" baseline="0" dirty="0" smtClean="0">
                          <a:solidFill>
                            <a:schemeClr val="tx1"/>
                          </a:solidFill>
                        </a:rPr>
                        <a:t> of “Fra </a:t>
                      </a:r>
                      <a:r>
                        <a:rPr lang="en-GB" sz="1800" b="0" baseline="0" dirty="0" err="1" smtClean="0">
                          <a:solidFill>
                            <a:schemeClr val="tx1"/>
                          </a:solidFill>
                        </a:rPr>
                        <a:t>Pandolf</a:t>
                      </a:r>
                      <a:r>
                        <a:rPr lang="en-GB" sz="1800" b="0" baseline="0" dirty="0" smtClean="0">
                          <a:solidFill>
                            <a:schemeClr val="tx1"/>
                          </a:solidFill>
                        </a:rPr>
                        <a:t>”. </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915787">
                <a:tc>
                  <a:txBody>
                    <a:bodyPr/>
                    <a:lstStyle/>
                    <a:p>
                      <a:r>
                        <a:rPr lang="en-GB" sz="1800" b="0" dirty="0" smtClean="0">
                          <a:solidFill>
                            <a:schemeClr val="tx1"/>
                          </a:solidFill>
                        </a:rPr>
                        <a:t>“Her</a:t>
                      </a:r>
                      <a:r>
                        <a:rPr lang="en-GB" sz="1800" b="0" baseline="0" dirty="0" smtClean="0">
                          <a:solidFill>
                            <a:schemeClr val="tx1"/>
                          </a:solidFill>
                        </a:rPr>
                        <a:t> looks went everywhere”- explain this quote. </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In what way does the second person impact</a:t>
                      </a:r>
                      <a:r>
                        <a:rPr lang="en-GB" sz="1800" b="0" baseline="0" dirty="0" smtClean="0">
                          <a:solidFill>
                            <a:schemeClr val="tx1"/>
                          </a:solidFill>
                        </a:rPr>
                        <a:t> on the reader’s reaction? </a:t>
                      </a:r>
                      <a:endParaRPr lang="en-GB" sz="1800" b="0" dirty="0">
                        <a:solidFill>
                          <a:schemeClr val="tx1"/>
                        </a:solidFill>
                      </a:endParaRP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 does this poem reflect the changing</a:t>
                      </a:r>
                      <a:r>
                        <a:rPr lang="en-GB" sz="1800" b="0" kern="1200" baseline="0" dirty="0" smtClean="0">
                          <a:solidFill>
                            <a:schemeClr val="dk1"/>
                          </a:solidFill>
                          <a:effectLst/>
                          <a:latin typeface="+mn-lt"/>
                          <a:ea typeface="+mn-ea"/>
                          <a:cs typeface="+mn-cs"/>
                        </a:rPr>
                        <a:t> in women’s roles that were happening in the Victorian era? How is it a criticism of Victorian society’s attitude to women?</a:t>
                      </a:r>
                      <a:endParaRPr lang="en-GB" sz="1800" b="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kern="1200" dirty="0">
                        <a:solidFill>
                          <a:schemeClr val="dk1"/>
                        </a:solidFill>
                        <a:effectLst/>
                        <a:latin typeface="+mn-lt"/>
                        <a:ea typeface="+mn-ea"/>
                        <a:cs typeface="+mn-cs"/>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Finish and develop the sentence:</a:t>
                      </a:r>
                      <a:r>
                        <a:rPr lang="en-GB" sz="1800" b="0" baseline="0" dirty="0" smtClean="0">
                          <a:solidFill>
                            <a:schemeClr val="tx1"/>
                          </a:solidFill>
                        </a:rPr>
                        <a:t> Browning highlights the craving for power…</a:t>
                      </a:r>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915787">
                <a:tc>
                  <a:txBody>
                    <a:bodyPr/>
                    <a:lstStyle/>
                    <a:p>
                      <a:pPr lvl="0"/>
                      <a:r>
                        <a:rPr lang="en-GB" sz="1800" b="0" kern="1200" dirty="0" smtClean="0">
                          <a:solidFill>
                            <a:schemeClr val="dk1"/>
                          </a:solidFill>
                          <a:effectLst/>
                          <a:latin typeface="+mn-lt"/>
                          <a:ea typeface="+mn-ea"/>
                          <a:cs typeface="+mn-cs"/>
                        </a:rPr>
                        <a:t>How</a:t>
                      </a:r>
                      <a:r>
                        <a:rPr lang="en-GB" sz="1800" b="0" kern="1200" baseline="0" dirty="0" smtClean="0">
                          <a:solidFill>
                            <a:schemeClr val="dk1"/>
                          </a:solidFill>
                          <a:effectLst/>
                          <a:latin typeface="+mn-lt"/>
                          <a:ea typeface="+mn-ea"/>
                          <a:cs typeface="+mn-cs"/>
                        </a:rPr>
                        <a:t> does this poem reflect Browning’s life in Italy?</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Explain the significance</a:t>
                      </a:r>
                      <a:r>
                        <a:rPr lang="en-GB" sz="1800" b="0" baseline="0" dirty="0" smtClean="0">
                          <a:solidFill>
                            <a:schemeClr val="tx1"/>
                          </a:solidFill>
                        </a:rPr>
                        <a:t> of the title. </a:t>
                      </a:r>
                      <a:endParaRPr lang="en-GB" sz="1800" b="0" dirty="0">
                        <a:solidFill>
                          <a:schemeClr val="tx1"/>
                        </a:solidFill>
                      </a:endParaRPr>
                    </a:p>
                  </a:txBody>
                  <a:tcPr>
                    <a:solidFill>
                      <a:srgbClr val="FF9999"/>
                    </a:solidFill>
                  </a:tcPr>
                </a:tc>
                <a:tc>
                  <a:txBody>
                    <a:bodyPr/>
                    <a:lstStyle/>
                    <a:p>
                      <a:r>
                        <a:rPr lang="en-GB" sz="1800" dirty="0" smtClean="0">
                          <a:solidFill>
                            <a:prstClr val="black"/>
                          </a:solidFill>
                        </a:rPr>
                        <a:t>Explain</a:t>
                      </a:r>
                      <a:r>
                        <a:rPr lang="en-GB" sz="1800" baseline="0" dirty="0" smtClean="0">
                          <a:solidFill>
                            <a:prstClr val="black"/>
                          </a:solidFill>
                        </a:rPr>
                        <a:t> the significance of t</a:t>
                      </a:r>
                      <a:r>
                        <a:rPr lang="en-GB" sz="1800" dirty="0" smtClean="0">
                          <a:solidFill>
                            <a:prstClr val="black"/>
                          </a:solidFill>
                        </a:rPr>
                        <a:t>he line structure – does each line end with punctuation? Why? What effect does this create? </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“Even</a:t>
                      </a:r>
                      <a:r>
                        <a:rPr lang="en-GB" sz="1800" b="0" baseline="0" dirty="0" smtClean="0">
                          <a:solidFill>
                            <a:schemeClr val="tx1"/>
                          </a:solidFill>
                        </a:rPr>
                        <a:t> had you skill in speech (which I have not)”- how is this ironic? What does It reveal about the Duke?</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74783275"/>
              </p:ext>
            </p:extLst>
          </p:nvPr>
        </p:nvGraphicFramePr>
        <p:xfrm>
          <a:off x="153042" y="6421724"/>
          <a:ext cx="6469040" cy="370840"/>
        </p:xfrm>
        <a:graphic>
          <a:graphicData uri="http://schemas.openxmlformats.org/drawingml/2006/table">
            <a:tbl>
              <a:tblPr firstRow="1" bandRow="1">
                <a:tableStyleId>{5C22544A-7EE6-4342-B048-85BDC9FD1C3A}</a:tableStyleId>
              </a:tblPr>
              <a:tblGrid>
                <a:gridCol w="1617260">
                  <a:extLst>
                    <a:ext uri="{9D8B030D-6E8A-4147-A177-3AD203B41FA5}">
                      <a16:colId xmlns="" xmlns:a16="http://schemas.microsoft.com/office/drawing/2014/main" val="20000"/>
                    </a:ext>
                  </a:extLst>
                </a:gridCol>
                <a:gridCol w="1617260">
                  <a:extLst>
                    <a:ext uri="{9D8B030D-6E8A-4147-A177-3AD203B41FA5}">
                      <a16:colId xmlns="" xmlns:a16="http://schemas.microsoft.com/office/drawing/2014/main" val="20001"/>
                    </a:ext>
                  </a:extLst>
                </a:gridCol>
                <a:gridCol w="1617260">
                  <a:extLst>
                    <a:ext uri="{9D8B030D-6E8A-4147-A177-3AD203B41FA5}">
                      <a16:colId xmlns="" xmlns:a16="http://schemas.microsoft.com/office/drawing/2014/main" val="20002"/>
                    </a:ext>
                  </a:extLst>
                </a:gridCol>
                <a:gridCol w="1617260">
                  <a:extLst>
                    <a:ext uri="{9D8B030D-6E8A-4147-A177-3AD203B41FA5}">
                      <a16:colId xmlns="" xmlns:a16="http://schemas.microsoft.com/office/drawing/2014/main" val="20003"/>
                    </a:ext>
                  </a:extLst>
                </a:gridCol>
              </a:tblGrid>
              <a:tr h="370840">
                <a:tc>
                  <a:txBody>
                    <a:bodyPr/>
                    <a:lstStyle/>
                    <a:p>
                      <a:r>
                        <a:rPr lang="en-GB" sz="1800" dirty="0">
                          <a:solidFill>
                            <a:schemeClr val="tx1"/>
                          </a:solidFill>
                        </a:rPr>
                        <a:t>Meaning</a:t>
                      </a:r>
                    </a:p>
                  </a:txBody>
                  <a:tcPr>
                    <a:solidFill>
                      <a:srgbClr val="FF9999"/>
                    </a:solidFill>
                  </a:tcPr>
                </a:tc>
                <a:tc>
                  <a:txBody>
                    <a:bodyPr/>
                    <a:lstStyle/>
                    <a:p>
                      <a:r>
                        <a:rPr lang="en-GB" sz="1800" dirty="0">
                          <a:solidFill>
                            <a:schemeClr val="tx1"/>
                          </a:solidFill>
                        </a:rPr>
                        <a:t>Context</a:t>
                      </a:r>
                    </a:p>
                  </a:txBody>
                  <a:tcPr>
                    <a:solidFill>
                      <a:srgbClr val="CCCCFF"/>
                    </a:solidFill>
                  </a:tcPr>
                </a:tc>
                <a:tc>
                  <a:txBody>
                    <a:bodyPr/>
                    <a:lstStyle/>
                    <a:p>
                      <a:r>
                        <a:rPr lang="en-GB" sz="1800" dirty="0">
                          <a:solidFill>
                            <a:schemeClr val="tx1"/>
                          </a:solidFill>
                        </a:rPr>
                        <a:t>Structure</a:t>
                      </a:r>
                    </a:p>
                  </a:txBody>
                  <a:tcPr>
                    <a:solidFill>
                      <a:schemeClr val="accent4">
                        <a:lumMod val="60000"/>
                        <a:lumOff val="40000"/>
                      </a:schemeClr>
                    </a:solidFill>
                  </a:tcPr>
                </a:tc>
                <a:tc>
                  <a:txBody>
                    <a:bodyPr/>
                    <a:lstStyle/>
                    <a:p>
                      <a:r>
                        <a:rPr lang="en-GB" sz="18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4707215" y="87150"/>
            <a:ext cx="7497654" cy="523220"/>
          </a:xfrm>
          <a:prstGeom prst="rect">
            <a:avLst/>
          </a:prstGeom>
          <a:noFill/>
        </p:spPr>
        <p:txBody>
          <a:bodyPr wrap="square" rtlCol="0">
            <a:spAutoFit/>
          </a:bodyPr>
          <a:lstStyle/>
          <a:p>
            <a:pPr algn="ctr"/>
            <a:r>
              <a:rPr lang="en-GB" sz="2800" b="1" dirty="0" smtClean="0">
                <a:solidFill>
                  <a:prstClr val="black"/>
                </a:solidFill>
                <a:latin typeface="Lucida Calligraphy" panose="03010101010101010101" pitchFamily="66" charset="0"/>
                <a:ea typeface="Dotum" panose="020B0600000101010101" pitchFamily="34" charset="-127"/>
                <a:cs typeface="Andalus" panose="02020603050405020304" pitchFamily="18" charset="-78"/>
              </a:rPr>
              <a:t>My Last Duchess by Robert Browning</a:t>
            </a:r>
            <a:endParaRPr lang="en-GB" sz="2800" b="1" dirty="0">
              <a:solidFill>
                <a:prstClr val="black"/>
              </a:solidFill>
              <a:latin typeface="Lucida Calligraphy" panose="03010101010101010101" pitchFamily="66" charset="0"/>
              <a:ea typeface="Dotum" panose="020B0600000101010101" pitchFamily="34" charset="-127"/>
              <a:cs typeface="Andalus" panose="02020603050405020304" pitchFamily="18" charset="-78"/>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689431" y="5986746"/>
            <a:ext cx="1106905" cy="778376"/>
          </a:xfrm>
          <a:prstGeom prst="rect">
            <a:avLst/>
          </a:prstGeom>
        </p:spPr>
      </p:pic>
    </p:spTree>
    <p:extLst>
      <p:ext uri="{BB962C8B-B14F-4D97-AF65-F5344CB8AC3E}">
        <p14:creationId xmlns:p14="http://schemas.microsoft.com/office/powerpoint/2010/main" val="16780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3" y="100896"/>
            <a:ext cx="5012516" cy="64830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417295045"/>
              </p:ext>
            </p:extLst>
          </p:nvPr>
        </p:nvGraphicFramePr>
        <p:xfrm>
          <a:off x="153043" y="847189"/>
          <a:ext cx="11902964" cy="5486400"/>
        </p:xfrm>
        <a:graphic>
          <a:graphicData uri="http://schemas.openxmlformats.org/drawingml/2006/table">
            <a:tbl>
              <a:tblPr firstRow="1" bandRow="1">
                <a:tableStyleId>{5C22544A-7EE6-4342-B048-85BDC9FD1C3A}</a:tableStyleId>
              </a:tblPr>
              <a:tblGrid>
                <a:gridCol w="2971158">
                  <a:extLst>
                    <a:ext uri="{9D8B030D-6E8A-4147-A177-3AD203B41FA5}">
                      <a16:colId xmlns="" xmlns:a16="http://schemas.microsoft.com/office/drawing/2014/main" val="20000"/>
                    </a:ext>
                  </a:extLst>
                </a:gridCol>
                <a:gridCol w="2980324">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915787">
                <a:tc>
                  <a:txBody>
                    <a:bodyPr/>
                    <a:lstStyle/>
                    <a:p>
                      <a:r>
                        <a:rPr lang="en-GB" sz="1800" b="0" baseline="0" dirty="0" smtClean="0">
                          <a:solidFill>
                            <a:schemeClr val="tx1"/>
                          </a:solidFill>
                        </a:rPr>
                        <a:t>Are the soldiers shown to be patriotic or just blind obedient in this poem? Explain.</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The Crimean War was the first war to be documented in mass media. How does Tennyson allude to this in his poem?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 is this poem story like?</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Pick</a:t>
                      </a:r>
                      <a:r>
                        <a:rPr lang="en-GB" sz="1800" b="0" baseline="0" dirty="0" smtClean="0">
                          <a:solidFill>
                            <a:schemeClr val="tx1"/>
                          </a:solidFill>
                        </a:rPr>
                        <a:t> out the biblical allusion in the poem and explain its purpose. </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915787">
                <a:tc>
                  <a:txBody>
                    <a:bodyPr/>
                    <a:lstStyle/>
                    <a:p>
                      <a:r>
                        <a:rPr lang="en-GB" sz="1800" b="0" dirty="0" smtClean="0">
                          <a:solidFill>
                            <a:schemeClr val="tx1"/>
                          </a:solidFill>
                        </a:rPr>
                        <a:t>What refrain</a:t>
                      </a:r>
                      <a:r>
                        <a:rPr lang="en-GB" sz="1800" b="0" baseline="0" dirty="0" smtClean="0">
                          <a:solidFill>
                            <a:schemeClr val="tx1"/>
                          </a:solidFill>
                        </a:rPr>
                        <a:t> (repeated line) is used in the poem and what is its effect?</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This</a:t>
                      </a:r>
                      <a:r>
                        <a:rPr lang="en-GB" sz="1800" b="0" baseline="0" dirty="0" smtClean="0">
                          <a:solidFill>
                            <a:schemeClr val="tx1"/>
                          </a:solidFill>
                        </a:rPr>
                        <a:t> poem uses rhyming couplets and triplets, but sometimes they are broken by unrhymed lines. What could this reflect?</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At this time, there were basic guns and cannons.</a:t>
                      </a:r>
                      <a:r>
                        <a:rPr lang="en-GB" sz="1800" kern="1200" baseline="0" dirty="0" smtClean="0">
                          <a:solidFill>
                            <a:schemeClr val="dk1"/>
                          </a:solidFill>
                          <a:effectLst/>
                          <a:latin typeface="+mn-lt"/>
                          <a:ea typeface="+mn-ea"/>
                          <a:cs typeface="+mn-cs"/>
                        </a:rPr>
                        <a:t> </a:t>
                      </a:r>
                      <a:r>
                        <a:rPr lang="en-GB" sz="1800" kern="1200" dirty="0" smtClean="0">
                          <a:solidFill>
                            <a:schemeClr val="dk1"/>
                          </a:solidFill>
                          <a:effectLst/>
                          <a:latin typeface="+mn-lt"/>
                          <a:ea typeface="+mn-ea"/>
                          <a:cs typeface="+mn-cs"/>
                        </a:rPr>
                        <a:t>However, the light brigade were very lightly equipped, more for scouting or attacking from the back or sides. How does Tennyson</a:t>
                      </a:r>
                      <a:r>
                        <a:rPr lang="en-GB" sz="1800" kern="1200" baseline="0" dirty="0" smtClean="0">
                          <a:solidFill>
                            <a:schemeClr val="dk1"/>
                          </a:solidFill>
                          <a:effectLst/>
                          <a:latin typeface="+mn-lt"/>
                          <a:ea typeface="+mn-ea"/>
                          <a:cs typeface="+mn-cs"/>
                        </a:rPr>
                        <a:t> show that the LB didn’t stand a chance?</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Summarise</a:t>
                      </a:r>
                      <a:r>
                        <a:rPr lang="en-GB" sz="1800" b="0" baseline="0" dirty="0" smtClean="0">
                          <a:solidFill>
                            <a:schemeClr val="tx1"/>
                          </a:solidFill>
                        </a:rPr>
                        <a:t> what happens in each of the stanzas. </a:t>
                      </a:r>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915787">
                <a:tc>
                  <a:txBody>
                    <a:bodyPr/>
                    <a:lstStyle/>
                    <a:p>
                      <a:pPr lvl="0"/>
                      <a:r>
                        <a:rPr lang="en-GB" sz="1800" b="0" kern="1200" dirty="0" smtClean="0">
                          <a:solidFill>
                            <a:schemeClr val="dk1"/>
                          </a:solidFill>
                          <a:effectLst/>
                          <a:latin typeface="+mn-lt"/>
                          <a:ea typeface="+mn-ea"/>
                          <a:cs typeface="+mn-cs"/>
                        </a:rPr>
                        <a:t>Tennyson was poet laureate</a:t>
                      </a:r>
                      <a:r>
                        <a:rPr lang="en-GB" sz="1800" b="0" kern="1200" baseline="0" dirty="0" smtClean="0">
                          <a:solidFill>
                            <a:schemeClr val="dk1"/>
                          </a:solidFill>
                          <a:effectLst/>
                          <a:latin typeface="+mn-lt"/>
                          <a:ea typeface="+mn-ea"/>
                          <a:cs typeface="+mn-cs"/>
                        </a:rPr>
                        <a:t> until he died which meant that he could not question British systems. However, how could his poem be seen to covertly question those in/with power?</a:t>
                      </a:r>
                      <a:endParaRPr lang="en-GB" sz="1800" b="0" kern="1200" dirty="0">
                        <a:solidFill>
                          <a:schemeClr val="dk1"/>
                        </a:solidFill>
                        <a:effectLst/>
                        <a:latin typeface="+mn-lt"/>
                        <a:ea typeface="+mn-ea"/>
                        <a:cs typeface="+mn-cs"/>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Pick</a:t>
                      </a:r>
                      <a:r>
                        <a:rPr lang="en-GB" sz="1800" b="0" baseline="0" dirty="0" smtClean="0">
                          <a:solidFill>
                            <a:schemeClr val="tx1"/>
                          </a:solidFill>
                        </a:rPr>
                        <a:t> out all the words which portray the soldiers as valiant. </a:t>
                      </a:r>
                      <a:endParaRPr lang="en-GB" sz="1800" b="0" dirty="0" smtClean="0">
                        <a:solidFill>
                          <a:schemeClr val="tx1"/>
                        </a:solidFill>
                      </a:endParaRPr>
                    </a:p>
                    <a:p>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The</a:t>
                      </a:r>
                      <a:r>
                        <a:rPr lang="en-GB" sz="1800" b="0" baseline="0" dirty="0" smtClean="0">
                          <a:solidFill>
                            <a:schemeClr val="tx1"/>
                          </a:solidFill>
                        </a:rPr>
                        <a:t> line “some one had </a:t>
                      </a:r>
                      <a:r>
                        <a:rPr lang="en-GB" sz="1800" b="0" baseline="0" dirty="0" err="1" smtClean="0">
                          <a:solidFill>
                            <a:schemeClr val="tx1"/>
                          </a:solidFill>
                        </a:rPr>
                        <a:t>blunder’d</a:t>
                      </a:r>
                      <a:r>
                        <a:rPr lang="en-GB" sz="1800" b="0" baseline="0" dirty="0" smtClean="0">
                          <a:solidFill>
                            <a:schemeClr val="tx1"/>
                          </a:solidFill>
                        </a:rPr>
                        <a:t>” breaks the dactylic metre. What does this emphasise? </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In COTLB</a:t>
                      </a:r>
                      <a:r>
                        <a:rPr lang="en-GB" sz="1800" b="0" baseline="0" dirty="0" smtClean="0">
                          <a:solidFill>
                            <a:schemeClr val="tx1"/>
                          </a:solidFill>
                        </a:rPr>
                        <a:t>, how does Tennyson use sound to recreate the battle? </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45768826"/>
              </p:ext>
            </p:extLst>
          </p:nvPr>
        </p:nvGraphicFramePr>
        <p:xfrm>
          <a:off x="428388" y="6449096"/>
          <a:ext cx="7037136" cy="370840"/>
        </p:xfrm>
        <a:graphic>
          <a:graphicData uri="http://schemas.openxmlformats.org/drawingml/2006/table">
            <a:tbl>
              <a:tblPr firstRow="1" bandRow="1">
                <a:tableStyleId>{5C22544A-7EE6-4342-B048-85BDC9FD1C3A}</a:tableStyleId>
              </a:tblPr>
              <a:tblGrid>
                <a:gridCol w="1759284">
                  <a:extLst>
                    <a:ext uri="{9D8B030D-6E8A-4147-A177-3AD203B41FA5}">
                      <a16:colId xmlns="" xmlns:a16="http://schemas.microsoft.com/office/drawing/2014/main" val="20000"/>
                    </a:ext>
                  </a:extLst>
                </a:gridCol>
                <a:gridCol w="1759284">
                  <a:extLst>
                    <a:ext uri="{9D8B030D-6E8A-4147-A177-3AD203B41FA5}">
                      <a16:colId xmlns="" xmlns:a16="http://schemas.microsoft.com/office/drawing/2014/main" val="20001"/>
                    </a:ext>
                  </a:extLst>
                </a:gridCol>
                <a:gridCol w="1759284">
                  <a:extLst>
                    <a:ext uri="{9D8B030D-6E8A-4147-A177-3AD203B41FA5}">
                      <a16:colId xmlns="" xmlns:a16="http://schemas.microsoft.com/office/drawing/2014/main" val="20002"/>
                    </a:ext>
                  </a:extLst>
                </a:gridCol>
                <a:gridCol w="1759284">
                  <a:extLst>
                    <a:ext uri="{9D8B030D-6E8A-4147-A177-3AD203B41FA5}">
                      <a16:colId xmlns="" xmlns:a16="http://schemas.microsoft.com/office/drawing/2014/main" val="20003"/>
                    </a:ext>
                  </a:extLst>
                </a:gridCol>
              </a:tblGrid>
              <a:tr h="370840">
                <a:tc>
                  <a:txBody>
                    <a:bodyPr/>
                    <a:lstStyle/>
                    <a:p>
                      <a:r>
                        <a:rPr lang="en-GB" sz="1800" dirty="0">
                          <a:solidFill>
                            <a:schemeClr val="tx1"/>
                          </a:solidFill>
                        </a:rPr>
                        <a:t>Meaning</a:t>
                      </a:r>
                    </a:p>
                  </a:txBody>
                  <a:tcPr>
                    <a:solidFill>
                      <a:srgbClr val="FF9999"/>
                    </a:solidFill>
                  </a:tcPr>
                </a:tc>
                <a:tc>
                  <a:txBody>
                    <a:bodyPr/>
                    <a:lstStyle/>
                    <a:p>
                      <a:r>
                        <a:rPr lang="en-GB" sz="1800" dirty="0">
                          <a:solidFill>
                            <a:schemeClr val="tx1"/>
                          </a:solidFill>
                        </a:rPr>
                        <a:t>Context</a:t>
                      </a:r>
                    </a:p>
                  </a:txBody>
                  <a:tcPr>
                    <a:solidFill>
                      <a:srgbClr val="CCCCFF"/>
                    </a:solidFill>
                  </a:tcPr>
                </a:tc>
                <a:tc>
                  <a:txBody>
                    <a:bodyPr/>
                    <a:lstStyle/>
                    <a:p>
                      <a:r>
                        <a:rPr lang="en-GB" sz="1800" dirty="0">
                          <a:solidFill>
                            <a:schemeClr val="tx1"/>
                          </a:solidFill>
                        </a:rPr>
                        <a:t>Structure</a:t>
                      </a:r>
                    </a:p>
                  </a:txBody>
                  <a:tcPr>
                    <a:solidFill>
                      <a:schemeClr val="accent4">
                        <a:lumMod val="60000"/>
                        <a:lumOff val="40000"/>
                      </a:schemeClr>
                    </a:solidFill>
                  </a:tcPr>
                </a:tc>
                <a:tc>
                  <a:txBody>
                    <a:bodyPr/>
                    <a:lstStyle/>
                    <a:p>
                      <a:r>
                        <a:rPr lang="en-GB" sz="18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4908884" y="108288"/>
            <a:ext cx="7564217" cy="461665"/>
          </a:xfrm>
          <a:prstGeom prst="rect">
            <a:avLst/>
          </a:prstGeom>
          <a:noFill/>
        </p:spPr>
        <p:txBody>
          <a:bodyPr wrap="square" rtlCol="0">
            <a:spAutoFit/>
          </a:bodyPr>
          <a:lstStyle/>
          <a:p>
            <a:pPr algn="ctr"/>
            <a:r>
              <a:rPr lang="en-GB" sz="2400" b="1" dirty="0" smtClean="0">
                <a:solidFill>
                  <a:prstClr val="black"/>
                </a:solidFill>
                <a:latin typeface="Elephant" panose="02020904090505020303" pitchFamily="18" charset="0"/>
                <a:ea typeface="Dotum" panose="020B0600000101010101" pitchFamily="34" charset="-127"/>
                <a:cs typeface="Andalus" panose="02020603050405020304" pitchFamily="18" charset="-78"/>
              </a:rPr>
              <a:t>The Charge of the Light Brigade by Tennyson</a:t>
            </a:r>
            <a:endParaRPr lang="en-GB" sz="2400" b="1" dirty="0">
              <a:solidFill>
                <a:prstClr val="black"/>
              </a:solidFill>
              <a:latin typeface="Elephant" panose="02020904090505020303" pitchFamily="18" charset="0"/>
              <a:ea typeface="Dotum" panose="020B0600000101010101" pitchFamily="34" charset="-127"/>
              <a:cs typeface="Andalus" panose="02020603050405020304" pitchFamily="18" charset="-78"/>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2516593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00896"/>
            <a:ext cx="4550821" cy="588592"/>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155710391"/>
              </p:ext>
            </p:extLst>
          </p:nvPr>
        </p:nvGraphicFramePr>
        <p:xfrm>
          <a:off x="153042" y="1089989"/>
          <a:ext cx="11902964" cy="4663440"/>
        </p:xfrm>
        <a:graphic>
          <a:graphicData uri="http://schemas.openxmlformats.org/drawingml/2006/table">
            <a:tbl>
              <a:tblPr firstRow="1" bandRow="1">
                <a:tableStyleId>{5C22544A-7EE6-4342-B048-85BDC9FD1C3A}</a:tableStyleId>
              </a:tblPr>
              <a:tblGrid>
                <a:gridCol w="2971158">
                  <a:extLst>
                    <a:ext uri="{9D8B030D-6E8A-4147-A177-3AD203B41FA5}">
                      <a16:colId xmlns="" xmlns:a16="http://schemas.microsoft.com/office/drawing/2014/main" val="20000"/>
                    </a:ext>
                  </a:extLst>
                </a:gridCol>
                <a:gridCol w="2980324">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915787">
                <a:tc>
                  <a:txBody>
                    <a:bodyPr/>
                    <a:lstStyle/>
                    <a:p>
                      <a:r>
                        <a:rPr lang="en-GB" sz="1800" b="0" baseline="0" dirty="0" smtClean="0">
                          <a:solidFill>
                            <a:schemeClr val="tx1"/>
                          </a:solidFill>
                        </a:rPr>
                        <a:t>What could the title be referring to?</a:t>
                      </a:r>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When</a:t>
                      </a:r>
                      <a:r>
                        <a:rPr lang="en-GB" sz="1800" b="0" baseline="0" dirty="0" smtClean="0">
                          <a:solidFill>
                            <a:schemeClr val="tx1"/>
                          </a:solidFill>
                        </a:rPr>
                        <a:t> Owens wrote this poem it </a:t>
                      </a:r>
                      <a:r>
                        <a:rPr lang="en-GB" sz="1800" b="0" dirty="0" smtClean="0">
                          <a:solidFill>
                            <a:schemeClr val="tx1"/>
                          </a:solidFill>
                        </a:rPr>
                        <a:t>was the coldest winter on record. How does this poem reflect</a:t>
                      </a:r>
                      <a:r>
                        <a:rPr lang="en-GB" sz="1800" b="0" baseline="0" dirty="0" smtClean="0">
                          <a:solidFill>
                            <a:schemeClr val="tx1"/>
                          </a:solidFill>
                        </a:rPr>
                        <a:t> this? </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What</a:t>
                      </a:r>
                      <a:r>
                        <a:rPr lang="en-GB" sz="1800" b="0" kern="1200" baseline="0" dirty="0" smtClean="0">
                          <a:solidFill>
                            <a:schemeClr val="dk1"/>
                          </a:solidFill>
                          <a:effectLst/>
                          <a:latin typeface="+mn-lt"/>
                          <a:ea typeface="+mn-ea"/>
                          <a:cs typeface="+mn-cs"/>
                        </a:rPr>
                        <a:t> does the rhyme scheme ABBAC reflect? </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Explain</a:t>
                      </a:r>
                      <a:r>
                        <a:rPr lang="en-GB" sz="1800" b="0" baseline="0" dirty="0" smtClean="0">
                          <a:solidFill>
                            <a:schemeClr val="tx1"/>
                          </a:solidFill>
                        </a:rPr>
                        <a:t> the quote “like a dull rumour of some other war”. </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915787">
                <a:tc>
                  <a:txBody>
                    <a:bodyPr/>
                    <a:lstStyle/>
                    <a:p>
                      <a:r>
                        <a:rPr lang="en-GB" sz="1800" b="0" dirty="0" smtClean="0">
                          <a:solidFill>
                            <a:schemeClr val="tx1"/>
                          </a:solidFill>
                        </a:rPr>
                        <a:t>How does the language</a:t>
                      </a:r>
                      <a:r>
                        <a:rPr lang="en-GB" sz="1800" b="0" baseline="0" dirty="0" smtClean="0">
                          <a:solidFill>
                            <a:schemeClr val="tx1"/>
                          </a:solidFill>
                        </a:rPr>
                        <a:t> used to describe the movement of the weather contrast with the language used to describe the movement of the men?</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Why is</a:t>
                      </a:r>
                      <a:r>
                        <a:rPr lang="en-GB" sz="1800" b="0" baseline="0" dirty="0" smtClean="0">
                          <a:solidFill>
                            <a:schemeClr val="tx1"/>
                          </a:solidFill>
                        </a:rPr>
                        <a:t> this poem written in the first person plural?</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Wilfred Owen lost his faith during his lifetime. This sense of hopelessness &amp; loss of God is present in his poem.</a:t>
                      </a:r>
                      <a:r>
                        <a:rPr lang="en-GB" sz="1800" kern="1200" baseline="0" dirty="0" smtClean="0">
                          <a:solidFill>
                            <a:schemeClr val="dk1"/>
                          </a:solidFill>
                          <a:effectLst/>
                          <a:latin typeface="+mn-lt"/>
                          <a:ea typeface="+mn-ea"/>
                          <a:cs typeface="+mn-cs"/>
                        </a:rPr>
                        <a:t> What quote reflects this loss of faith?</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Do you think</a:t>
                      </a:r>
                      <a:r>
                        <a:rPr lang="en-GB" sz="1800" b="0" baseline="0" dirty="0" smtClean="0">
                          <a:solidFill>
                            <a:schemeClr val="tx1"/>
                          </a:solidFill>
                        </a:rPr>
                        <a:t> the poem’s tone changes at all? Why?</a:t>
                      </a:r>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915787">
                <a:tc>
                  <a:txBody>
                    <a:bodyPr/>
                    <a:lstStyle/>
                    <a:p>
                      <a:pPr lvl="0"/>
                      <a:r>
                        <a:rPr lang="en-GB" sz="1800" kern="1200" dirty="0" smtClean="0">
                          <a:solidFill>
                            <a:schemeClr val="dk1"/>
                          </a:solidFill>
                          <a:effectLst/>
                          <a:latin typeface="+mn-lt"/>
                          <a:ea typeface="+mn-ea"/>
                          <a:cs typeface="+mn-cs"/>
                        </a:rPr>
                        <a:t>Owen was a soldier and officer in WW1. He witnessed the horrors of front line warfare and criticised those who thought</a:t>
                      </a:r>
                      <a:r>
                        <a:rPr lang="en-GB" sz="1800" kern="1200" baseline="0" dirty="0" smtClean="0">
                          <a:solidFill>
                            <a:schemeClr val="dk1"/>
                          </a:solidFill>
                          <a:effectLst/>
                          <a:latin typeface="+mn-lt"/>
                          <a:ea typeface="+mn-ea"/>
                          <a:cs typeface="+mn-cs"/>
                        </a:rPr>
                        <a:t> war was honourable. What quotes show this criticism and pity?</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Explain</a:t>
                      </a:r>
                      <a:r>
                        <a:rPr lang="en-GB" sz="1800" b="0" baseline="0" dirty="0" smtClean="0">
                          <a:solidFill>
                            <a:schemeClr val="tx1"/>
                          </a:solidFill>
                        </a:rPr>
                        <a:t> how the words below link to ‘Exposure’:</a:t>
                      </a:r>
                    </a:p>
                    <a:p>
                      <a:pPr marL="285750" indent="-285750">
                        <a:buFontTx/>
                        <a:buChar char="-"/>
                      </a:pPr>
                      <a:r>
                        <a:rPr lang="en-GB" sz="1800" b="0" baseline="0" dirty="0" smtClean="0">
                          <a:solidFill>
                            <a:schemeClr val="tx1"/>
                          </a:solidFill>
                        </a:rPr>
                        <a:t>Injustice</a:t>
                      </a:r>
                    </a:p>
                    <a:p>
                      <a:pPr marL="285750" indent="-285750">
                        <a:buFontTx/>
                        <a:buChar char="-"/>
                      </a:pPr>
                      <a:r>
                        <a:rPr lang="en-GB" sz="1800" b="0" baseline="0" dirty="0" smtClean="0">
                          <a:solidFill>
                            <a:schemeClr val="tx1"/>
                          </a:solidFill>
                        </a:rPr>
                        <a:t>Frustration</a:t>
                      </a:r>
                    </a:p>
                    <a:p>
                      <a:pPr marL="285750" indent="-285750">
                        <a:buFontTx/>
                        <a:buChar char="-"/>
                      </a:pPr>
                      <a:r>
                        <a:rPr lang="en-GB" sz="1800" b="0" baseline="0" dirty="0" smtClean="0">
                          <a:solidFill>
                            <a:schemeClr val="tx1"/>
                          </a:solidFill>
                        </a:rPr>
                        <a:t>Interrogation </a:t>
                      </a:r>
                    </a:p>
                    <a:p>
                      <a:pPr marL="285750" indent="-285750">
                        <a:buFontTx/>
                        <a:buChar char="-"/>
                      </a:pPr>
                      <a:r>
                        <a:rPr lang="en-GB" sz="1800" b="0" baseline="0" dirty="0" smtClean="0">
                          <a:solidFill>
                            <a:schemeClr val="tx1"/>
                          </a:solidFill>
                        </a:rPr>
                        <a:t>Dispirited </a:t>
                      </a:r>
                    </a:p>
                    <a:p>
                      <a:pPr marL="285750" indent="-285750">
                        <a:buFontTx/>
                        <a:buChar char="-"/>
                      </a:pPr>
                      <a:r>
                        <a:rPr lang="en-GB" sz="1800" b="0" baseline="0" dirty="0" smtClean="0">
                          <a:solidFill>
                            <a:schemeClr val="tx1"/>
                          </a:solidFill>
                        </a:rPr>
                        <a:t>Disillusioned </a:t>
                      </a:r>
                    </a:p>
                  </a:txBody>
                  <a:tcPr>
                    <a:solidFill>
                      <a:srgbClr val="FF9999"/>
                    </a:solidFill>
                  </a:tcPr>
                </a:tc>
                <a:tc>
                  <a:txBody>
                    <a:bodyPr/>
                    <a:lstStyle/>
                    <a:p>
                      <a:r>
                        <a:rPr lang="en-GB" sz="1800" b="0" dirty="0" smtClean="0">
                          <a:solidFill>
                            <a:schemeClr val="tx1"/>
                          </a:solidFill>
                        </a:rPr>
                        <a:t>The</a:t>
                      </a:r>
                      <a:r>
                        <a:rPr lang="en-GB" sz="1800" b="0" baseline="0" dirty="0" smtClean="0">
                          <a:solidFill>
                            <a:schemeClr val="tx1"/>
                          </a:solidFill>
                        </a:rPr>
                        <a:t> rhythm of the poem is inconsistent. What effect does this have on the reader? What does it reflect about the soldiers’ experience?</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How is sibilance</a:t>
                      </a:r>
                      <a:r>
                        <a:rPr lang="en-GB" sz="1800" b="0" baseline="0" dirty="0" smtClean="0">
                          <a:solidFill>
                            <a:schemeClr val="tx1"/>
                          </a:solidFill>
                        </a:rPr>
                        <a:t> used in the first stanza? </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nvPr>
        </p:nvGraphicFramePr>
        <p:xfrm>
          <a:off x="0" y="6211669"/>
          <a:ext cx="8128000" cy="39624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gridCol w="2032000">
                  <a:extLst>
                    <a:ext uri="{9D8B030D-6E8A-4147-A177-3AD203B41FA5}">
                      <a16:colId xmlns="" xmlns:a16="http://schemas.microsoft.com/office/drawing/2014/main" val="20003"/>
                    </a:ext>
                  </a:extLst>
                </a:gridCol>
              </a:tblGrid>
              <a:tr h="370840">
                <a:tc>
                  <a:txBody>
                    <a:bodyPr/>
                    <a:lstStyle/>
                    <a:p>
                      <a:r>
                        <a:rPr lang="en-GB" sz="2000" dirty="0">
                          <a:solidFill>
                            <a:schemeClr val="tx1"/>
                          </a:solidFill>
                        </a:rPr>
                        <a:t>Meaning</a:t>
                      </a:r>
                    </a:p>
                  </a:txBody>
                  <a:tcPr>
                    <a:solidFill>
                      <a:srgbClr val="FF9999"/>
                    </a:solidFill>
                  </a:tcPr>
                </a:tc>
                <a:tc>
                  <a:txBody>
                    <a:bodyPr/>
                    <a:lstStyle/>
                    <a:p>
                      <a:r>
                        <a:rPr lang="en-GB" sz="2000" dirty="0">
                          <a:solidFill>
                            <a:schemeClr val="tx1"/>
                          </a:solidFill>
                        </a:rPr>
                        <a:t>Context</a:t>
                      </a:r>
                    </a:p>
                  </a:txBody>
                  <a:tcPr>
                    <a:solidFill>
                      <a:srgbClr val="CCCCFF"/>
                    </a:solidFill>
                  </a:tcPr>
                </a:tc>
                <a:tc>
                  <a:txBody>
                    <a:bodyPr/>
                    <a:lstStyle/>
                    <a:p>
                      <a:r>
                        <a:rPr lang="en-GB" sz="2000" dirty="0">
                          <a:solidFill>
                            <a:schemeClr val="tx1"/>
                          </a:solidFill>
                        </a:rPr>
                        <a:t>Structure</a:t>
                      </a:r>
                    </a:p>
                  </a:txBody>
                  <a:tcPr>
                    <a:solidFill>
                      <a:schemeClr val="accent4">
                        <a:lumMod val="60000"/>
                        <a:lumOff val="40000"/>
                      </a:schemeClr>
                    </a:solidFill>
                  </a:tcPr>
                </a:tc>
                <a:tc>
                  <a:txBody>
                    <a:bodyPr/>
                    <a:lstStyle/>
                    <a:p>
                      <a:r>
                        <a:rPr lang="en-GB"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5021179" y="100896"/>
            <a:ext cx="7034827" cy="646331"/>
          </a:xfrm>
          <a:prstGeom prst="rect">
            <a:avLst/>
          </a:prstGeom>
          <a:noFill/>
        </p:spPr>
        <p:txBody>
          <a:bodyPr wrap="square" rtlCol="0">
            <a:spAutoFit/>
          </a:bodyPr>
          <a:lstStyle/>
          <a:p>
            <a:pPr algn="ctr"/>
            <a:r>
              <a:rPr lang="en-GB" sz="3600" b="1" dirty="0" smtClean="0">
                <a:solidFill>
                  <a:prstClr val="black"/>
                </a:solidFill>
                <a:latin typeface="Candara" panose="020E0502030303020204" pitchFamily="34" charset="0"/>
                <a:ea typeface="Dotum" panose="020B0600000101010101" pitchFamily="34" charset="-127"/>
                <a:cs typeface="Andalus" panose="02020603050405020304" pitchFamily="18" charset="-78"/>
              </a:rPr>
              <a:t>Exposure by Wilfred Owen</a:t>
            </a:r>
            <a:endParaRPr lang="en-GB" sz="3600" b="1" dirty="0">
              <a:solidFill>
                <a:prstClr val="black"/>
              </a:solidFill>
              <a:latin typeface="Candara" panose="020E0502030303020204" pitchFamily="34" charset="0"/>
              <a:ea typeface="Dotum" panose="020B0600000101010101" pitchFamily="34" charset="-127"/>
              <a:cs typeface="Andalus" panose="02020603050405020304" pitchFamily="18" charset="-78"/>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4176034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3" y="101274"/>
            <a:ext cx="4350718" cy="562711"/>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523440990"/>
              </p:ext>
            </p:extLst>
          </p:nvPr>
        </p:nvGraphicFramePr>
        <p:xfrm>
          <a:off x="153043" y="785688"/>
          <a:ext cx="11902964" cy="5212080"/>
        </p:xfrm>
        <a:graphic>
          <a:graphicData uri="http://schemas.openxmlformats.org/drawingml/2006/table">
            <a:tbl>
              <a:tblPr firstRow="1" bandRow="1">
                <a:tableStyleId>{5C22544A-7EE6-4342-B048-85BDC9FD1C3A}</a:tableStyleId>
              </a:tblPr>
              <a:tblGrid>
                <a:gridCol w="2971158">
                  <a:extLst>
                    <a:ext uri="{9D8B030D-6E8A-4147-A177-3AD203B41FA5}">
                      <a16:colId xmlns="" xmlns:a16="http://schemas.microsoft.com/office/drawing/2014/main" val="20000"/>
                    </a:ext>
                  </a:extLst>
                </a:gridCol>
                <a:gridCol w="2980324">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1971160">
                <a:tc>
                  <a:txBody>
                    <a:bodyPr/>
                    <a:lstStyle/>
                    <a:p>
                      <a:r>
                        <a:rPr lang="en-GB" sz="1800" b="0" baseline="0" dirty="0" smtClean="0">
                          <a:solidFill>
                            <a:schemeClr val="tx1"/>
                          </a:solidFill>
                        </a:rPr>
                        <a:t>Explain how the words below link to the poem:</a:t>
                      </a:r>
                    </a:p>
                    <a:p>
                      <a:r>
                        <a:rPr lang="en-GB" sz="1800" b="0" baseline="0" dirty="0" smtClean="0">
                          <a:solidFill>
                            <a:schemeClr val="tx1"/>
                          </a:solidFill>
                        </a:rPr>
                        <a:t>-    Turmoil</a:t>
                      </a:r>
                    </a:p>
                    <a:p>
                      <a:pPr marL="285750" indent="-285750">
                        <a:buFontTx/>
                        <a:buChar char="-"/>
                      </a:pPr>
                      <a:r>
                        <a:rPr lang="en-GB" sz="1800" b="0" baseline="0" dirty="0" smtClean="0">
                          <a:solidFill>
                            <a:schemeClr val="tx1"/>
                          </a:solidFill>
                        </a:rPr>
                        <a:t>Chaos</a:t>
                      </a:r>
                    </a:p>
                    <a:p>
                      <a:pPr marL="285750" indent="-285750">
                        <a:buFontTx/>
                        <a:buChar char="-"/>
                      </a:pPr>
                      <a:r>
                        <a:rPr lang="en-GB" sz="1800" b="0" baseline="0" dirty="0" smtClean="0">
                          <a:solidFill>
                            <a:schemeClr val="tx1"/>
                          </a:solidFill>
                        </a:rPr>
                        <a:t>Longevity</a:t>
                      </a:r>
                    </a:p>
                    <a:p>
                      <a:pPr marL="285750" indent="-285750">
                        <a:buFontTx/>
                        <a:buChar char="-"/>
                      </a:pPr>
                      <a:r>
                        <a:rPr lang="en-GB" sz="1800" b="0" baseline="0" dirty="0" smtClean="0">
                          <a:solidFill>
                            <a:schemeClr val="tx1"/>
                          </a:solidFill>
                        </a:rPr>
                        <a:t>Empowering</a:t>
                      </a:r>
                    </a:p>
                  </a:txBody>
                  <a:tcPr>
                    <a:solidFill>
                      <a:srgbClr val="FF9999"/>
                    </a:solidFill>
                  </a:tcPr>
                </a:tc>
                <a:tc>
                  <a:txBody>
                    <a:bodyPr/>
                    <a:lstStyle/>
                    <a:p>
                      <a:r>
                        <a:rPr lang="en-GB" sz="1800" b="0" dirty="0" smtClean="0">
                          <a:solidFill>
                            <a:schemeClr val="tx1"/>
                          </a:solidFill>
                        </a:rPr>
                        <a:t>The poem is written in blank verse (unrhymed iambic pentameter) – a form used by literary greats in their Epic Poems. What</a:t>
                      </a:r>
                      <a:r>
                        <a:rPr lang="en-GB" sz="1800" b="0" baseline="0" dirty="0" smtClean="0">
                          <a:solidFill>
                            <a:schemeClr val="tx1"/>
                          </a:solidFill>
                        </a:rPr>
                        <a:t> could Heaney want to reflect by this choice of form?</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Heaney</a:t>
                      </a:r>
                      <a:r>
                        <a:rPr lang="en-GB" sz="1800" b="0" kern="1200" baseline="0" dirty="0" smtClean="0">
                          <a:solidFill>
                            <a:schemeClr val="dk1"/>
                          </a:solidFill>
                          <a:effectLst/>
                          <a:latin typeface="+mn-lt"/>
                          <a:ea typeface="+mn-ea"/>
                          <a:cs typeface="+mn-cs"/>
                        </a:rPr>
                        <a:t> uses half-rhyme both at the beginning and the end of the poem which gives the poem a cyclical structure. What could this suggest about the storm?</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How formal</a:t>
                      </a:r>
                      <a:r>
                        <a:rPr lang="en-GB" sz="1800" b="0" baseline="0" dirty="0" smtClean="0">
                          <a:solidFill>
                            <a:schemeClr val="tx1"/>
                          </a:solidFill>
                        </a:rPr>
                        <a:t> is the poem? Why?</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915787">
                <a:tc>
                  <a:txBody>
                    <a:bodyPr/>
                    <a:lstStyle/>
                    <a:p>
                      <a:r>
                        <a:rPr lang="en-GB" sz="1800" b="0" dirty="0" smtClean="0">
                          <a:solidFill>
                            <a:schemeClr val="tx1"/>
                          </a:solidFill>
                        </a:rPr>
                        <a:t>Search</a:t>
                      </a:r>
                      <a:r>
                        <a:rPr lang="en-GB" sz="1800" b="0" baseline="0" dirty="0" smtClean="0">
                          <a:solidFill>
                            <a:schemeClr val="tx1"/>
                          </a:solidFill>
                        </a:rPr>
                        <a:t> the ‘Storm of the Island’ for verbs. Can you put them into groups? What patterns do you see?</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Think</a:t>
                      </a:r>
                      <a:r>
                        <a:rPr lang="en-GB" sz="1800" b="0" baseline="0" dirty="0" smtClean="0">
                          <a:solidFill>
                            <a:schemeClr val="tx1"/>
                          </a:solidFill>
                        </a:rPr>
                        <a:t> </a:t>
                      </a:r>
                      <a:r>
                        <a:rPr lang="en-GB" sz="1800" b="0" dirty="0" smtClean="0">
                          <a:solidFill>
                            <a:schemeClr val="tx1"/>
                          </a:solidFill>
                        </a:rPr>
                        <a:t>about the structure of this poem. How does it progress and develop? What is the effect of punctuation here? </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The poem could be</a:t>
                      </a:r>
                      <a:r>
                        <a:rPr lang="en-GB" sz="1800" b="0" kern="1200" baseline="0" dirty="0" smtClean="0">
                          <a:solidFill>
                            <a:schemeClr val="dk1"/>
                          </a:solidFill>
                          <a:effectLst/>
                          <a:latin typeface="+mn-lt"/>
                          <a:ea typeface="+mn-ea"/>
                          <a:cs typeface="+mn-cs"/>
                        </a:rPr>
                        <a:t> linked to Ireland’s political troubles (between the Catholics and Protestants). Explain this link. </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Complete</a:t>
                      </a:r>
                      <a:r>
                        <a:rPr lang="en-GB" sz="1800" b="0" baseline="0" dirty="0" smtClean="0">
                          <a:solidFill>
                            <a:schemeClr val="tx1"/>
                          </a:solidFill>
                        </a:rPr>
                        <a:t> and extend the sentences: ‘This poem shows power because…’</a:t>
                      </a:r>
                    </a:p>
                    <a:p>
                      <a:r>
                        <a:rPr lang="en-GB" sz="1800" b="0" baseline="0" dirty="0" smtClean="0">
                          <a:solidFill>
                            <a:schemeClr val="tx1"/>
                          </a:solidFill>
                        </a:rPr>
                        <a:t>‘This poem shows conflict because…”</a:t>
                      </a:r>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915787">
                <a:tc>
                  <a:txBody>
                    <a:bodyPr/>
                    <a:lstStyle/>
                    <a:p>
                      <a:pPr lvl="0"/>
                      <a:r>
                        <a:rPr lang="en-GB" sz="1800" b="0" kern="1200" dirty="0" smtClean="0">
                          <a:solidFill>
                            <a:schemeClr val="dk1"/>
                          </a:solidFill>
                          <a:effectLst/>
                          <a:latin typeface="+mn-lt"/>
                          <a:ea typeface="+mn-ea"/>
                          <a:cs typeface="+mn-cs"/>
                        </a:rPr>
                        <a:t>He enjoyed writing about very normal and homely subjects, perhaps to give his poems universality. How is this</a:t>
                      </a:r>
                      <a:r>
                        <a:rPr lang="en-GB" sz="1800" b="0" kern="1200" baseline="0" dirty="0" smtClean="0">
                          <a:solidFill>
                            <a:schemeClr val="dk1"/>
                          </a:solidFill>
                          <a:effectLst/>
                          <a:latin typeface="+mn-lt"/>
                          <a:ea typeface="+mn-ea"/>
                          <a:cs typeface="+mn-cs"/>
                        </a:rPr>
                        <a:t> universality achieved in ‘Storm on the Island’?</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How does the reaction to the storm change throughout the poem?</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The</a:t>
                      </a:r>
                      <a:r>
                        <a:rPr lang="en-GB" sz="1800" b="0" baseline="0" dirty="0" smtClean="0">
                          <a:solidFill>
                            <a:schemeClr val="tx1"/>
                          </a:solidFill>
                        </a:rPr>
                        <a:t> poem is one stanza and has lack of rhyme (However, there is some half-rhyme). What could this reflect?</a:t>
                      </a:r>
                      <a:endParaRPr lang="en-GB" sz="1800" b="0" dirty="0">
                        <a:solidFill>
                          <a:schemeClr val="tx1"/>
                        </a:solidFill>
                      </a:endParaRP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Why does</a:t>
                      </a:r>
                      <a:r>
                        <a:rPr lang="en-GB" sz="1800" b="0" baseline="0" dirty="0" smtClean="0">
                          <a:solidFill>
                            <a:schemeClr val="tx1"/>
                          </a:solidFill>
                        </a:rPr>
                        <a:t> Heaney use the first person plural throughout the poem?</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69728080"/>
              </p:ext>
            </p:extLst>
          </p:nvPr>
        </p:nvGraphicFramePr>
        <p:xfrm>
          <a:off x="153043" y="6136058"/>
          <a:ext cx="6810232" cy="436727"/>
        </p:xfrm>
        <a:graphic>
          <a:graphicData uri="http://schemas.openxmlformats.org/drawingml/2006/table">
            <a:tbl>
              <a:tblPr firstRow="1" bandRow="1">
                <a:tableStyleId>{5C22544A-7EE6-4342-B048-85BDC9FD1C3A}</a:tableStyleId>
              </a:tblPr>
              <a:tblGrid>
                <a:gridCol w="1702558">
                  <a:extLst>
                    <a:ext uri="{9D8B030D-6E8A-4147-A177-3AD203B41FA5}">
                      <a16:colId xmlns="" xmlns:a16="http://schemas.microsoft.com/office/drawing/2014/main" val="20000"/>
                    </a:ext>
                  </a:extLst>
                </a:gridCol>
                <a:gridCol w="1702558">
                  <a:extLst>
                    <a:ext uri="{9D8B030D-6E8A-4147-A177-3AD203B41FA5}">
                      <a16:colId xmlns="" xmlns:a16="http://schemas.microsoft.com/office/drawing/2014/main" val="20001"/>
                    </a:ext>
                  </a:extLst>
                </a:gridCol>
                <a:gridCol w="1702558">
                  <a:extLst>
                    <a:ext uri="{9D8B030D-6E8A-4147-A177-3AD203B41FA5}">
                      <a16:colId xmlns="" xmlns:a16="http://schemas.microsoft.com/office/drawing/2014/main" val="20002"/>
                    </a:ext>
                  </a:extLst>
                </a:gridCol>
                <a:gridCol w="1702558">
                  <a:extLst>
                    <a:ext uri="{9D8B030D-6E8A-4147-A177-3AD203B41FA5}">
                      <a16:colId xmlns="" xmlns:a16="http://schemas.microsoft.com/office/drawing/2014/main" val="20003"/>
                    </a:ext>
                  </a:extLst>
                </a:gridCol>
              </a:tblGrid>
              <a:tr h="436727">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4489630" y="0"/>
            <a:ext cx="7702370" cy="707886"/>
          </a:xfrm>
          <a:prstGeom prst="rect">
            <a:avLst/>
          </a:prstGeom>
          <a:noFill/>
        </p:spPr>
        <p:txBody>
          <a:bodyPr wrap="square" rtlCol="0">
            <a:spAutoFit/>
          </a:bodyPr>
          <a:lstStyle/>
          <a:p>
            <a:pPr algn="ctr"/>
            <a:r>
              <a:rPr lang="en-GB" sz="4000" b="1" dirty="0" smtClean="0">
                <a:solidFill>
                  <a:prstClr val="black"/>
                </a:solidFill>
                <a:latin typeface="Informal Roman" panose="030604020304060B0204" pitchFamily="66" charset="0"/>
                <a:ea typeface="Dotum" panose="020B0600000101010101" pitchFamily="34" charset="-127"/>
                <a:cs typeface="Andalus" panose="02020603050405020304" pitchFamily="18" charset="-78"/>
              </a:rPr>
              <a:t>Storm on the Island by Seamus Heaney</a:t>
            </a:r>
            <a:endParaRPr lang="en-GB" sz="4000" b="1" dirty="0">
              <a:solidFill>
                <a:prstClr val="black"/>
              </a:solidFill>
              <a:latin typeface="Informal Roman" panose="030604020304060B0204" pitchFamily="66" charset="0"/>
              <a:ea typeface="Dotum" panose="020B0600000101010101" pitchFamily="34" charset="-127"/>
              <a:cs typeface="Andalus" panose="02020603050405020304" pitchFamily="18" charset="-78"/>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25631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47893"/>
            <a:ext cx="5755561" cy="74441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918981616"/>
              </p:ext>
            </p:extLst>
          </p:nvPr>
        </p:nvGraphicFramePr>
        <p:xfrm>
          <a:off x="153042" y="968483"/>
          <a:ext cx="11902964" cy="4663440"/>
        </p:xfrm>
        <a:graphic>
          <a:graphicData uri="http://schemas.openxmlformats.org/drawingml/2006/table">
            <a:tbl>
              <a:tblPr firstRow="1" bandRow="1">
                <a:tableStyleId>{5C22544A-7EE6-4342-B048-85BDC9FD1C3A}</a:tableStyleId>
              </a:tblPr>
              <a:tblGrid>
                <a:gridCol w="2971158">
                  <a:extLst>
                    <a:ext uri="{9D8B030D-6E8A-4147-A177-3AD203B41FA5}">
                      <a16:colId xmlns="" xmlns:a16="http://schemas.microsoft.com/office/drawing/2014/main" val="20000"/>
                    </a:ext>
                  </a:extLst>
                </a:gridCol>
                <a:gridCol w="2980324">
                  <a:extLst>
                    <a:ext uri="{9D8B030D-6E8A-4147-A177-3AD203B41FA5}">
                      <a16:colId xmlns="" xmlns:a16="http://schemas.microsoft.com/office/drawing/2014/main" val="20001"/>
                    </a:ext>
                  </a:extLst>
                </a:gridCol>
                <a:gridCol w="3228662">
                  <a:extLst>
                    <a:ext uri="{9D8B030D-6E8A-4147-A177-3AD203B41FA5}">
                      <a16:colId xmlns="" xmlns:a16="http://schemas.microsoft.com/office/drawing/2014/main" val="20002"/>
                    </a:ext>
                  </a:extLst>
                </a:gridCol>
                <a:gridCol w="2722820">
                  <a:extLst>
                    <a:ext uri="{9D8B030D-6E8A-4147-A177-3AD203B41FA5}">
                      <a16:colId xmlns="" xmlns:a16="http://schemas.microsoft.com/office/drawing/2014/main" val="20003"/>
                    </a:ext>
                  </a:extLst>
                </a:gridCol>
              </a:tblGrid>
              <a:tr h="9157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Is the soldier portrayed as vulnerable or powerful? Argue both sides of the argument.</a:t>
                      </a:r>
                    </a:p>
                    <a:p>
                      <a:endParaRPr lang="en-GB" sz="1800" b="0" baseline="0" dirty="0">
                        <a:solidFill>
                          <a:schemeClr val="tx1"/>
                        </a:solidFill>
                      </a:endParaRPr>
                    </a:p>
                  </a:txBody>
                  <a:tcPr>
                    <a:solidFill>
                      <a:srgbClr val="FF9999"/>
                    </a:solidFill>
                  </a:tcPr>
                </a:tc>
                <a:tc>
                  <a:txBody>
                    <a:bodyPr/>
                    <a:lstStyle/>
                    <a:p>
                      <a:r>
                        <a:rPr lang="en-GB" sz="1800" b="0" dirty="0" smtClean="0">
                          <a:solidFill>
                            <a:schemeClr val="tx1"/>
                          </a:solidFill>
                        </a:rPr>
                        <a:t>Hughes writes about the elements and aspects of the natural world in much of his poetry.</a:t>
                      </a:r>
                      <a:r>
                        <a:rPr lang="en-GB" sz="1800" b="0" baseline="0" dirty="0" smtClean="0">
                          <a:solidFill>
                            <a:schemeClr val="tx1"/>
                          </a:solidFill>
                        </a:rPr>
                        <a:t> How is this reflected through ‘Bayonet Charge’?</a:t>
                      </a:r>
                      <a:endParaRPr lang="en-GB" sz="1800" b="0" dirty="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The poem is written in free verse. How is</a:t>
                      </a:r>
                      <a:r>
                        <a:rPr lang="en-GB" sz="1800" b="0" kern="1200" baseline="0" dirty="0" smtClean="0">
                          <a:solidFill>
                            <a:schemeClr val="dk1"/>
                          </a:solidFill>
                          <a:effectLst/>
                          <a:latin typeface="+mn-lt"/>
                          <a:ea typeface="+mn-ea"/>
                          <a:cs typeface="+mn-cs"/>
                        </a:rPr>
                        <a:t> ironic when compared to the soldier’s situation? How could this also be fitting?</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Consider</a:t>
                      </a:r>
                      <a:r>
                        <a:rPr lang="en-GB" sz="1800" b="0" baseline="0" dirty="0" smtClean="0">
                          <a:solidFill>
                            <a:schemeClr val="tx1"/>
                          </a:solidFill>
                        </a:rPr>
                        <a:t> the use of the verbs “stumbling” and “dazzled” in the first stanza and the use of “plunged” in the last stanza. </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915787">
                <a:tc>
                  <a:txBody>
                    <a:bodyPr/>
                    <a:lstStyle/>
                    <a:p>
                      <a:r>
                        <a:rPr lang="en-GB" sz="1800" b="0" dirty="0" smtClean="0">
                          <a:solidFill>
                            <a:schemeClr val="tx1"/>
                          </a:solidFill>
                        </a:rPr>
                        <a:t>Explain</a:t>
                      </a:r>
                      <a:r>
                        <a:rPr lang="en-GB" sz="1800" b="0" baseline="0" dirty="0" smtClean="0">
                          <a:solidFill>
                            <a:schemeClr val="tx1"/>
                          </a:solidFill>
                        </a:rPr>
                        <a:t> the significance of the “yellow hare”. What does the hare represent to the soldier? Why is it included for?</a:t>
                      </a:r>
                      <a:endParaRPr lang="en-GB" sz="18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How</a:t>
                      </a:r>
                      <a:r>
                        <a:rPr lang="en-GB" sz="1800" b="0" baseline="0" dirty="0" smtClean="0">
                          <a:solidFill>
                            <a:schemeClr val="tx1"/>
                          </a:solidFill>
                        </a:rPr>
                        <a:t> does the irregular rhythm reflect the soldier’s struggle? </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kern="1200" baseline="0" dirty="0" smtClean="0">
                          <a:solidFill>
                            <a:schemeClr val="dk1"/>
                          </a:solidFill>
                          <a:effectLst/>
                          <a:latin typeface="+mn-lt"/>
                          <a:ea typeface="+mn-ea"/>
                          <a:cs typeface="+mn-cs"/>
                        </a:rPr>
                        <a:t>What would some of the motivations be for enlisting? How does Hughes dismiss these reasons in this poem? </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Complete the sentence: ‘Bayonet</a:t>
                      </a:r>
                      <a:r>
                        <a:rPr lang="en-GB" sz="1800" b="0" baseline="0" dirty="0" smtClean="0">
                          <a:solidFill>
                            <a:schemeClr val="tx1"/>
                          </a:solidFill>
                        </a:rPr>
                        <a:t> Charge’ shows the futility of war through…</a:t>
                      </a:r>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915787">
                <a:tc>
                  <a:txBody>
                    <a:bodyPr/>
                    <a:lstStyle/>
                    <a:p>
                      <a:pPr lvl="0"/>
                      <a:r>
                        <a:rPr lang="en-GB" sz="1800" b="0" kern="1200" dirty="0" smtClean="0">
                          <a:solidFill>
                            <a:schemeClr val="dk1"/>
                          </a:solidFill>
                          <a:effectLst/>
                          <a:latin typeface="+mn-lt"/>
                          <a:ea typeface="+mn-ea"/>
                          <a:cs typeface="+mn-cs"/>
                        </a:rPr>
                        <a:t>Hughes</a:t>
                      </a:r>
                      <a:r>
                        <a:rPr lang="en-GB" sz="1800" b="0" kern="1200" baseline="0" dirty="0" smtClean="0">
                          <a:solidFill>
                            <a:schemeClr val="dk1"/>
                          </a:solidFill>
                          <a:effectLst/>
                          <a:latin typeface="+mn-lt"/>
                          <a:ea typeface="+mn-ea"/>
                          <a:cs typeface="+mn-cs"/>
                        </a:rPr>
                        <a:t> was an avid fan of WW1 poet, Wilfred Owen. The first line of ‘Bayonet Charge’ alludes to one of Owen’s poems. How does this portray the indescribable horrors of war?</a:t>
                      </a:r>
                      <a:endParaRPr lang="en-GB" sz="18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The poem</a:t>
                      </a:r>
                      <a:r>
                        <a:rPr lang="en-GB" sz="1800" b="0" baseline="0" dirty="0" smtClean="0">
                          <a:solidFill>
                            <a:schemeClr val="tx1"/>
                          </a:solidFill>
                        </a:rPr>
                        <a:t> is ambiguous and difficult to read. How does the reader’s experience reflect the soldier’s struggle?</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How</a:t>
                      </a:r>
                      <a:r>
                        <a:rPr lang="en-GB" sz="1800" b="0" baseline="0" dirty="0" smtClean="0">
                          <a:solidFill>
                            <a:schemeClr val="tx1"/>
                          </a:solidFill>
                        </a:rPr>
                        <a:t> does the caesura on line one (“-raw”) reflect the situation of the soldier? </a:t>
                      </a:r>
                      <a:endParaRPr lang="en-GB" sz="1800" b="0" dirty="0">
                        <a:solidFill>
                          <a:schemeClr val="tx1"/>
                        </a:solidFill>
                      </a:endParaRPr>
                    </a:p>
                  </a:txBody>
                  <a:tcPr>
                    <a:solidFill>
                      <a:schemeClr val="accent4">
                        <a:lumMod val="60000"/>
                        <a:lumOff val="40000"/>
                      </a:schemeClr>
                    </a:solidFill>
                  </a:tcPr>
                </a:tc>
                <a:tc>
                  <a:txBody>
                    <a:bodyPr/>
                    <a:lstStyle/>
                    <a:p>
                      <a:r>
                        <a:rPr lang="en-GB" sz="1800" b="0" dirty="0" smtClean="0">
                          <a:solidFill>
                            <a:schemeClr val="tx1"/>
                          </a:solidFill>
                        </a:rPr>
                        <a:t>The rich descriptions contrast with where the solider is heading (“green hedge”) - a simple, almost childish description.</a:t>
                      </a:r>
                      <a:r>
                        <a:rPr lang="en-GB" sz="1800" b="0" baseline="0" dirty="0" smtClean="0">
                          <a:solidFill>
                            <a:schemeClr val="tx1"/>
                          </a:solidFill>
                        </a:rPr>
                        <a:t> Why does he do this?</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249409"/>
              </p:ext>
            </p:extLst>
          </p:nvPr>
        </p:nvGraphicFramePr>
        <p:xfrm>
          <a:off x="153042" y="6383057"/>
          <a:ext cx="7058528" cy="365760"/>
        </p:xfrm>
        <a:graphic>
          <a:graphicData uri="http://schemas.openxmlformats.org/drawingml/2006/table">
            <a:tbl>
              <a:tblPr firstRow="1" bandRow="1">
                <a:tableStyleId>{5C22544A-7EE6-4342-B048-85BDC9FD1C3A}</a:tableStyleId>
              </a:tblPr>
              <a:tblGrid>
                <a:gridCol w="1764632">
                  <a:extLst>
                    <a:ext uri="{9D8B030D-6E8A-4147-A177-3AD203B41FA5}">
                      <a16:colId xmlns="" xmlns:a16="http://schemas.microsoft.com/office/drawing/2014/main" val="20000"/>
                    </a:ext>
                  </a:extLst>
                </a:gridCol>
                <a:gridCol w="1764632">
                  <a:extLst>
                    <a:ext uri="{9D8B030D-6E8A-4147-A177-3AD203B41FA5}">
                      <a16:colId xmlns="" xmlns:a16="http://schemas.microsoft.com/office/drawing/2014/main" val="20001"/>
                    </a:ext>
                  </a:extLst>
                </a:gridCol>
                <a:gridCol w="1764632">
                  <a:extLst>
                    <a:ext uri="{9D8B030D-6E8A-4147-A177-3AD203B41FA5}">
                      <a16:colId xmlns="" xmlns:a16="http://schemas.microsoft.com/office/drawing/2014/main" val="20002"/>
                    </a:ext>
                  </a:extLst>
                </a:gridCol>
                <a:gridCol w="1764632">
                  <a:extLst>
                    <a:ext uri="{9D8B030D-6E8A-4147-A177-3AD203B41FA5}">
                      <a16:colId xmlns="" xmlns:a16="http://schemas.microsoft.com/office/drawing/2014/main" val="20003"/>
                    </a:ext>
                  </a:extLst>
                </a:gridCol>
              </a:tblGrid>
              <a:tr h="341815">
                <a:tc>
                  <a:txBody>
                    <a:bodyPr/>
                    <a:lstStyle/>
                    <a:p>
                      <a:pPr algn="ctr"/>
                      <a:r>
                        <a:rPr lang="en-GB" sz="1800" dirty="0">
                          <a:solidFill>
                            <a:schemeClr val="tx1"/>
                          </a:solidFill>
                        </a:rPr>
                        <a:t>Meaning</a:t>
                      </a:r>
                    </a:p>
                  </a:txBody>
                  <a:tcPr>
                    <a:solidFill>
                      <a:srgbClr val="FF9999"/>
                    </a:solidFill>
                  </a:tcPr>
                </a:tc>
                <a:tc>
                  <a:txBody>
                    <a:bodyPr/>
                    <a:lstStyle/>
                    <a:p>
                      <a:pPr algn="ctr"/>
                      <a:r>
                        <a:rPr lang="en-GB" sz="1800" dirty="0">
                          <a:solidFill>
                            <a:schemeClr val="tx1"/>
                          </a:solidFill>
                        </a:rPr>
                        <a:t>Context</a:t>
                      </a:r>
                    </a:p>
                  </a:txBody>
                  <a:tcPr>
                    <a:solidFill>
                      <a:srgbClr val="CCCCFF"/>
                    </a:solidFill>
                  </a:tcPr>
                </a:tc>
                <a:tc>
                  <a:txBody>
                    <a:bodyPr/>
                    <a:lstStyle/>
                    <a:p>
                      <a:pPr algn="ctr"/>
                      <a:r>
                        <a:rPr lang="en-GB" sz="1800" dirty="0">
                          <a:solidFill>
                            <a:schemeClr val="tx1"/>
                          </a:solidFill>
                        </a:rPr>
                        <a:t>Structure</a:t>
                      </a:r>
                    </a:p>
                  </a:txBody>
                  <a:tcPr>
                    <a:solidFill>
                      <a:schemeClr val="accent4">
                        <a:lumMod val="60000"/>
                        <a:lumOff val="40000"/>
                      </a:schemeClr>
                    </a:solidFill>
                  </a:tcPr>
                </a:tc>
                <a:tc>
                  <a:txBody>
                    <a:bodyPr/>
                    <a:lstStyle/>
                    <a:p>
                      <a:pPr algn="ctr"/>
                      <a:r>
                        <a:rPr lang="en-GB" sz="18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5358063" y="139965"/>
            <a:ext cx="7355669" cy="584775"/>
          </a:xfrm>
          <a:prstGeom prst="rect">
            <a:avLst/>
          </a:prstGeom>
          <a:noFill/>
        </p:spPr>
        <p:txBody>
          <a:bodyPr wrap="square" rtlCol="0">
            <a:spAutoFit/>
          </a:bodyPr>
          <a:lstStyle/>
          <a:p>
            <a:pPr algn="ctr"/>
            <a:r>
              <a:rPr lang="en-GB" sz="3200" b="1" dirty="0" smtClean="0">
                <a:solidFill>
                  <a:prstClr val="black"/>
                </a:solidFill>
                <a:latin typeface="Malgun Gothic" panose="020B0503020000020004" pitchFamily="34" charset="-127"/>
                <a:ea typeface="Malgun Gothic" panose="020B0503020000020004" pitchFamily="34" charset="-127"/>
                <a:cs typeface="Andalus" panose="02020603050405020304" pitchFamily="18" charset="-78"/>
              </a:rPr>
              <a:t>Bayonet Charge by Ted Hughes</a:t>
            </a:r>
            <a:endParaRPr lang="en-GB" sz="3200" b="1" dirty="0">
              <a:solidFill>
                <a:prstClr val="black"/>
              </a:solidFill>
              <a:latin typeface="Malgun Gothic" panose="020B0503020000020004" pitchFamily="34" charset="-127"/>
              <a:ea typeface="Malgun Gothic" panose="020B0503020000020004" pitchFamily="34" charset="-127"/>
              <a:cs typeface="Andalus" panose="02020603050405020304" pitchFamily="18" charset="-78"/>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1725779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15518" t="58622" r="33243" b="32543"/>
          <a:stretch/>
        </p:blipFill>
        <p:spPr>
          <a:xfrm>
            <a:off x="153042" y="172028"/>
            <a:ext cx="4882597" cy="63150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653247943"/>
              </p:ext>
            </p:extLst>
          </p:nvPr>
        </p:nvGraphicFramePr>
        <p:xfrm>
          <a:off x="153042" y="849695"/>
          <a:ext cx="11902964" cy="5212080"/>
        </p:xfrm>
        <a:graphic>
          <a:graphicData uri="http://schemas.openxmlformats.org/drawingml/2006/table">
            <a:tbl>
              <a:tblPr firstRow="1" bandRow="1">
                <a:tableStyleId>{5C22544A-7EE6-4342-B048-85BDC9FD1C3A}</a:tableStyleId>
              </a:tblPr>
              <a:tblGrid>
                <a:gridCol w="2975741">
                  <a:extLst>
                    <a:ext uri="{9D8B030D-6E8A-4147-A177-3AD203B41FA5}">
                      <a16:colId xmlns="" xmlns:a16="http://schemas.microsoft.com/office/drawing/2014/main" val="20000"/>
                    </a:ext>
                  </a:extLst>
                </a:gridCol>
                <a:gridCol w="2975741">
                  <a:extLst>
                    <a:ext uri="{9D8B030D-6E8A-4147-A177-3AD203B41FA5}">
                      <a16:colId xmlns="" xmlns:a16="http://schemas.microsoft.com/office/drawing/2014/main" val="20001"/>
                    </a:ext>
                  </a:extLst>
                </a:gridCol>
                <a:gridCol w="2975741">
                  <a:extLst>
                    <a:ext uri="{9D8B030D-6E8A-4147-A177-3AD203B41FA5}">
                      <a16:colId xmlns="" xmlns:a16="http://schemas.microsoft.com/office/drawing/2014/main" val="20002"/>
                    </a:ext>
                  </a:extLst>
                </a:gridCol>
                <a:gridCol w="2975741">
                  <a:extLst>
                    <a:ext uri="{9D8B030D-6E8A-4147-A177-3AD203B41FA5}">
                      <a16:colId xmlns="" xmlns:a16="http://schemas.microsoft.com/office/drawing/2014/main" val="20003"/>
                    </a:ext>
                  </a:extLst>
                </a:gridCol>
              </a:tblGrid>
              <a:tr h="1737360">
                <a:tc>
                  <a:txBody>
                    <a:bodyPr/>
                    <a:lstStyle/>
                    <a:p>
                      <a:r>
                        <a:rPr lang="en-GB" sz="1800" b="0" baseline="0" dirty="0" smtClean="0">
                          <a:solidFill>
                            <a:schemeClr val="tx1"/>
                          </a:solidFill>
                        </a:rPr>
                        <a:t>How does Armitage explore the theme of conflict from both a physical and mental perspective? </a:t>
                      </a:r>
                      <a:endParaRPr lang="en-GB" sz="1800" b="0" baseline="0" dirty="0">
                        <a:solidFill>
                          <a:schemeClr val="tx1"/>
                        </a:solidFill>
                      </a:endParaRPr>
                    </a:p>
                  </a:txBody>
                  <a:tcPr>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Name three symptoms</a:t>
                      </a:r>
                      <a:r>
                        <a:rPr lang="en-GB" sz="1800" b="0" baseline="0" dirty="0" smtClean="0">
                          <a:solidFill>
                            <a:schemeClr val="tx1"/>
                          </a:solidFill>
                        </a:rPr>
                        <a:t> of PTSD and then pick out three quotations from this poem which show these symptoms.</a:t>
                      </a:r>
                      <a:endParaRPr lang="en-GB" sz="1800" b="0" dirty="0" smtClean="0">
                        <a:solidFill>
                          <a:schemeClr val="tx1"/>
                        </a:solidFill>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smtClean="0">
                          <a:solidFill>
                            <a:schemeClr val="dk1"/>
                          </a:solidFill>
                          <a:effectLst/>
                          <a:latin typeface="+mn-lt"/>
                          <a:ea typeface="+mn-ea"/>
                          <a:cs typeface="+mn-cs"/>
                        </a:rPr>
                        <a:t>How does</a:t>
                      </a:r>
                      <a:r>
                        <a:rPr lang="en-GB" sz="1800" b="0" kern="1200" baseline="0" dirty="0" smtClean="0">
                          <a:solidFill>
                            <a:schemeClr val="dk1"/>
                          </a:solidFill>
                          <a:effectLst/>
                          <a:latin typeface="+mn-lt"/>
                          <a:ea typeface="+mn-ea"/>
                          <a:cs typeface="+mn-cs"/>
                        </a:rPr>
                        <a:t> the structure of the poem reflect the breakdown of the speaker’s mind?</a:t>
                      </a:r>
                      <a:endParaRPr lang="en-GB" sz="1800" b="0" kern="1200" dirty="0">
                        <a:solidFill>
                          <a:schemeClr val="dk1"/>
                        </a:solidFill>
                        <a:effectLst/>
                        <a:latin typeface="+mn-lt"/>
                        <a:ea typeface="+mn-ea"/>
                        <a:cs typeface="+mn-cs"/>
                      </a:endParaRPr>
                    </a:p>
                  </a:txBody>
                  <a:tcPr>
                    <a:solidFill>
                      <a:schemeClr val="accent4">
                        <a:lumMod val="60000"/>
                        <a:lumOff val="40000"/>
                      </a:schemeClr>
                    </a:solidFill>
                  </a:tcPr>
                </a:tc>
                <a:tc>
                  <a:txBody>
                    <a:bodyPr/>
                    <a:lstStyle/>
                    <a:p>
                      <a:r>
                        <a:rPr lang="en-GB" sz="1800" b="0" dirty="0" smtClean="0">
                          <a:solidFill>
                            <a:schemeClr val="tx1"/>
                          </a:solidFill>
                        </a:rPr>
                        <a:t>Explore the</a:t>
                      </a:r>
                      <a:r>
                        <a:rPr lang="en-GB" sz="1800" b="0" baseline="0" dirty="0" smtClean="0">
                          <a:solidFill>
                            <a:schemeClr val="tx1"/>
                          </a:solidFill>
                        </a:rPr>
                        <a:t> line “probably armed, possibly not”. How does the syntactical positioning of the adverbs give the reader an element of doubt. </a:t>
                      </a:r>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0"/>
                  </a:ext>
                </a:extLst>
              </a:tr>
              <a:tr h="1737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baseline="0" dirty="0" smtClean="0">
                          <a:solidFill>
                            <a:schemeClr val="tx1"/>
                          </a:solidFill>
                        </a:rPr>
                        <a:t>How does Armitage make the war setting uncomfortable for the reader?</a:t>
                      </a:r>
                      <a:endParaRPr lang="en-GB" sz="1800" b="0" dirty="0" smtClean="0">
                        <a:solidFill>
                          <a:schemeClr val="tx1"/>
                        </a:solidFill>
                      </a:endParaRPr>
                    </a:p>
                    <a:p>
                      <a:endParaRPr lang="en-GB" sz="1600" b="0" dirty="0">
                        <a:solidFill>
                          <a:schemeClr val="tx1"/>
                        </a:solidFill>
                      </a:endParaRPr>
                    </a:p>
                  </a:txBody>
                  <a:tcPr>
                    <a:solidFill>
                      <a:schemeClr val="accent6">
                        <a:lumMod val="40000"/>
                        <a:lumOff val="60000"/>
                      </a:schemeClr>
                    </a:solidFill>
                  </a:tcPr>
                </a:tc>
                <a:tc>
                  <a:txBody>
                    <a:bodyPr/>
                    <a:lstStyle/>
                    <a:p>
                      <a:r>
                        <a:rPr lang="en-GB" sz="1800" b="0" dirty="0" smtClean="0">
                          <a:solidFill>
                            <a:schemeClr val="tx1"/>
                          </a:solidFill>
                        </a:rPr>
                        <a:t>Why does</a:t>
                      </a:r>
                      <a:r>
                        <a:rPr lang="en-GB" sz="1800" b="0" baseline="0" dirty="0" smtClean="0">
                          <a:solidFill>
                            <a:schemeClr val="tx1"/>
                          </a:solidFill>
                        </a:rPr>
                        <a:t> Armitage use enjambment and caesurae throughout this poem?</a:t>
                      </a:r>
                      <a:endParaRPr lang="en-GB" sz="1800" b="0" dirty="0">
                        <a:solidFill>
                          <a:schemeClr val="tx1"/>
                        </a:solidFill>
                      </a:endParaRPr>
                    </a:p>
                  </a:txBody>
                  <a:tcPr>
                    <a:solidFill>
                      <a:schemeClr val="accent4">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Armitage’s poem has contextual links with contemporary and historical references to war and the effects. What other poems is this</a:t>
                      </a:r>
                      <a:r>
                        <a:rPr lang="en-GB" sz="1800" kern="1200" baseline="0" dirty="0" smtClean="0">
                          <a:solidFill>
                            <a:schemeClr val="dk1"/>
                          </a:solidFill>
                          <a:effectLst/>
                          <a:latin typeface="+mn-lt"/>
                          <a:ea typeface="+mn-ea"/>
                          <a:cs typeface="+mn-cs"/>
                        </a:rPr>
                        <a:t> evident in?</a:t>
                      </a:r>
                      <a:endParaRPr lang="en-GB" sz="1800" b="0" kern="1200" dirty="0">
                        <a:solidFill>
                          <a:schemeClr val="dk1"/>
                        </a:solidFill>
                        <a:effectLst/>
                        <a:latin typeface="+mn-lt"/>
                        <a:ea typeface="+mn-ea"/>
                        <a:cs typeface="+mn-cs"/>
                      </a:endParaRPr>
                    </a:p>
                  </a:txBody>
                  <a:tcPr>
                    <a:solidFill>
                      <a:srgbClr val="CC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Finish and develop the sentence: Armitage highlights that</a:t>
                      </a:r>
                      <a:r>
                        <a:rPr lang="en-GB" sz="1800" b="0" baseline="0" dirty="0" smtClean="0">
                          <a:solidFill>
                            <a:schemeClr val="tx1"/>
                          </a:solidFill>
                        </a:rPr>
                        <a:t> conflict…</a:t>
                      </a:r>
                      <a:endParaRPr lang="en-GB" sz="1800" b="0" dirty="0" smtClean="0">
                        <a:solidFill>
                          <a:schemeClr val="tx1"/>
                        </a:solidFill>
                      </a:endParaRPr>
                    </a:p>
                    <a:p>
                      <a:endParaRPr lang="en-GB" sz="1800" b="0" dirty="0">
                        <a:solidFill>
                          <a:schemeClr val="tx1"/>
                        </a:solidFill>
                      </a:endParaRPr>
                    </a:p>
                  </a:txBody>
                  <a:tcPr>
                    <a:solidFill>
                      <a:srgbClr val="FF9999"/>
                    </a:solidFill>
                  </a:tcPr>
                </a:tc>
                <a:extLst>
                  <a:ext uri="{0D108BD9-81ED-4DB2-BD59-A6C34878D82A}">
                    <a16:rowId xmlns="" xmlns:a16="http://schemas.microsoft.com/office/drawing/2014/main" val="10001"/>
                  </a:ext>
                </a:extLst>
              </a:tr>
              <a:tr h="1737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Although this poem</a:t>
                      </a:r>
                      <a:r>
                        <a:rPr lang="en-GB" sz="1800" b="0" baseline="0" dirty="0" smtClean="0">
                          <a:solidFill>
                            <a:schemeClr val="tx1"/>
                          </a:solidFill>
                        </a:rPr>
                        <a:t> is based on a British soldier who served in Iraq, this poem could be applied to any soldier and any war. How does he do this?</a:t>
                      </a:r>
                      <a:endParaRPr lang="en-GB" sz="2000" b="0" kern="1200" dirty="0">
                        <a:solidFill>
                          <a:schemeClr val="dk1"/>
                        </a:solidFill>
                        <a:effectLst/>
                        <a:latin typeface="+mn-lt"/>
                        <a:ea typeface="+mn-ea"/>
                        <a:cs typeface="+mn-cs"/>
                      </a:endParaRPr>
                    </a:p>
                  </a:txBody>
                  <a:tcPr>
                    <a:solidFill>
                      <a:srgbClr val="CCCCFF"/>
                    </a:solidFill>
                  </a:tcPr>
                </a:tc>
                <a:tc>
                  <a:txBody>
                    <a:bodyPr/>
                    <a:lstStyle/>
                    <a:p>
                      <a:r>
                        <a:rPr lang="en-GB" sz="1800" b="0" dirty="0" smtClean="0">
                          <a:solidFill>
                            <a:schemeClr val="tx1"/>
                          </a:solidFill>
                        </a:rPr>
                        <a:t>Write</a:t>
                      </a:r>
                      <a:r>
                        <a:rPr lang="en-GB" sz="1800" b="0" baseline="0" dirty="0" smtClean="0">
                          <a:solidFill>
                            <a:schemeClr val="tx1"/>
                          </a:solidFill>
                        </a:rPr>
                        <a:t> a sentence which explains how each of these words link to the poem:</a:t>
                      </a:r>
                    </a:p>
                    <a:p>
                      <a:pPr marL="285750" indent="-285750">
                        <a:buFontTx/>
                        <a:buChar char="-"/>
                      </a:pPr>
                      <a:r>
                        <a:rPr lang="en-GB" sz="1800" b="0" baseline="0" dirty="0" smtClean="0">
                          <a:solidFill>
                            <a:schemeClr val="tx1"/>
                          </a:solidFill>
                        </a:rPr>
                        <a:t>Bereft </a:t>
                      </a:r>
                    </a:p>
                    <a:p>
                      <a:pPr marL="285750" indent="-285750">
                        <a:buFontTx/>
                        <a:buChar char="-"/>
                      </a:pPr>
                      <a:r>
                        <a:rPr lang="en-GB" sz="1800" b="0" dirty="0" smtClean="0">
                          <a:solidFill>
                            <a:schemeClr val="tx1"/>
                          </a:solidFill>
                        </a:rPr>
                        <a:t>Traumatised </a:t>
                      </a:r>
                    </a:p>
                    <a:p>
                      <a:pPr marL="285750" indent="-285750">
                        <a:buFontTx/>
                        <a:buChar char="-"/>
                      </a:pPr>
                      <a:r>
                        <a:rPr lang="en-GB" sz="1800" b="0" dirty="0" smtClean="0">
                          <a:solidFill>
                            <a:schemeClr val="tx1"/>
                          </a:solidFill>
                        </a:rPr>
                        <a:t>Conflicted </a:t>
                      </a:r>
                      <a:endParaRPr lang="en-GB" sz="1800" b="0" dirty="0">
                        <a:solidFill>
                          <a:schemeClr val="tx1"/>
                        </a:solidFill>
                      </a:endParaRPr>
                    </a:p>
                  </a:txBody>
                  <a:tcPr>
                    <a:solidFill>
                      <a:srgbClr val="FF9999"/>
                    </a:solidFill>
                  </a:tcPr>
                </a:tc>
                <a:tc>
                  <a:txBody>
                    <a:bodyPr/>
                    <a:lstStyle/>
                    <a:p>
                      <a:r>
                        <a:rPr lang="en-GB" sz="1800" b="0" dirty="0" smtClean="0">
                          <a:solidFill>
                            <a:schemeClr val="tx1"/>
                          </a:solidFill>
                        </a:rPr>
                        <a:t>This poem starts </a:t>
                      </a:r>
                      <a:r>
                        <a:rPr lang="en-GB" sz="1800" b="0" i="1" dirty="0" smtClean="0">
                          <a:solidFill>
                            <a:schemeClr val="tx1"/>
                          </a:solidFill>
                        </a:rPr>
                        <a:t>in media</a:t>
                      </a:r>
                      <a:r>
                        <a:rPr lang="en-GB" sz="1800" b="0" i="1" baseline="0" dirty="0" smtClean="0">
                          <a:solidFill>
                            <a:schemeClr val="tx1"/>
                          </a:solidFill>
                        </a:rPr>
                        <a:t> res </a:t>
                      </a:r>
                      <a:r>
                        <a:rPr lang="en-GB" sz="1800" b="0" i="0" baseline="0" dirty="0" smtClean="0">
                          <a:solidFill>
                            <a:schemeClr val="tx1"/>
                          </a:solidFill>
                        </a:rPr>
                        <a:t>what effect does this have on reader? What questions do readers then ask?</a:t>
                      </a:r>
                      <a:endParaRPr lang="en-GB" sz="1800" b="0" i="1" dirty="0">
                        <a:solidFill>
                          <a:schemeClr val="tx1"/>
                        </a:solidFill>
                      </a:endParaRPr>
                    </a:p>
                  </a:txBody>
                  <a:tcP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chemeClr val="tx1"/>
                          </a:solidFill>
                        </a:rPr>
                        <a:t>How does Armitage use</a:t>
                      </a:r>
                      <a:r>
                        <a:rPr lang="en-GB" sz="1800" b="0" baseline="0" dirty="0" smtClean="0">
                          <a:solidFill>
                            <a:schemeClr val="tx1"/>
                          </a:solidFill>
                        </a:rPr>
                        <a:t> language to create realism through this poem?</a:t>
                      </a:r>
                      <a:endParaRPr lang="en-GB" sz="1800" b="0" dirty="0" smtClean="0">
                        <a:solidFill>
                          <a:schemeClr val="tx1"/>
                        </a:solidFill>
                      </a:endParaRPr>
                    </a:p>
                    <a:p>
                      <a:endParaRPr lang="en-GB" sz="1800" b="0" dirty="0">
                        <a:solidFill>
                          <a:schemeClr val="tx1"/>
                        </a:solidFill>
                      </a:endParaRPr>
                    </a:p>
                  </a:txBody>
                  <a:tcPr>
                    <a:solidFill>
                      <a:schemeClr val="accent6">
                        <a:lumMod val="40000"/>
                        <a:lumOff val="60000"/>
                      </a:schemeClr>
                    </a:solidFill>
                  </a:tcPr>
                </a:tc>
                <a:extLst>
                  <a:ext uri="{0D108BD9-81ED-4DB2-BD59-A6C34878D82A}">
                    <a16:rowId xmlns=""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17309409"/>
              </p:ext>
            </p:extLst>
          </p:nvPr>
        </p:nvGraphicFramePr>
        <p:xfrm>
          <a:off x="153042" y="6314835"/>
          <a:ext cx="7342388" cy="396240"/>
        </p:xfrm>
        <a:graphic>
          <a:graphicData uri="http://schemas.openxmlformats.org/drawingml/2006/table">
            <a:tbl>
              <a:tblPr firstRow="1" bandRow="1">
                <a:tableStyleId>{5C22544A-7EE6-4342-B048-85BDC9FD1C3A}</a:tableStyleId>
              </a:tblPr>
              <a:tblGrid>
                <a:gridCol w="1835597">
                  <a:extLst>
                    <a:ext uri="{9D8B030D-6E8A-4147-A177-3AD203B41FA5}">
                      <a16:colId xmlns="" xmlns:a16="http://schemas.microsoft.com/office/drawing/2014/main" val="20000"/>
                    </a:ext>
                  </a:extLst>
                </a:gridCol>
                <a:gridCol w="1835597">
                  <a:extLst>
                    <a:ext uri="{9D8B030D-6E8A-4147-A177-3AD203B41FA5}">
                      <a16:colId xmlns="" xmlns:a16="http://schemas.microsoft.com/office/drawing/2014/main" val="20001"/>
                    </a:ext>
                  </a:extLst>
                </a:gridCol>
                <a:gridCol w="1835597">
                  <a:extLst>
                    <a:ext uri="{9D8B030D-6E8A-4147-A177-3AD203B41FA5}">
                      <a16:colId xmlns="" xmlns:a16="http://schemas.microsoft.com/office/drawing/2014/main" val="20002"/>
                    </a:ext>
                  </a:extLst>
                </a:gridCol>
                <a:gridCol w="1835597">
                  <a:extLst>
                    <a:ext uri="{9D8B030D-6E8A-4147-A177-3AD203B41FA5}">
                      <a16:colId xmlns="" xmlns:a16="http://schemas.microsoft.com/office/drawing/2014/main" val="20003"/>
                    </a:ext>
                  </a:extLst>
                </a:gridCol>
              </a:tblGrid>
              <a:tr h="382062">
                <a:tc>
                  <a:txBody>
                    <a:bodyPr/>
                    <a:lstStyle/>
                    <a:p>
                      <a:r>
                        <a:rPr lang="en-GB" sz="2000" dirty="0">
                          <a:solidFill>
                            <a:schemeClr val="tx1"/>
                          </a:solidFill>
                        </a:rPr>
                        <a:t>Meaning</a:t>
                      </a:r>
                    </a:p>
                  </a:txBody>
                  <a:tcPr>
                    <a:solidFill>
                      <a:srgbClr val="FF9999"/>
                    </a:solidFill>
                  </a:tcPr>
                </a:tc>
                <a:tc>
                  <a:txBody>
                    <a:bodyPr/>
                    <a:lstStyle/>
                    <a:p>
                      <a:r>
                        <a:rPr lang="en-GB" sz="2000" dirty="0">
                          <a:solidFill>
                            <a:schemeClr val="tx1"/>
                          </a:solidFill>
                        </a:rPr>
                        <a:t>Context</a:t>
                      </a:r>
                    </a:p>
                  </a:txBody>
                  <a:tcPr>
                    <a:solidFill>
                      <a:srgbClr val="CCCCFF"/>
                    </a:solidFill>
                  </a:tcPr>
                </a:tc>
                <a:tc>
                  <a:txBody>
                    <a:bodyPr/>
                    <a:lstStyle/>
                    <a:p>
                      <a:r>
                        <a:rPr lang="en-GB" sz="2000" dirty="0">
                          <a:solidFill>
                            <a:schemeClr val="tx1"/>
                          </a:solidFill>
                        </a:rPr>
                        <a:t>Structure</a:t>
                      </a:r>
                    </a:p>
                  </a:txBody>
                  <a:tcPr>
                    <a:solidFill>
                      <a:schemeClr val="accent4">
                        <a:lumMod val="60000"/>
                        <a:lumOff val="40000"/>
                      </a:schemeClr>
                    </a:solidFill>
                  </a:tcPr>
                </a:tc>
                <a:tc>
                  <a:txBody>
                    <a:bodyPr/>
                    <a:lstStyle/>
                    <a:p>
                      <a:r>
                        <a:rPr lang="en-GB" sz="2000" dirty="0">
                          <a:solidFill>
                            <a:schemeClr val="tx1"/>
                          </a:solidFill>
                        </a:rPr>
                        <a:t>Language</a:t>
                      </a:r>
                    </a:p>
                  </a:txBody>
                  <a:tcPr>
                    <a:solidFill>
                      <a:schemeClr val="accent6">
                        <a:lumMod val="40000"/>
                        <a:lumOff val="60000"/>
                      </a:schemeClr>
                    </a:solidFill>
                  </a:tcPr>
                </a:tc>
                <a:extLst>
                  <a:ext uri="{0D108BD9-81ED-4DB2-BD59-A6C34878D82A}">
                    <a16:rowId xmlns="" xmlns:a16="http://schemas.microsoft.com/office/drawing/2014/main" val="10000"/>
                  </a:ext>
                </a:extLst>
              </a:tr>
            </a:tbl>
          </a:graphicData>
        </a:graphic>
      </p:graphicFrame>
      <p:sp>
        <p:nvSpPr>
          <p:cNvPr id="8" name="TextBox 7"/>
          <p:cNvSpPr txBox="1"/>
          <p:nvPr/>
        </p:nvSpPr>
        <p:spPr>
          <a:xfrm>
            <a:off x="4064000" y="68862"/>
            <a:ext cx="8372648" cy="584775"/>
          </a:xfrm>
          <a:prstGeom prst="rect">
            <a:avLst/>
          </a:prstGeom>
          <a:noFill/>
        </p:spPr>
        <p:txBody>
          <a:bodyPr wrap="square" rtlCol="0">
            <a:spAutoFit/>
          </a:bodyPr>
          <a:lstStyle/>
          <a:p>
            <a:pPr algn="ctr"/>
            <a:r>
              <a:rPr lang="en-GB" sz="3200" b="1" dirty="0" smtClean="0">
                <a:solidFill>
                  <a:prstClr val="black"/>
                </a:solidFill>
                <a:latin typeface="Malgun Gothic" panose="020B0503020000020004" pitchFamily="34" charset="-127"/>
                <a:ea typeface="Malgun Gothic" panose="020B0503020000020004" pitchFamily="34" charset="-127"/>
                <a:cs typeface="Andalus" panose="02020603050405020304" pitchFamily="18" charset="-78"/>
              </a:rPr>
              <a:t>Remains by Simon Armitage</a:t>
            </a:r>
            <a:endParaRPr lang="en-GB" sz="3200" b="1" dirty="0">
              <a:solidFill>
                <a:prstClr val="black"/>
              </a:solidFill>
              <a:latin typeface="Malgun Gothic" panose="020B0503020000020004" pitchFamily="34" charset="-127"/>
              <a:ea typeface="Malgun Gothic" panose="020B0503020000020004" pitchFamily="34" charset="-127"/>
              <a:cs typeface="Andalus" panose="02020603050405020304" pitchFamily="18" charset="-78"/>
            </a:endParaRPr>
          </a:p>
        </p:txBody>
      </p:sp>
      <p:pic>
        <p:nvPicPr>
          <p:cNvPr id="9" name="Picture 8" descr="Screen Clipping"/>
          <p:cNvPicPr>
            <a:picLocks noChangeAspect="1"/>
          </p:cNvPicPr>
          <p:nvPr/>
        </p:nvPicPr>
        <p:blipFill rotWithShape="1">
          <a:blip r:embed="rId3" cstate="print">
            <a:extLst>
              <a:ext uri="{28A0092B-C50C-407E-A947-70E740481C1C}">
                <a14:useLocalDpi xmlns:a14="http://schemas.microsoft.com/office/drawing/2010/main" val="0"/>
              </a:ext>
            </a:extLst>
          </a:blip>
          <a:srcRect t="1049"/>
          <a:stretch/>
        </p:blipFill>
        <p:spPr>
          <a:xfrm>
            <a:off x="9433191" y="5806557"/>
            <a:ext cx="1363146" cy="958565"/>
          </a:xfrm>
          <a:prstGeom prst="rect">
            <a:avLst/>
          </a:prstGeom>
        </p:spPr>
      </p:pic>
    </p:spTree>
    <p:extLst>
      <p:ext uri="{BB962C8B-B14F-4D97-AF65-F5344CB8AC3E}">
        <p14:creationId xmlns:p14="http://schemas.microsoft.com/office/powerpoint/2010/main" val="415987663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TotalTime>
  <Words>3565</Words>
  <Application>Microsoft Office PowerPoint</Application>
  <PresentationFormat>Widescreen</PresentationFormat>
  <Paragraphs>303</Paragraphs>
  <Slides>15</Slides>
  <Notes>0</Notes>
  <HiddenSlides>0</HiddenSlides>
  <MMClips>0</MMClips>
  <ScaleCrop>false</ScaleCrop>
  <HeadingPairs>
    <vt:vector size="6" baseType="variant">
      <vt:variant>
        <vt:lpstr>Fonts Used</vt:lpstr>
      </vt:variant>
      <vt:variant>
        <vt:i4>19</vt:i4>
      </vt:variant>
      <vt:variant>
        <vt:lpstr>Theme</vt:lpstr>
      </vt:variant>
      <vt:variant>
        <vt:i4>2</vt:i4>
      </vt:variant>
      <vt:variant>
        <vt:lpstr>Slide Titles</vt:lpstr>
      </vt:variant>
      <vt:variant>
        <vt:i4>15</vt:i4>
      </vt:variant>
    </vt:vector>
  </HeadingPairs>
  <TitlesOfParts>
    <vt:vector size="36" baseType="lpstr">
      <vt:lpstr>Malgun Gothic</vt:lpstr>
      <vt:lpstr>Andalus</vt:lpstr>
      <vt:lpstr>Aparajita</vt:lpstr>
      <vt:lpstr>Arial</vt:lpstr>
      <vt:lpstr>Bernard MT Condensed</vt:lpstr>
      <vt:lpstr>Calibri</vt:lpstr>
      <vt:lpstr>Calibri Light</vt:lpstr>
      <vt:lpstr>Candara</vt:lpstr>
      <vt:lpstr>Dotum</vt:lpstr>
      <vt:lpstr>Elephant</vt:lpstr>
      <vt:lpstr>Engravers MT</vt:lpstr>
      <vt:lpstr>Forte</vt:lpstr>
      <vt:lpstr>Ideal Sans Light</vt:lpstr>
      <vt:lpstr>Informal Roman</vt:lpstr>
      <vt:lpstr>Lucida Calligraphy</vt:lpstr>
      <vt:lpstr>Meiryo</vt:lpstr>
      <vt:lpstr>Meiryo UI</vt:lpstr>
      <vt:lpstr>Microsoft Himalaya</vt:lpstr>
      <vt:lpstr>Tempus Sans ITC</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Stebbings</dc:creator>
  <cp:lastModifiedBy>Victoria Archer</cp:lastModifiedBy>
  <cp:revision>72</cp:revision>
  <dcterms:created xsi:type="dcterms:W3CDTF">2017-04-11T16:07:39Z</dcterms:created>
  <dcterms:modified xsi:type="dcterms:W3CDTF">2017-04-12T20:20:12Z</dcterms:modified>
</cp:coreProperties>
</file>