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AD0A4B-A6C2-487E-9057-514269ABFB81}" type="datetimeFigureOut">
              <a:rPr lang="en-GB" smtClean="0"/>
              <a:pPr/>
              <a:t>23/08/2014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A66D8F-A772-4FD2-8013-87396E82BFBD}"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657B7B7-974A-4395-B854-FF8B159E71C2}" type="slidenum">
              <a:rPr lang="en-GB" smtClean="0"/>
              <a:pPr/>
              <a:t>19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CA04D90-7693-450E-9EB6-2CA452D59F20}" type="datetimeFigureOut">
              <a:rPr lang="en-GB" smtClean="0"/>
              <a:pPr/>
              <a:t>23/08/2014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942920-A1F2-47E5-8A27-F62C5B68A2A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A04D90-7693-450E-9EB6-2CA452D59F20}" type="datetimeFigureOut">
              <a:rPr lang="en-GB" smtClean="0"/>
              <a:pPr/>
              <a:t>23/08/2014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942920-A1F2-47E5-8A27-F62C5B68A2A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A04D90-7693-450E-9EB6-2CA452D59F20}" type="datetimeFigureOut">
              <a:rPr lang="en-GB" smtClean="0"/>
              <a:pPr/>
              <a:t>23/08/2014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942920-A1F2-47E5-8A27-F62C5B68A2A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A04D90-7693-450E-9EB6-2CA452D59F20}" type="datetimeFigureOut">
              <a:rPr lang="en-GB" smtClean="0"/>
              <a:pPr/>
              <a:t>23/08/2014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942920-A1F2-47E5-8A27-F62C5B68A2A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A04D90-7693-450E-9EB6-2CA452D59F20}" type="datetimeFigureOut">
              <a:rPr lang="en-GB" smtClean="0"/>
              <a:pPr/>
              <a:t>23/08/2014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942920-A1F2-47E5-8A27-F62C5B68A2A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CA04D90-7693-450E-9EB6-2CA452D59F20}" type="datetimeFigureOut">
              <a:rPr lang="en-GB" smtClean="0"/>
              <a:pPr/>
              <a:t>23/08/2014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942920-A1F2-47E5-8A27-F62C5B68A2A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CA04D90-7693-450E-9EB6-2CA452D59F20}" type="datetimeFigureOut">
              <a:rPr lang="en-GB" smtClean="0"/>
              <a:pPr/>
              <a:t>23/08/2014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4942920-A1F2-47E5-8A27-F62C5B68A2A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CA04D90-7693-450E-9EB6-2CA452D59F20}" type="datetimeFigureOut">
              <a:rPr lang="en-GB" smtClean="0"/>
              <a:pPr/>
              <a:t>23/08/2014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4942920-A1F2-47E5-8A27-F62C5B68A2A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04D90-7693-450E-9EB6-2CA452D59F20}" type="datetimeFigureOut">
              <a:rPr lang="en-GB" smtClean="0"/>
              <a:pPr/>
              <a:t>23/08/2014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4942920-A1F2-47E5-8A27-F62C5B68A2A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04D90-7693-450E-9EB6-2CA452D59F20}" type="datetimeFigureOut">
              <a:rPr lang="en-GB" smtClean="0"/>
              <a:pPr/>
              <a:t>23/08/2014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942920-A1F2-47E5-8A27-F62C5B68A2A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04D90-7693-450E-9EB6-2CA452D59F20}" type="datetimeFigureOut">
              <a:rPr lang="en-GB" smtClean="0"/>
              <a:pPr/>
              <a:t>23/08/2014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942920-A1F2-47E5-8A27-F62C5B68A2A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04D90-7693-450E-9EB6-2CA452D59F20}" type="datetimeFigureOut">
              <a:rPr lang="en-GB" smtClean="0"/>
              <a:pPr/>
              <a:t>23/08/2014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42920-A1F2-47E5-8A27-F62C5B68A2A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To study Chapter 1 of the novel</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ecx.images-amazon.com/images/I/51jAZmbibwL._SL1500_.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899592" y="1533560"/>
            <a:ext cx="7416824" cy="2831544"/>
          </a:xfrm>
          <a:prstGeom prst="rect">
            <a:avLst/>
          </a:prstGeom>
          <a:noFill/>
        </p:spPr>
        <p:txBody>
          <a:bodyPr wrap="square" rtlCol="0">
            <a:spAutoFit/>
          </a:bodyPr>
          <a:lstStyle/>
          <a:p>
            <a:r>
              <a:rPr lang="en-GB" sz="3200" dirty="0" smtClean="0">
                <a:latin typeface="Arial" pitchFamily="34" charset="0"/>
                <a:cs typeface="Arial" pitchFamily="34" charset="0"/>
              </a:rPr>
              <a:t>What does the fact that </a:t>
            </a:r>
            <a:r>
              <a:rPr lang="en-GB" sz="3200" dirty="0" err="1" smtClean="0">
                <a:latin typeface="Arial" pitchFamily="34" charset="0"/>
                <a:cs typeface="Arial" pitchFamily="34" charset="0"/>
              </a:rPr>
              <a:t>Lennie</a:t>
            </a:r>
            <a:r>
              <a:rPr lang="en-GB" sz="3200" dirty="0" smtClean="0">
                <a:latin typeface="Arial" pitchFamily="34" charset="0"/>
                <a:cs typeface="Arial" pitchFamily="34" charset="0"/>
              </a:rPr>
              <a:t> copies George suggest about their relationship?</a:t>
            </a:r>
          </a:p>
          <a:p>
            <a:endParaRPr lang="en-GB" sz="3200" dirty="0" smtClean="0">
              <a:latin typeface="Arial" pitchFamily="34" charset="0"/>
              <a:cs typeface="Arial" pitchFamily="34" charset="0"/>
            </a:endParaRPr>
          </a:p>
          <a:p>
            <a:r>
              <a:rPr lang="en-GB" sz="3200" dirty="0" smtClean="0">
                <a:latin typeface="Arial" pitchFamily="34" charset="0"/>
                <a:cs typeface="Arial" pitchFamily="34" charset="0"/>
              </a:rPr>
              <a:t>What does it suggest about </a:t>
            </a:r>
            <a:r>
              <a:rPr lang="en-GB" sz="3200" dirty="0" err="1" smtClean="0">
                <a:latin typeface="Arial" pitchFamily="34" charset="0"/>
                <a:cs typeface="Arial" pitchFamily="34" charset="0"/>
              </a:rPr>
              <a:t>Lennie</a:t>
            </a:r>
            <a:r>
              <a:rPr lang="en-GB" sz="3200" dirty="0" smtClean="0">
                <a:latin typeface="Arial" pitchFamily="34" charset="0"/>
                <a:cs typeface="Arial" pitchFamily="34" charset="0"/>
              </a:rPr>
              <a:t>? </a:t>
            </a:r>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fe867b.medialib.glogster.com/hudhud101/media/99/9992d1ccbfaa0f51ab8d06bddd9fb81d33cead88/george-and-lennie-walk.jpg"/>
          <p:cNvPicPr>
            <a:picLocks noChangeAspect="1" noChangeArrowheads="1"/>
          </p:cNvPicPr>
          <p:nvPr/>
        </p:nvPicPr>
        <p:blipFill>
          <a:blip r:embed="rId2" cstate="print"/>
          <a:srcRect/>
          <a:stretch>
            <a:fillRect/>
          </a:stretch>
        </p:blipFill>
        <p:spPr bwMode="auto">
          <a:xfrm>
            <a:off x="0" y="476672"/>
            <a:ext cx="4785996" cy="6381328"/>
          </a:xfrm>
          <a:prstGeom prst="rect">
            <a:avLst/>
          </a:prstGeom>
          <a:noFill/>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1 of the novel</a:t>
            </a:r>
            <a:endParaRPr lang="en-GB" dirty="0"/>
          </a:p>
        </p:txBody>
      </p:sp>
      <p:sp>
        <p:nvSpPr>
          <p:cNvPr id="4" name="TextBox 3"/>
          <p:cNvSpPr txBox="1"/>
          <p:nvPr/>
        </p:nvSpPr>
        <p:spPr>
          <a:xfrm>
            <a:off x="5148064" y="836712"/>
            <a:ext cx="3672408" cy="3970318"/>
          </a:xfrm>
          <a:prstGeom prst="rect">
            <a:avLst/>
          </a:prstGeom>
          <a:noFill/>
        </p:spPr>
        <p:txBody>
          <a:bodyPr wrap="square" rtlCol="0">
            <a:spAutoFit/>
          </a:bodyPr>
          <a:lstStyle/>
          <a:p>
            <a:r>
              <a:rPr lang="en-GB" sz="2800" b="1" dirty="0" smtClean="0"/>
              <a:t>Act out the conversation on your sheet, considering the questions underneath.</a:t>
            </a:r>
          </a:p>
          <a:p>
            <a:endParaRPr lang="en-GB" sz="2800" b="1" dirty="0" smtClean="0"/>
          </a:p>
          <a:p>
            <a:r>
              <a:rPr lang="en-GB" sz="2800" b="1" dirty="0" smtClean="0"/>
              <a:t>Make notes on your ideas and be prepared to share them with the class.</a:t>
            </a:r>
            <a:endParaRPr lang="en-GB" sz="2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1 of the novel</a:t>
            </a:r>
            <a:endParaRPr lang="en-GB" dirty="0"/>
          </a:p>
        </p:txBody>
      </p:sp>
      <p:sp>
        <p:nvSpPr>
          <p:cNvPr id="4" name="TextBox 3"/>
          <p:cNvSpPr txBox="1"/>
          <p:nvPr/>
        </p:nvSpPr>
        <p:spPr>
          <a:xfrm>
            <a:off x="251520" y="548680"/>
            <a:ext cx="8568952" cy="954107"/>
          </a:xfrm>
          <a:prstGeom prst="rect">
            <a:avLst/>
          </a:prstGeom>
          <a:noFill/>
          <a:ln>
            <a:solidFill>
              <a:schemeClr val="tx1"/>
            </a:solidFill>
          </a:ln>
        </p:spPr>
        <p:txBody>
          <a:bodyPr wrap="square" rtlCol="0">
            <a:spAutoFit/>
          </a:bodyPr>
          <a:lstStyle/>
          <a:p>
            <a:r>
              <a:rPr lang="en-GB" sz="2800" dirty="0" smtClean="0"/>
              <a:t>"Come on, George. Tell me. Please, George. Like</a:t>
            </a:r>
            <a:br>
              <a:rPr lang="en-GB" sz="2800" dirty="0" smtClean="0"/>
            </a:br>
            <a:r>
              <a:rPr lang="en-GB" sz="2800" dirty="0" smtClean="0"/>
              <a:t>you done before."</a:t>
            </a:r>
            <a:endParaRPr lang="en-GB" sz="2800" b="1" dirty="0"/>
          </a:p>
        </p:txBody>
      </p:sp>
      <p:sp>
        <p:nvSpPr>
          <p:cNvPr id="5" name="TextBox 4"/>
          <p:cNvSpPr txBox="1"/>
          <p:nvPr/>
        </p:nvSpPr>
        <p:spPr>
          <a:xfrm>
            <a:off x="179512" y="1700808"/>
            <a:ext cx="5040560" cy="4524315"/>
          </a:xfrm>
          <a:prstGeom prst="rect">
            <a:avLst/>
          </a:prstGeom>
          <a:noFill/>
        </p:spPr>
        <p:txBody>
          <a:bodyPr wrap="square" rtlCol="0">
            <a:spAutoFit/>
          </a:bodyPr>
          <a:lstStyle/>
          <a:p>
            <a:r>
              <a:rPr lang="en-GB" sz="3200" b="1" dirty="0" smtClean="0"/>
              <a:t>How do we know that George has told the story “many times before”?</a:t>
            </a:r>
          </a:p>
          <a:p>
            <a:endParaRPr lang="en-GB" sz="3200" b="1" dirty="0" smtClean="0"/>
          </a:p>
          <a:p>
            <a:r>
              <a:rPr lang="en-GB" sz="3200" b="1" dirty="0" smtClean="0"/>
              <a:t>Highlight any clues you can find in the extract on your sheet.</a:t>
            </a:r>
          </a:p>
          <a:p>
            <a:endParaRPr lang="en-GB" sz="3200" b="1" dirty="0" smtClean="0"/>
          </a:p>
          <a:p>
            <a:r>
              <a:rPr lang="en-GB" sz="3200" b="1" dirty="0" smtClean="0"/>
              <a:t>Why is this important? </a:t>
            </a:r>
            <a:endParaRPr lang="en-GB" sz="3200" b="1" dirty="0"/>
          </a:p>
        </p:txBody>
      </p:sp>
      <p:pic>
        <p:nvPicPr>
          <p:cNvPr id="55301" name="Picture 5" descr="F:\GCSE\Middle Set\OMAM\posters\micemen_01.jpg"/>
          <p:cNvPicPr>
            <a:picLocks noChangeAspect="1" noChangeArrowheads="1"/>
          </p:cNvPicPr>
          <p:nvPr/>
        </p:nvPicPr>
        <p:blipFill>
          <a:blip r:embed="rId2" cstate="print"/>
          <a:srcRect/>
          <a:stretch>
            <a:fillRect/>
          </a:stretch>
        </p:blipFill>
        <p:spPr bwMode="auto">
          <a:xfrm>
            <a:off x="5436096" y="1628800"/>
            <a:ext cx="3384376" cy="507656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78578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Q</a:t>
            </a:r>
            <a:endParaRPr lang="en-US" sz="4800" dirty="0">
              <a:solidFill>
                <a:schemeClr val="bg1"/>
              </a:solidFill>
            </a:endParaRPr>
          </a:p>
        </p:txBody>
      </p:sp>
      <p:sp>
        <p:nvSpPr>
          <p:cNvPr id="3" name="Bevel 2"/>
          <p:cNvSpPr/>
          <p:nvPr/>
        </p:nvSpPr>
        <p:spPr>
          <a:xfrm>
            <a:off x="2071670"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W</a:t>
            </a:r>
            <a:endParaRPr lang="en-US" sz="4800" dirty="0">
              <a:solidFill>
                <a:schemeClr val="bg1"/>
              </a:solidFill>
            </a:endParaRPr>
          </a:p>
        </p:txBody>
      </p:sp>
      <p:sp>
        <p:nvSpPr>
          <p:cNvPr id="4" name="Bevel 3"/>
          <p:cNvSpPr/>
          <p:nvPr/>
        </p:nvSpPr>
        <p:spPr>
          <a:xfrm>
            <a:off x="3357554"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E</a:t>
            </a:r>
            <a:endParaRPr lang="en-US" sz="4800" dirty="0">
              <a:solidFill>
                <a:schemeClr val="bg1"/>
              </a:solidFill>
            </a:endParaRPr>
          </a:p>
        </p:txBody>
      </p:sp>
      <p:sp>
        <p:nvSpPr>
          <p:cNvPr id="5" name="Bevel 4"/>
          <p:cNvSpPr/>
          <p:nvPr/>
        </p:nvSpPr>
        <p:spPr>
          <a:xfrm>
            <a:off x="4643438"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R</a:t>
            </a:r>
            <a:endParaRPr lang="en-US" sz="4800" dirty="0">
              <a:solidFill>
                <a:schemeClr val="bg1"/>
              </a:solidFill>
            </a:endParaRPr>
          </a:p>
        </p:txBody>
      </p:sp>
      <p:sp>
        <p:nvSpPr>
          <p:cNvPr id="6" name="Bevel 5"/>
          <p:cNvSpPr/>
          <p:nvPr/>
        </p:nvSpPr>
        <p:spPr>
          <a:xfrm>
            <a:off x="5929322"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T</a:t>
            </a:r>
            <a:endParaRPr lang="en-US" sz="4800" dirty="0">
              <a:solidFill>
                <a:schemeClr val="bg1"/>
              </a:solidFill>
            </a:endParaRPr>
          </a:p>
        </p:txBody>
      </p:sp>
      <p:sp>
        <p:nvSpPr>
          <p:cNvPr id="7" name="Bevel 6"/>
          <p:cNvSpPr/>
          <p:nvPr/>
        </p:nvSpPr>
        <p:spPr>
          <a:xfrm>
            <a:off x="721520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Y</a:t>
            </a:r>
            <a:endParaRPr lang="en-US" sz="4800" dirty="0">
              <a:solidFill>
                <a:schemeClr val="bg1"/>
              </a:solidFill>
            </a:endParaRPr>
          </a:p>
        </p:txBody>
      </p:sp>
      <p:sp>
        <p:nvSpPr>
          <p:cNvPr id="10" name="Rectangle 9"/>
          <p:cNvSpPr/>
          <p:nvPr/>
        </p:nvSpPr>
        <p:spPr>
          <a:xfrm>
            <a:off x="251520" y="1706032"/>
            <a:ext cx="8640960" cy="1938992"/>
          </a:xfrm>
          <a:prstGeom prst="rect">
            <a:avLst/>
          </a:prstGeom>
          <a:ln>
            <a:solidFill>
              <a:schemeClr val="tx1"/>
            </a:solidFill>
          </a:ln>
        </p:spPr>
        <p:txBody>
          <a:bodyPr wrap="square">
            <a:spAutoFit/>
          </a:bodyPr>
          <a:lstStyle/>
          <a:p>
            <a:pPr algn="ctr"/>
            <a:r>
              <a:rPr lang="en-GB" sz="4000" b="1" dirty="0" smtClean="0"/>
              <a:t>How does Steinbeck present the relationship between George and </a:t>
            </a:r>
            <a:r>
              <a:rPr lang="en-GB" sz="4000" b="1" dirty="0" err="1" smtClean="0"/>
              <a:t>Lennie</a:t>
            </a:r>
            <a:r>
              <a:rPr lang="en-GB" sz="4000" b="1" dirty="0" smtClean="0"/>
              <a:t> in this extract? </a:t>
            </a:r>
            <a:endParaRPr lang="en-GB" sz="4000" dirty="0"/>
          </a:p>
        </p:txBody>
      </p:sp>
      <p:sp>
        <p:nvSpPr>
          <p:cNvPr id="12" name="TextBox 11"/>
          <p:cNvSpPr txBox="1"/>
          <p:nvPr/>
        </p:nvSpPr>
        <p:spPr>
          <a:xfrm>
            <a:off x="1187624" y="4221088"/>
            <a:ext cx="7056784" cy="1938992"/>
          </a:xfrm>
          <a:prstGeom prst="rect">
            <a:avLst/>
          </a:prstGeom>
          <a:solidFill>
            <a:schemeClr val="bg1"/>
          </a:solidFill>
        </p:spPr>
        <p:txBody>
          <a:bodyPr wrap="square" rtlCol="0">
            <a:spAutoFit/>
          </a:bodyPr>
          <a:lstStyle/>
          <a:p>
            <a:r>
              <a:rPr lang="en-GB" sz="2000" b="1" dirty="0" smtClean="0"/>
              <a:t>Work in pairs:</a:t>
            </a:r>
          </a:p>
          <a:p>
            <a:pPr marL="342900" indent="-342900">
              <a:buFont typeface="Arial" pitchFamily="34" charset="0"/>
              <a:buChar char="•"/>
            </a:pPr>
            <a:r>
              <a:rPr lang="en-GB" sz="2000" dirty="0" smtClean="0"/>
              <a:t>Highlight the words that seem important and work out how they are effective.</a:t>
            </a:r>
          </a:p>
          <a:p>
            <a:pPr marL="342900" indent="-342900">
              <a:buFont typeface="Arial" pitchFamily="34" charset="0"/>
              <a:buChar char="•"/>
            </a:pPr>
            <a:r>
              <a:rPr lang="en-GB" sz="2000" dirty="0" smtClean="0"/>
              <a:t>Try to find any language devices and think about why Steinbeck has used them.</a:t>
            </a:r>
          </a:p>
          <a:p>
            <a:pPr marL="342900" indent="-342900">
              <a:buFont typeface="Arial" pitchFamily="34" charset="0"/>
              <a:buChar char="•"/>
            </a:pPr>
            <a:r>
              <a:rPr lang="en-GB" sz="2000" dirty="0" smtClean="0"/>
              <a:t>The exam wants you to focus on </a:t>
            </a:r>
            <a:r>
              <a:rPr lang="en-GB" sz="2000" b="1" dirty="0" smtClean="0"/>
              <a:t>very close language analysis</a:t>
            </a:r>
            <a:r>
              <a:rPr lang="en-GB" sz="2000" dirty="0" smtClean="0"/>
              <a:t>.</a:t>
            </a:r>
            <a:endParaRPr lang="en-GB"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260648"/>
            <a:ext cx="8640960" cy="6186309"/>
          </a:xfrm>
          <a:prstGeom prst="rect">
            <a:avLst/>
          </a:prstGeom>
          <a:solidFill>
            <a:schemeClr val="bg1"/>
          </a:solidFill>
          <a:ln>
            <a:solidFill>
              <a:schemeClr val="tx1"/>
            </a:solidFill>
          </a:ln>
        </p:spPr>
        <p:txBody>
          <a:bodyPr wrap="square">
            <a:spAutoFit/>
          </a:bodyPr>
          <a:lstStyle/>
          <a:p>
            <a:r>
              <a:rPr lang="en-GB" dirty="0" err="1"/>
              <a:t>Lennie</a:t>
            </a:r>
            <a:r>
              <a:rPr lang="en-GB" dirty="0"/>
              <a:t> spoke craftily, "Tell me- like you done before."</a:t>
            </a:r>
          </a:p>
          <a:p>
            <a:r>
              <a:rPr lang="en-GB" dirty="0"/>
              <a:t>"Tell you what?"</a:t>
            </a:r>
          </a:p>
          <a:p>
            <a:r>
              <a:rPr lang="en-GB" dirty="0"/>
              <a:t>"About the rabbits."</a:t>
            </a:r>
          </a:p>
          <a:p>
            <a:r>
              <a:rPr lang="en-GB" dirty="0"/>
              <a:t>George snapped, "You </a:t>
            </a:r>
            <a:r>
              <a:rPr lang="en-GB" dirty="0" err="1"/>
              <a:t>ain't</a:t>
            </a:r>
            <a:r>
              <a:rPr lang="en-GB" dirty="0"/>
              <a:t> </a:t>
            </a:r>
            <a:r>
              <a:rPr lang="en-GB" dirty="0" err="1"/>
              <a:t>gonna</a:t>
            </a:r>
            <a:r>
              <a:rPr lang="en-GB" dirty="0"/>
              <a:t> put nothing over on me."</a:t>
            </a:r>
          </a:p>
          <a:p>
            <a:r>
              <a:rPr lang="en-GB" dirty="0" err="1"/>
              <a:t>Lennie</a:t>
            </a:r>
            <a:r>
              <a:rPr lang="en-GB" dirty="0"/>
              <a:t> pleaded, "Come on, George. Tell me. Please, George. </a:t>
            </a:r>
            <a:r>
              <a:rPr lang="en-GB" dirty="0" smtClean="0"/>
              <a:t>Like you </a:t>
            </a:r>
            <a:r>
              <a:rPr lang="en-GB" dirty="0"/>
              <a:t>done before."</a:t>
            </a:r>
          </a:p>
          <a:p>
            <a:r>
              <a:rPr lang="en-GB" dirty="0"/>
              <a:t>"You get a kick outa that, don't you? </a:t>
            </a:r>
            <a:r>
              <a:rPr lang="en-GB" dirty="0" err="1"/>
              <a:t>Awright</a:t>
            </a:r>
            <a:r>
              <a:rPr lang="en-GB" dirty="0"/>
              <a:t>, I'll tell you, and</a:t>
            </a:r>
          </a:p>
          <a:p>
            <a:r>
              <a:rPr lang="en-GB" dirty="0"/>
              <a:t>then we'll eat our supper...."</a:t>
            </a:r>
          </a:p>
          <a:p>
            <a:r>
              <a:rPr lang="en-GB" dirty="0"/>
              <a:t>George's voice became deeper. He repeated his words </a:t>
            </a:r>
            <a:r>
              <a:rPr lang="en-GB" dirty="0" smtClean="0"/>
              <a:t>rhythmically as </a:t>
            </a:r>
            <a:r>
              <a:rPr lang="en-GB" dirty="0"/>
              <a:t>though he had said them many times before. </a:t>
            </a:r>
            <a:endParaRPr lang="en-GB" dirty="0" smtClean="0"/>
          </a:p>
          <a:p>
            <a:r>
              <a:rPr lang="en-GB" dirty="0" smtClean="0"/>
              <a:t>"</a:t>
            </a:r>
            <a:r>
              <a:rPr lang="en-GB" dirty="0"/>
              <a:t>Guys like us, that </a:t>
            </a:r>
            <a:r>
              <a:rPr lang="en-GB" dirty="0" smtClean="0"/>
              <a:t>work on </a:t>
            </a:r>
            <a:r>
              <a:rPr lang="en-GB" dirty="0"/>
              <a:t>ranches, are the loneliest guys in the world. They got no </a:t>
            </a:r>
            <a:r>
              <a:rPr lang="en-GB" dirty="0" smtClean="0"/>
              <a:t>family. They </a:t>
            </a:r>
            <a:r>
              <a:rPr lang="en-GB" dirty="0"/>
              <a:t>don't belong no place. They come to a ranch an' work up a </a:t>
            </a:r>
            <a:r>
              <a:rPr lang="en-GB" dirty="0" smtClean="0"/>
              <a:t>stake and </a:t>
            </a:r>
            <a:r>
              <a:rPr lang="en-GB" dirty="0"/>
              <a:t>then they go into town and blow their stake, and the first thing</a:t>
            </a:r>
          </a:p>
          <a:p>
            <a:r>
              <a:rPr lang="en-GB" dirty="0"/>
              <a:t>you know they're </a:t>
            </a:r>
            <a:r>
              <a:rPr lang="en-GB" dirty="0" err="1"/>
              <a:t>poundin</a:t>
            </a:r>
            <a:r>
              <a:rPr lang="en-GB" dirty="0"/>
              <a:t>' their tail on some other ranch. They </a:t>
            </a:r>
            <a:r>
              <a:rPr lang="en-GB" dirty="0" err="1" smtClean="0"/>
              <a:t>ain't</a:t>
            </a:r>
            <a:r>
              <a:rPr lang="en-GB" dirty="0"/>
              <a:t> </a:t>
            </a:r>
            <a:r>
              <a:rPr lang="en-GB" dirty="0" smtClean="0"/>
              <a:t>got </a:t>
            </a:r>
            <a:r>
              <a:rPr lang="en-GB" dirty="0"/>
              <a:t>nothing to look ahead to."</a:t>
            </a:r>
          </a:p>
          <a:p>
            <a:r>
              <a:rPr lang="en-GB" dirty="0" err="1"/>
              <a:t>Lennie</a:t>
            </a:r>
            <a:r>
              <a:rPr lang="en-GB" dirty="0"/>
              <a:t> was delighted. "That's it- that's it. Now tell how it is </a:t>
            </a:r>
            <a:r>
              <a:rPr lang="en-GB" dirty="0" smtClean="0"/>
              <a:t>with us</a:t>
            </a:r>
            <a:r>
              <a:rPr lang="en-GB" dirty="0"/>
              <a:t>."</a:t>
            </a:r>
          </a:p>
          <a:p>
            <a:r>
              <a:rPr lang="en-GB" dirty="0"/>
              <a:t>George went on. "With us it </a:t>
            </a:r>
            <a:r>
              <a:rPr lang="en-GB" dirty="0" err="1"/>
              <a:t>ain't</a:t>
            </a:r>
            <a:r>
              <a:rPr lang="en-GB" dirty="0"/>
              <a:t> like that. We got a future. We </a:t>
            </a:r>
            <a:r>
              <a:rPr lang="en-GB" dirty="0" smtClean="0"/>
              <a:t>got somebody </a:t>
            </a:r>
            <a:r>
              <a:rPr lang="en-GB" dirty="0"/>
              <a:t>to talk to that gives a damn about us. We don't have to </a:t>
            </a:r>
            <a:r>
              <a:rPr lang="en-GB" dirty="0" smtClean="0"/>
              <a:t>sit in </a:t>
            </a:r>
            <a:r>
              <a:rPr lang="en-GB" dirty="0"/>
              <a:t>no bar room </a:t>
            </a:r>
            <a:r>
              <a:rPr lang="en-GB" dirty="0" err="1"/>
              <a:t>blowin</a:t>
            </a:r>
            <a:r>
              <a:rPr lang="en-GB" dirty="0"/>
              <a:t>' in our jack jus' because we got no place </a:t>
            </a:r>
            <a:r>
              <a:rPr lang="en-GB" dirty="0" smtClean="0"/>
              <a:t>else to </a:t>
            </a:r>
            <a:r>
              <a:rPr lang="en-GB" dirty="0"/>
              <a:t>go. If them other guys gets in jail they can rot for all </a:t>
            </a:r>
            <a:r>
              <a:rPr lang="en-GB" dirty="0" smtClean="0"/>
              <a:t>anybody gives </a:t>
            </a:r>
            <a:r>
              <a:rPr lang="en-GB" dirty="0"/>
              <a:t>a damn. But not us."</a:t>
            </a:r>
          </a:p>
          <a:p>
            <a:r>
              <a:rPr lang="en-GB" dirty="0" err="1"/>
              <a:t>Lennie</a:t>
            </a:r>
            <a:r>
              <a:rPr lang="en-GB" dirty="0"/>
              <a:t> broke in. "But not us! An' why? Because... because I got </a:t>
            </a:r>
            <a:r>
              <a:rPr lang="en-GB" dirty="0" smtClean="0"/>
              <a:t>you to </a:t>
            </a:r>
            <a:r>
              <a:rPr lang="en-GB" dirty="0"/>
              <a:t>look after me, and you got me to look after you, and </a:t>
            </a:r>
            <a:r>
              <a:rPr lang="en-GB" dirty="0" smtClean="0"/>
              <a:t>that's why</a:t>
            </a:r>
            <a:r>
              <a:rPr lang="en-GB" dirty="0"/>
              <a:t>." He laughed delightedly. "Go on now, George</a:t>
            </a:r>
            <a:r>
              <a:rPr lang="en-GB" dirty="0" smtClean="0"/>
              <a:t>!"</a:t>
            </a:r>
            <a:endParaRPr lang="en-GB" dirty="0"/>
          </a:p>
        </p:txBody>
      </p:sp>
    </p:spTree>
    <p:extLst>
      <p:ext uri="{BB962C8B-B14F-4D97-AF65-F5344CB8AC3E}">
        <p14:creationId xmlns:p14="http://schemas.microsoft.com/office/powerpoint/2010/main" xmlns="" val="2163725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9592" y="476672"/>
            <a:ext cx="7416824"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dirty="0"/>
              <a:t>George went on. "With us it </a:t>
            </a:r>
            <a:r>
              <a:rPr lang="en-GB" sz="2400" dirty="0" err="1"/>
              <a:t>ain't</a:t>
            </a:r>
            <a:r>
              <a:rPr lang="en-GB" sz="2400" dirty="0"/>
              <a:t> like that. We got a future. We got somebody to talk to that gives a damn about us. We don't have to sit in no bar room </a:t>
            </a:r>
            <a:r>
              <a:rPr lang="en-GB" sz="2400" dirty="0" err="1"/>
              <a:t>blowin</a:t>
            </a:r>
            <a:r>
              <a:rPr lang="en-GB" sz="2400" dirty="0"/>
              <a:t>' in our jack jus' because we got no place else to go. If them other guys gets in jail they can rot for all anybody gives a damn. But not us."</a:t>
            </a:r>
          </a:p>
        </p:txBody>
      </p:sp>
      <p:sp>
        <p:nvSpPr>
          <p:cNvPr id="5" name="Rectangle 4"/>
          <p:cNvSpPr/>
          <p:nvPr/>
        </p:nvSpPr>
        <p:spPr>
          <a:xfrm>
            <a:off x="899592" y="3212976"/>
            <a:ext cx="7416824" cy="26776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800" dirty="0"/>
              <a:t>George snapped, "You </a:t>
            </a:r>
            <a:r>
              <a:rPr lang="en-GB" sz="2800" dirty="0" err="1"/>
              <a:t>ain't</a:t>
            </a:r>
            <a:r>
              <a:rPr lang="en-GB" sz="2800" dirty="0"/>
              <a:t> </a:t>
            </a:r>
            <a:r>
              <a:rPr lang="en-GB" sz="2800" dirty="0" err="1"/>
              <a:t>gonna</a:t>
            </a:r>
            <a:r>
              <a:rPr lang="en-GB" sz="2800" dirty="0"/>
              <a:t> put nothing over on me."</a:t>
            </a:r>
          </a:p>
          <a:p>
            <a:r>
              <a:rPr lang="en-GB" sz="2800" dirty="0" err="1"/>
              <a:t>Lennie</a:t>
            </a:r>
            <a:r>
              <a:rPr lang="en-GB" sz="2800" dirty="0"/>
              <a:t> pleaded, "Come on, George. Tell me. Please, George. Like you done before."</a:t>
            </a:r>
          </a:p>
          <a:p>
            <a:r>
              <a:rPr lang="en-GB" sz="2800" dirty="0"/>
              <a:t>"You get a kick outa that, don't you? </a:t>
            </a:r>
            <a:r>
              <a:rPr lang="en-GB" sz="2800" dirty="0" err="1"/>
              <a:t>Awright</a:t>
            </a:r>
            <a:r>
              <a:rPr lang="en-GB" sz="2800" dirty="0"/>
              <a:t>, I'll tell you</a:t>
            </a:r>
          </a:p>
        </p:txBody>
      </p:sp>
    </p:spTree>
    <p:extLst>
      <p:ext uri="{BB962C8B-B14F-4D97-AF65-F5344CB8AC3E}">
        <p14:creationId xmlns:p14="http://schemas.microsoft.com/office/powerpoint/2010/main" xmlns="" val="1721681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78578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Q</a:t>
            </a:r>
            <a:endParaRPr lang="en-US" sz="4800" dirty="0">
              <a:solidFill>
                <a:schemeClr val="bg1"/>
              </a:solidFill>
            </a:endParaRPr>
          </a:p>
        </p:txBody>
      </p:sp>
      <p:sp>
        <p:nvSpPr>
          <p:cNvPr id="3" name="Bevel 2"/>
          <p:cNvSpPr/>
          <p:nvPr/>
        </p:nvSpPr>
        <p:spPr>
          <a:xfrm>
            <a:off x="2071670"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W</a:t>
            </a:r>
            <a:endParaRPr lang="en-US" sz="4800" dirty="0">
              <a:solidFill>
                <a:schemeClr val="bg1"/>
              </a:solidFill>
            </a:endParaRPr>
          </a:p>
        </p:txBody>
      </p:sp>
      <p:sp>
        <p:nvSpPr>
          <p:cNvPr id="4" name="Bevel 3"/>
          <p:cNvSpPr/>
          <p:nvPr/>
        </p:nvSpPr>
        <p:spPr>
          <a:xfrm>
            <a:off x="3357554"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E</a:t>
            </a:r>
            <a:endParaRPr lang="en-US" sz="4800" dirty="0">
              <a:solidFill>
                <a:schemeClr val="bg1"/>
              </a:solidFill>
            </a:endParaRPr>
          </a:p>
        </p:txBody>
      </p:sp>
      <p:sp>
        <p:nvSpPr>
          <p:cNvPr id="5" name="Bevel 4"/>
          <p:cNvSpPr/>
          <p:nvPr/>
        </p:nvSpPr>
        <p:spPr>
          <a:xfrm>
            <a:off x="4643438"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R</a:t>
            </a:r>
            <a:endParaRPr lang="en-US" sz="4800" dirty="0">
              <a:solidFill>
                <a:schemeClr val="bg1"/>
              </a:solidFill>
            </a:endParaRPr>
          </a:p>
        </p:txBody>
      </p:sp>
      <p:sp>
        <p:nvSpPr>
          <p:cNvPr id="6" name="Bevel 5"/>
          <p:cNvSpPr/>
          <p:nvPr/>
        </p:nvSpPr>
        <p:spPr>
          <a:xfrm>
            <a:off x="5929322"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T</a:t>
            </a:r>
            <a:endParaRPr lang="en-US" sz="4800" dirty="0">
              <a:solidFill>
                <a:schemeClr val="bg1"/>
              </a:solidFill>
            </a:endParaRPr>
          </a:p>
        </p:txBody>
      </p:sp>
      <p:sp>
        <p:nvSpPr>
          <p:cNvPr id="7" name="Bevel 6"/>
          <p:cNvSpPr/>
          <p:nvPr/>
        </p:nvSpPr>
        <p:spPr>
          <a:xfrm>
            <a:off x="721520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Y</a:t>
            </a:r>
            <a:endParaRPr lang="en-US" sz="4800" dirty="0">
              <a:solidFill>
                <a:schemeClr val="bg1"/>
              </a:solidFill>
            </a:endParaRPr>
          </a:p>
        </p:txBody>
      </p:sp>
      <p:sp>
        <p:nvSpPr>
          <p:cNvPr id="10" name="Rectangle 9"/>
          <p:cNvSpPr/>
          <p:nvPr/>
        </p:nvSpPr>
        <p:spPr>
          <a:xfrm>
            <a:off x="251520" y="1706032"/>
            <a:ext cx="8640960" cy="1938992"/>
          </a:xfrm>
          <a:prstGeom prst="rect">
            <a:avLst/>
          </a:prstGeom>
          <a:ln>
            <a:solidFill>
              <a:schemeClr val="tx1"/>
            </a:solidFill>
          </a:ln>
        </p:spPr>
        <p:txBody>
          <a:bodyPr wrap="square">
            <a:spAutoFit/>
          </a:bodyPr>
          <a:lstStyle/>
          <a:p>
            <a:pPr algn="ctr"/>
            <a:r>
              <a:rPr lang="en-GB" sz="4000" b="1" dirty="0" smtClean="0"/>
              <a:t>How does Steinbeck present the relationship between George and </a:t>
            </a:r>
            <a:r>
              <a:rPr lang="en-GB" sz="4000" b="1" dirty="0" err="1" smtClean="0"/>
              <a:t>Lennie</a:t>
            </a:r>
            <a:r>
              <a:rPr lang="en-GB" sz="4000" b="1" dirty="0" smtClean="0"/>
              <a:t> in this extract? </a:t>
            </a:r>
            <a:endParaRPr lang="en-GB" sz="4000" dirty="0"/>
          </a:p>
        </p:txBody>
      </p:sp>
      <p:sp>
        <p:nvSpPr>
          <p:cNvPr id="12" name="TextBox 11"/>
          <p:cNvSpPr txBox="1"/>
          <p:nvPr/>
        </p:nvSpPr>
        <p:spPr>
          <a:xfrm>
            <a:off x="1187624" y="4221088"/>
            <a:ext cx="7056784" cy="1938992"/>
          </a:xfrm>
          <a:prstGeom prst="rect">
            <a:avLst/>
          </a:prstGeom>
          <a:solidFill>
            <a:schemeClr val="bg1"/>
          </a:solidFill>
        </p:spPr>
        <p:txBody>
          <a:bodyPr wrap="square" rtlCol="0">
            <a:spAutoFit/>
          </a:bodyPr>
          <a:lstStyle/>
          <a:p>
            <a:r>
              <a:rPr lang="en-GB" sz="2000" b="1" dirty="0" smtClean="0"/>
              <a:t>Work in pairs:</a:t>
            </a:r>
          </a:p>
          <a:p>
            <a:pPr marL="342900" indent="-342900">
              <a:buFont typeface="Arial" pitchFamily="34" charset="0"/>
              <a:buChar char="•"/>
            </a:pPr>
            <a:r>
              <a:rPr lang="en-GB" sz="2000" dirty="0" smtClean="0"/>
              <a:t>Highlight the words that seem important and work out how they are effective.</a:t>
            </a:r>
          </a:p>
          <a:p>
            <a:pPr marL="342900" indent="-342900">
              <a:buFont typeface="Arial" pitchFamily="34" charset="0"/>
              <a:buChar char="•"/>
            </a:pPr>
            <a:r>
              <a:rPr lang="en-GB" sz="2000" dirty="0" smtClean="0"/>
              <a:t>Try to find any language devices and think about why Steinbeck has used them.</a:t>
            </a:r>
          </a:p>
          <a:p>
            <a:pPr marL="342900" indent="-342900">
              <a:buFont typeface="Arial" pitchFamily="34" charset="0"/>
              <a:buChar char="•"/>
            </a:pPr>
            <a:r>
              <a:rPr lang="en-GB" sz="2000" dirty="0" smtClean="0"/>
              <a:t>The exam wants you to focus on </a:t>
            </a:r>
            <a:r>
              <a:rPr lang="en-GB" sz="2000" b="1" dirty="0" smtClean="0"/>
              <a:t>very close language analysis</a:t>
            </a:r>
            <a:r>
              <a:rPr lang="en-GB" sz="2000" dirty="0" smtClean="0"/>
              <a:t>.</a:t>
            </a:r>
            <a:endParaRPr lang="en-GB"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57356" y="142852"/>
            <a:ext cx="7107132" cy="2000264"/>
          </a:xfrm>
          <a:solidFill>
            <a:srgbClr val="92D050">
              <a:alpha val="50000"/>
            </a:srgbClr>
          </a:solidFill>
        </p:spPr>
        <p:txBody>
          <a:bodyPr/>
          <a:lstStyle/>
          <a:p>
            <a:pPr algn="l"/>
            <a:r>
              <a:rPr lang="en-GB" sz="2400" dirty="0" smtClean="0">
                <a:effectLst>
                  <a:outerShdw blurRad="38100" dist="38100" dir="2700000" algn="tl">
                    <a:srgbClr val="000000">
                      <a:alpha val="43137"/>
                    </a:srgbClr>
                  </a:outerShdw>
                </a:effectLst>
                <a:latin typeface="Calibri" pitchFamily="34" charset="0"/>
              </a:rPr>
              <a:t>One of the ways Steinbeck... Another way... George is also shown to be... The writer suggests... When </a:t>
            </a:r>
            <a:r>
              <a:rPr lang="en-GB" sz="2400" dirty="0" err="1" smtClean="0">
                <a:effectLst>
                  <a:outerShdw blurRad="38100" dist="38100" dir="2700000" algn="tl">
                    <a:srgbClr val="000000">
                      <a:alpha val="43137"/>
                    </a:srgbClr>
                  </a:outerShdw>
                </a:effectLst>
                <a:latin typeface="Calibri" pitchFamily="34" charset="0"/>
              </a:rPr>
              <a:t>Lennie</a:t>
            </a:r>
            <a:r>
              <a:rPr lang="en-GB" sz="2400" dirty="0" smtClean="0">
                <a:effectLst>
                  <a:outerShdw blurRad="38100" dist="38100" dir="2700000" algn="tl">
                    <a:srgbClr val="000000">
                      <a:alpha val="43137"/>
                    </a:srgbClr>
                  </a:outerShdw>
                </a:effectLst>
                <a:latin typeface="Calibri" pitchFamily="34" charset="0"/>
              </a:rPr>
              <a:t> is first described...</a:t>
            </a:r>
            <a:endParaRPr lang="en-US" sz="2400" dirty="0">
              <a:effectLst>
                <a:outerShdw blurRad="38100" dist="38100" dir="2700000" algn="tl">
                  <a:srgbClr val="000000">
                    <a:alpha val="43137"/>
                  </a:srgbClr>
                </a:outerShdw>
              </a:effectLst>
              <a:latin typeface="Calibri" pitchFamily="34" charset="0"/>
            </a:endParaRPr>
          </a:p>
        </p:txBody>
      </p:sp>
      <p:sp>
        <p:nvSpPr>
          <p:cNvPr id="4" name="Bevel 3"/>
          <p:cNvSpPr/>
          <p:nvPr/>
        </p:nvSpPr>
        <p:spPr bwMode="auto">
          <a:xfrm>
            <a:off x="142844" y="-2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charset="0"/>
              </a:rPr>
              <a:t>Q</a:t>
            </a:r>
            <a:endParaRPr kumimoji="0" lang="en-US" sz="1800" b="0" i="0" u="none" strike="noStrike" cap="none" normalizeH="0" baseline="0" dirty="0" smtClean="0">
              <a:ln>
                <a:noFill/>
              </a:ln>
              <a:solidFill>
                <a:schemeClr val="tx1"/>
              </a:solidFill>
              <a:effectLst/>
              <a:latin typeface="Arial" charset="0"/>
            </a:endParaRPr>
          </a:p>
        </p:txBody>
      </p:sp>
      <p:sp>
        <p:nvSpPr>
          <p:cNvPr id="5" name="Bevel 4"/>
          <p:cNvSpPr/>
          <p:nvPr/>
        </p:nvSpPr>
        <p:spPr bwMode="auto">
          <a:xfrm>
            <a:off x="142844" y="114298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solidFill>
                <a:schemeClr val="tx1"/>
              </a:solidFill>
              <a:effectLst/>
              <a:latin typeface="Arial" charset="0"/>
            </a:endParaRPr>
          </a:p>
        </p:txBody>
      </p:sp>
      <p:sp>
        <p:nvSpPr>
          <p:cNvPr id="6" name="Bevel 5"/>
          <p:cNvSpPr/>
          <p:nvPr/>
        </p:nvSpPr>
        <p:spPr bwMode="auto">
          <a:xfrm>
            <a:off x="142844" y="2285992"/>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solidFill>
                <a:schemeClr val="tx1"/>
              </a:solidFill>
              <a:effectLst/>
              <a:latin typeface="Arial" charset="0"/>
            </a:endParaRPr>
          </a:p>
        </p:txBody>
      </p:sp>
      <p:sp>
        <p:nvSpPr>
          <p:cNvPr id="7" name="Bevel 6"/>
          <p:cNvSpPr/>
          <p:nvPr/>
        </p:nvSpPr>
        <p:spPr bwMode="auto">
          <a:xfrm>
            <a:off x="142844" y="342900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solidFill>
                <a:schemeClr val="tx1"/>
              </a:solidFill>
              <a:effectLst/>
              <a:latin typeface="Arial" charset="0"/>
            </a:endParaRPr>
          </a:p>
        </p:txBody>
      </p:sp>
      <p:sp>
        <p:nvSpPr>
          <p:cNvPr id="8" name="Bevel 7"/>
          <p:cNvSpPr/>
          <p:nvPr/>
        </p:nvSpPr>
        <p:spPr bwMode="auto">
          <a:xfrm>
            <a:off x="142844" y="4572008"/>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solidFill>
                <a:schemeClr val="tx1"/>
              </a:solidFill>
              <a:effectLst/>
              <a:latin typeface="Arial" charset="0"/>
            </a:endParaRPr>
          </a:p>
        </p:txBody>
      </p:sp>
      <p:sp>
        <p:nvSpPr>
          <p:cNvPr id="9" name="Bevel 8"/>
          <p:cNvSpPr/>
          <p:nvPr/>
        </p:nvSpPr>
        <p:spPr bwMode="auto">
          <a:xfrm>
            <a:off x="142844" y="5715016"/>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1285852" y="391049"/>
            <a:ext cx="500066" cy="1323439"/>
          </a:xfrm>
          <a:prstGeom prst="rect">
            <a:avLst/>
          </a:prstGeom>
          <a:noFill/>
        </p:spPr>
        <p:txBody>
          <a:bodyPr wrap="square" rtlCol="0">
            <a:spAutoFit/>
          </a:bodyPr>
          <a:lstStyle/>
          <a:p>
            <a:r>
              <a:rPr lang="en-GB" sz="8000" dirty="0" smtClean="0"/>
              <a:t>}</a:t>
            </a:r>
            <a:endParaRPr lang="en-US" dirty="0"/>
          </a:p>
        </p:txBody>
      </p:sp>
      <p:sp>
        <p:nvSpPr>
          <p:cNvPr id="11" name="Title 1"/>
          <p:cNvSpPr txBox="1">
            <a:spLocks/>
          </p:cNvSpPr>
          <p:nvPr/>
        </p:nvSpPr>
        <p:spPr bwMode="auto">
          <a:xfrm>
            <a:off x="1857356" y="2214554"/>
            <a:ext cx="7107132" cy="1143008"/>
          </a:xfrm>
          <a:prstGeom prst="rect">
            <a:avLst/>
          </a:prstGeom>
          <a:solidFill>
            <a:srgbClr val="92D050">
              <a:alpha val="51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This is shown when it says, “___”... An example of this is when </a:t>
            </a:r>
            <a:r>
              <a:rPr lang="en-GB" sz="2400" dirty="0" smtClean="0">
                <a:effectLst>
                  <a:outerShdw blurRad="38100" dist="38100" dir="2700000" algn="tl">
                    <a:srgbClr val="000000">
                      <a:alpha val="43137"/>
                    </a:srgbClr>
                  </a:outerShdw>
                </a:effectLst>
                <a:latin typeface="Calibri" pitchFamily="34" charset="0"/>
                <a:ea typeface="+mj-ea"/>
                <a:cs typeface="+mj-cs"/>
              </a:rPr>
              <a:t>Steinbeck </a:t>
            </a:r>
            <a:r>
              <a:rPr lang="en-GB" sz="2400" dirty="0">
                <a:effectLst>
                  <a:outerShdw blurRad="38100" dist="38100" dir="2700000" algn="tl">
                    <a:srgbClr val="000000">
                      <a:alpha val="43137"/>
                    </a:srgbClr>
                  </a:outerShdw>
                </a:effectLst>
                <a:latin typeface="Calibri" pitchFamily="34" charset="0"/>
                <a:ea typeface="+mj-ea"/>
                <a:cs typeface="+mj-cs"/>
              </a:rPr>
              <a:t>writes, “___”... For example, “___”</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2" name="Title 1"/>
          <p:cNvSpPr txBox="1">
            <a:spLocks/>
          </p:cNvSpPr>
          <p:nvPr/>
        </p:nvSpPr>
        <p:spPr bwMode="auto">
          <a:xfrm>
            <a:off x="1857356" y="3500438"/>
            <a:ext cx="7107132"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buFontTx/>
              <a:buNone/>
              <a:defRPr/>
            </a:pPr>
            <a:r>
              <a:rPr lang="en-GB" sz="2400" dirty="0">
                <a:effectLst>
                  <a:outerShdw blurRad="38100" dist="38100" dir="2700000" algn="tl">
                    <a:srgbClr val="000000">
                      <a:alpha val="43137"/>
                    </a:srgbClr>
                  </a:outerShdw>
                </a:effectLst>
                <a:latin typeface="Calibri" pitchFamily="34" charset="0"/>
                <a:ea typeface="+mj-ea"/>
                <a:cs typeface="+mj-cs"/>
              </a:rPr>
              <a:t>This makes the reader think... This suggests to the reader... The reader will think... This implies... This suggests... </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3" name="Title 1"/>
          <p:cNvSpPr txBox="1">
            <a:spLocks/>
          </p:cNvSpPr>
          <p:nvPr/>
        </p:nvSpPr>
        <p:spPr bwMode="auto">
          <a:xfrm>
            <a:off x="1857388" y="4714884"/>
            <a:ext cx="7107100"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The use of the </a:t>
            </a:r>
            <a:r>
              <a:rPr lang="en-GB" sz="2400" dirty="0" smtClean="0">
                <a:effectLst>
                  <a:outerShdw blurRad="38100" dist="38100" dir="2700000" algn="tl">
                    <a:srgbClr val="000000">
                      <a:alpha val="43137"/>
                    </a:srgbClr>
                  </a:outerShdw>
                </a:effectLst>
                <a:latin typeface="Calibri" pitchFamily="34" charset="0"/>
                <a:ea typeface="+mj-ea"/>
                <a:cs typeface="+mj-cs"/>
              </a:rPr>
              <a:t>closed question... </a:t>
            </a:r>
            <a:r>
              <a:rPr lang="en-GB" sz="2400" dirty="0">
                <a:effectLst>
                  <a:outerShdw blurRad="38100" dist="38100" dir="2700000" algn="tl">
                    <a:srgbClr val="000000">
                      <a:alpha val="43137"/>
                    </a:srgbClr>
                  </a:outerShdw>
                </a:effectLst>
                <a:latin typeface="Calibri" pitchFamily="34" charset="0"/>
                <a:ea typeface="+mj-ea"/>
                <a:cs typeface="+mj-cs"/>
              </a:rPr>
              <a:t>The writer’s word choice... The </a:t>
            </a:r>
            <a:r>
              <a:rPr lang="en-GB" sz="2400" dirty="0" smtClean="0">
                <a:effectLst>
                  <a:outerShdw blurRad="38100" dist="38100" dir="2700000" algn="tl">
                    <a:srgbClr val="000000">
                      <a:alpha val="43137"/>
                    </a:srgbClr>
                  </a:outerShdw>
                </a:effectLst>
                <a:latin typeface="Calibri" pitchFamily="34" charset="0"/>
                <a:ea typeface="+mj-ea"/>
                <a:cs typeface="+mj-cs"/>
              </a:rPr>
              <a:t>stage direction “___”... </a:t>
            </a:r>
            <a:r>
              <a:rPr lang="en-GB" sz="2400" dirty="0">
                <a:effectLst>
                  <a:outerShdw blurRad="38100" dist="38100" dir="2700000" algn="tl">
                    <a:srgbClr val="000000">
                      <a:alpha val="43137"/>
                    </a:srgbClr>
                  </a:outerShdw>
                </a:effectLst>
                <a:latin typeface="Calibri" pitchFamily="34" charset="0"/>
                <a:ea typeface="+mj-ea"/>
                <a:cs typeface="+mj-cs"/>
              </a:rPr>
              <a:t>The </a:t>
            </a:r>
            <a:r>
              <a:rPr lang="en-GB" sz="2400" dirty="0" smtClean="0">
                <a:effectLst>
                  <a:outerShdw blurRad="38100" dist="38100" dir="2700000" algn="tl">
                    <a:srgbClr val="000000">
                      <a:alpha val="43137"/>
                    </a:srgbClr>
                  </a:outerShdw>
                </a:effectLst>
                <a:latin typeface="Calibri" pitchFamily="34" charset="0"/>
                <a:ea typeface="+mj-ea"/>
                <a:cs typeface="+mj-cs"/>
              </a:rPr>
              <a:t>repetition </a:t>
            </a:r>
            <a:r>
              <a:rPr lang="en-GB" sz="2400" dirty="0">
                <a:effectLst>
                  <a:outerShdw blurRad="38100" dist="38100" dir="2700000" algn="tl">
                    <a:srgbClr val="000000">
                      <a:alpha val="43137"/>
                    </a:srgbClr>
                  </a:outerShdw>
                </a:effectLst>
                <a:latin typeface="Calibri" pitchFamily="34" charset="0"/>
                <a:ea typeface="+mj-ea"/>
                <a:cs typeface="+mj-cs"/>
              </a:rPr>
              <a:t>of... This word has strong connotations of...</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5" name="Title 1"/>
          <p:cNvSpPr txBox="1">
            <a:spLocks/>
          </p:cNvSpPr>
          <p:nvPr/>
        </p:nvSpPr>
        <p:spPr bwMode="auto">
          <a:xfrm>
            <a:off x="1857356" y="5949280"/>
            <a:ext cx="7107132" cy="79208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GB" sz="2400" dirty="0">
                <a:effectLst>
                  <a:outerShdw blurRad="38100" dist="38100" dir="2700000" algn="tl">
                    <a:srgbClr val="000000">
                      <a:alpha val="43137"/>
                    </a:srgbClr>
                  </a:outerShdw>
                </a:effectLst>
                <a:latin typeface="Calibri" pitchFamily="34" charset="0"/>
                <a:ea typeface="+mj-ea"/>
                <a:cs typeface="+mj-cs"/>
              </a:rPr>
              <a:t>This</a:t>
            </a:r>
            <a:r>
              <a:rPr kumimoji="0" lang="en-GB"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mj-ea"/>
                <a:cs typeface="+mj-cs"/>
              </a:rPr>
              <a:t> </a:t>
            </a:r>
            <a:r>
              <a:rPr lang="en-GB" sz="2400" dirty="0">
                <a:effectLst>
                  <a:outerShdw blurRad="38100" dist="38100" dir="2700000" algn="tl">
                    <a:srgbClr val="000000">
                      <a:alpha val="43137"/>
                    </a:srgbClr>
                  </a:outerShdw>
                </a:effectLst>
                <a:latin typeface="Calibri" pitchFamily="34" charset="0"/>
                <a:ea typeface="+mj-ea"/>
                <a:cs typeface="+mj-cs"/>
              </a:rPr>
              <a:t>suggests... This implies... This links to</a:t>
            </a:r>
            <a:r>
              <a:rPr lang="en-GB" sz="2400" dirty="0" smtClean="0">
                <a:effectLst>
                  <a:outerShdw blurRad="38100" dist="38100" dir="2700000" algn="tl">
                    <a:srgbClr val="000000">
                      <a:alpha val="43137"/>
                    </a:srgbClr>
                  </a:outerShdw>
                </a:effectLst>
                <a:latin typeface="Calibri" pitchFamily="34" charset="0"/>
                <a:ea typeface="+mj-ea"/>
                <a:cs typeface="+mj-cs"/>
              </a:rPr>
              <a:t>...</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0" y="1196752"/>
            <a:ext cx="3466728" cy="1008112"/>
          </a:xfrm>
        </p:spPr>
        <p:style>
          <a:lnRef idx="2">
            <a:schemeClr val="accent2"/>
          </a:lnRef>
          <a:fillRef idx="1">
            <a:schemeClr val="lt1"/>
          </a:fillRef>
          <a:effectRef idx="0">
            <a:schemeClr val="accent2"/>
          </a:effectRef>
          <a:fontRef idx="minor">
            <a:schemeClr val="dk1"/>
          </a:fontRef>
        </p:style>
        <p:txBody>
          <a:bodyPr>
            <a:normAutofit/>
          </a:bodyPr>
          <a:lstStyle/>
          <a:p>
            <a:r>
              <a:rPr lang="en-GB" dirty="0" smtClean="0"/>
              <a:t>Peer-Assess</a:t>
            </a:r>
            <a:endParaRPr lang="en-GB" dirty="0"/>
          </a:p>
        </p:txBody>
      </p:sp>
      <p:sp>
        <p:nvSpPr>
          <p:cNvPr id="3" name="Rectangle 2"/>
          <p:cNvSpPr/>
          <p:nvPr/>
        </p:nvSpPr>
        <p:spPr>
          <a:xfrm>
            <a:off x="251520" y="2420888"/>
            <a:ext cx="4824536"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5</a:t>
            </a:r>
          </a:p>
          <a:p>
            <a:pPr marL="285750" indent="-285750">
              <a:buFont typeface="Arial" pitchFamily="34" charset="0"/>
              <a:buChar char="•"/>
            </a:pPr>
            <a:r>
              <a:rPr lang="en-GB" dirty="0" smtClean="0">
                <a:solidFill>
                  <a:srgbClr val="FF0000"/>
                </a:solidFill>
              </a:rPr>
              <a:t>Exploratory </a:t>
            </a:r>
            <a:r>
              <a:rPr lang="en-GB" dirty="0" smtClean="0"/>
              <a:t>response to themes/ideas</a:t>
            </a:r>
          </a:p>
          <a:p>
            <a:pPr marL="285750" indent="-285750">
              <a:buFont typeface="Arial" pitchFamily="34" charset="0"/>
              <a:buChar char="•"/>
            </a:pPr>
            <a:r>
              <a:rPr lang="en-GB" dirty="0" smtClean="0">
                <a:solidFill>
                  <a:srgbClr val="FF0000"/>
                </a:solidFill>
              </a:rPr>
              <a:t>Analytical </a:t>
            </a:r>
            <a:r>
              <a:rPr lang="en-GB" dirty="0"/>
              <a:t>use of details to support interpretation </a:t>
            </a:r>
          </a:p>
          <a:p>
            <a:pPr marL="285750" indent="-285750">
              <a:buFont typeface="Arial" pitchFamily="34" charset="0"/>
              <a:buChar char="•"/>
            </a:pPr>
            <a:r>
              <a:rPr lang="en-GB" dirty="0" smtClean="0">
                <a:solidFill>
                  <a:srgbClr val="FF0000"/>
                </a:solidFill>
              </a:rPr>
              <a:t>Analysis </a:t>
            </a:r>
            <a:r>
              <a:rPr lang="en-GB" dirty="0" smtClean="0"/>
              <a:t>of writer’s </a:t>
            </a:r>
            <a:r>
              <a:rPr lang="en-GB" dirty="0"/>
              <a:t>uses of language </a:t>
            </a:r>
            <a:r>
              <a:rPr lang="en-GB" dirty="0" smtClean="0"/>
              <a:t>and/or form and/or structure and </a:t>
            </a:r>
            <a:r>
              <a:rPr lang="en-GB" dirty="0" smtClean="0">
                <a:solidFill>
                  <a:srgbClr val="FF0000"/>
                </a:solidFill>
              </a:rPr>
              <a:t>effects on readers </a:t>
            </a:r>
            <a:endParaRPr lang="en-GB" dirty="0"/>
          </a:p>
          <a:p>
            <a:r>
              <a:rPr lang="en-GB" dirty="0"/>
              <a:t>	</a:t>
            </a:r>
          </a:p>
        </p:txBody>
      </p:sp>
      <p:sp>
        <p:nvSpPr>
          <p:cNvPr id="4" name="Rectangle 3"/>
          <p:cNvSpPr/>
          <p:nvPr/>
        </p:nvSpPr>
        <p:spPr>
          <a:xfrm>
            <a:off x="262408" y="4607622"/>
            <a:ext cx="4813648"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4</a:t>
            </a:r>
            <a:endParaRPr lang="en-GB" b="1" dirty="0"/>
          </a:p>
          <a:p>
            <a:pPr marL="285750" indent="-285750">
              <a:buFont typeface="Arial" pitchFamily="34" charset="0"/>
              <a:buChar char="•"/>
            </a:pPr>
            <a:r>
              <a:rPr lang="en-GB" dirty="0" smtClean="0"/>
              <a:t>Thoughtful consideration response to themes/ideas </a:t>
            </a:r>
          </a:p>
          <a:p>
            <a:pPr marL="285750" indent="-285750">
              <a:buFont typeface="Arial" pitchFamily="34" charset="0"/>
              <a:buChar char="•"/>
            </a:pPr>
            <a:r>
              <a:rPr lang="en-GB" dirty="0" smtClean="0"/>
              <a:t>Details </a:t>
            </a:r>
            <a:r>
              <a:rPr lang="en-GB" dirty="0" smtClean="0">
                <a:solidFill>
                  <a:srgbClr val="FF0000"/>
                </a:solidFill>
              </a:rPr>
              <a:t>linked to </a:t>
            </a:r>
            <a:r>
              <a:rPr lang="en-GB" dirty="0" smtClean="0"/>
              <a:t>interpretation</a:t>
            </a:r>
            <a:endParaRPr lang="en-GB" dirty="0"/>
          </a:p>
          <a:p>
            <a:pPr marL="285750" indent="-285750">
              <a:buFont typeface="Arial" pitchFamily="34" charset="0"/>
              <a:buChar char="•"/>
            </a:pPr>
            <a:r>
              <a:rPr lang="en-GB" dirty="0" smtClean="0">
                <a:solidFill>
                  <a:srgbClr val="FF0000"/>
                </a:solidFill>
              </a:rPr>
              <a:t>Appreciation/consideration </a:t>
            </a:r>
            <a:r>
              <a:rPr lang="en-GB" dirty="0" smtClean="0"/>
              <a:t>of writer’s uses of language and/or form and/or structure and </a:t>
            </a:r>
            <a:r>
              <a:rPr lang="en-GB" dirty="0" smtClean="0">
                <a:solidFill>
                  <a:srgbClr val="FF0000"/>
                </a:solidFill>
              </a:rPr>
              <a:t>effects on readers </a:t>
            </a:r>
            <a:r>
              <a:rPr lang="en-GB" dirty="0"/>
              <a:t>	</a:t>
            </a:r>
          </a:p>
        </p:txBody>
      </p:sp>
      <p:sp>
        <p:nvSpPr>
          <p:cNvPr id="5" name="Rectangle 4"/>
          <p:cNvSpPr/>
          <p:nvPr/>
        </p:nvSpPr>
        <p:spPr>
          <a:xfrm>
            <a:off x="251520" y="260648"/>
            <a:ext cx="4824536"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6</a:t>
            </a:r>
            <a:endParaRPr lang="en-GB" b="1" dirty="0"/>
          </a:p>
          <a:p>
            <a:pPr marL="285750" indent="-285750">
              <a:buFont typeface="Arial" pitchFamily="34" charset="0"/>
              <a:buChar char="•"/>
            </a:pPr>
            <a:r>
              <a:rPr lang="en-GB" dirty="0" smtClean="0">
                <a:solidFill>
                  <a:srgbClr val="FF0000"/>
                </a:solidFill>
              </a:rPr>
              <a:t>Insightful/exploratory </a:t>
            </a:r>
            <a:r>
              <a:rPr lang="en-GB" dirty="0" smtClean="0"/>
              <a:t>response to themes/ideas</a:t>
            </a:r>
          </a:p>
          <a:p>
            <a:pPr marL="285750" indent="-285750">
              <a:buFont typeface="Arial" pitchFamily="34" charset="0"/>
              <a:buChar char="•"/>
            </a:pPr>
            <a:r>
              <a:rPr lang="en-GB" dirty="0" smtClean="0">
                <a:solidFill>
                  <a:srgbClr val="FF0000"/>
                </a:solidFill>
              </a:rPr>
              <a:t>Close analysis </a:t>
            </a:r>
            <a:r>
              <a:rPr lang="en-GB" dirty="0" smtClean="0"/>
              <a:t>of detail to support interpretation </a:t>
            </a:r>
            <a:endParaRPr lang="en-GB" dirty="0"/>
          </a:p>
          <a:p>
            <a:pPr marL="285750" indent="-285750">
              <a:buFont typeface="Arial" pitchFamily="34" charset="0"/>
              <a:buChar char="•"/>
            </a:pPr>
            <a:r>
              <a:rPr lang="en-GB" dirty="0" smtClean="0">
                <a:solidFill>
                  <a:srgbClr val="FF0000"/>
                </a:solidFill>
              </a:rPr>
              <a:t>Evaluation</a:t>
            </a:r>
            <a:r>
              <a:rPr lang="en-GB" dirty="0" smtClean="0"/>
              <a:t> </a:t>
            </a:r>
            <a:r>
              <a:rPr lang="en-GB" dirty="0"/>
              <a:t>of </a:t>
            </a:r>
            <a:r>
              <a:rPr lang="en-GB" dirty="0" smtClean="0"/>
              <a:t>writer’s </a:t>
            </a:r>
            <a:r>
              <a:rPr lang="en-GB" dirty="0"/>
              <a:t>uses of language and/or form and/or structure and </a:t>
            </a:r>
            <a:r>
              <a:rPr lang="en-GB" dirty="0" smtClean="0">
                <a:solidFill>
                  <a:srgbClr val="FF0000"/>
                </a:solidFill>
              </a:rPr>
              <a:t>effects </a:t>
            </a:r>
            <a:r>
              <a:rPr lang="en-GB" dirty="0">
                <a:solidFill>
                  <a:srgbClr val="FF0000"/>
                </a:solidFill>
              </a:rPr>
              <a:t>on readers </a:t>
            </a:r>
          </a:p>
        </p:txBody>
      </p:sp>
      <p:sp>
        <p:nvSpPr>
          <p:cNvPr id="6" name="Title 1"/>
          <p:cNvSpPr txBox="1">
            <a:spLocks/>
          </p:cNvSpPr>
          <p:nvPr/>
        </p:nvSpPr>
        <p:spPr>
          <a:xfrm>
            <a:off x="5292080" y="2420888"/>
            <a:ext cx="3672408" cy="316835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b="1" dirty="0" smtClean="0"/>
              <a:t>How well has (s)he:</a:t>
            </a:r>
          </a:p>
          <a:p>
            <a:endParaRPr lang="en-GB" dirty="0" smtClean="0"/>
          </a:p>
          <a:p>
            <a:pPr marL="571500" indent="-571500">
              <a:buFont typeface="Wingdings" pitchFamily="2" charset="2"/>
              <a:buChar char="ü"/>
            </a:pPr>
            <a:r>
              <a:rPr lang="en-GB" dirty="0" smtClean="0"/>
              <a:t>Responded to the ideas/themes in the extract</a:t>
            </a:r>
          </a:p>
          <a:p>
            <a:pPr marL="571500" indent="-571500">
              <a:buFont typeface="Wingdings" pitchFamily="2" charset="2"/>
              <a:buChar char="ü"/>
            </a:pPr>
            <a:r>
              <a:rPr lang="en-GB" dirty="0" smtClean="0"/>
              <a:t>Used relevant quotes?</a:t>
            </a:r>
          </a:p>
          <a:p>
            <a:pPr marL="571500" indent="-571500">
              <a:buFont typeface="Wingdings" pitchFamily="2" charset="2"/>
              <a:buChar char="ü"/>
            </a:pPr>
            <a:r>
              <a:rPr lang="en-GB" dirty="0" smtClean="0"/>
              <a:t>Analysed the effect of language?</a:t>
            </a:r>
            <a:endParaRPr lang="en-GB" dirty="0"/>
          </a:p>
        </p:txBody>
      </p:sp>
    </p:spTree>
    <p:extLst>
      <p:ext uri="{BB962C8B-B14F-4D97-AF65-F5344CB8AC3E}">
        <p14:creationId xmlns:p14="http://schemas.microsoft.com/office/powerpoint/2010/main" xmlns="" val="570179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251520" y="2780928"/>
            <a:ext cx="2087910" cy="3150591"/>
          </a:xfrm>
          <a:prstGeom prst="rect">
            <a:avLst/>
          </a:prstGeom>
          <a:noFill/>
          <a:ln w="9525">
            <a:noFill/>
            <a:miter lim="800000"/>
            <a:headEnd/>
            <a:tailEnd/>
          </a:ln>
        </p:spPr>
      </p:pic>
      <p:sp>
        <p:nvSpPr>
          <p:cNvPr id="2" name="Title 1"/>
          <p:cNvSpPr>
            <a:spLocks noGrp="1"/>
          </p:cNvSpPr>
          <p:nvPr>
            <p:ph type="title"/>
          </p:nvPr>
        </p:nvSpPr>
        <p:spPr>
          <a:xfrm>
            <a:off x="467544" y="332656"/>
            <a:ext cx="8229600" cy="2232248"/>
          </a:xfr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GB" sz="3200" b="1" dirty="0" smtClean="0">
                <a:solidFill>
                  <a:schemeClr val="tx1"/>
                </a:solidFill>
              </a:rPr>
              <a:t>Section (b):</a:t>
            </a:r>
            <a:r>
              <a:rPr lang="en-GB" sz="3200" dirty="0" smtClean="0">
                <a:solidFill>
                  <a:schemeClr val="tx1"/>
                </a:solidFill>
              </a:rPr>
              <a:t/>
            </a:r>
            <a:br>
              <a:rPr lang="en-GB" sz="3200" dirty="0" smtClean="0">
                <a:solidFill>
                  <a:schemeClr val="tx1"/>
                </a:solidFill>
              </a:rPr>
            </a:br>
            <a:r>
              <a:rPr lang="en-GB" sz="3200" dirty="0" smtClean="0">
                <a:solidFill>
                  <a:schemeClr val="tx1"/>
                </a:solidFill>
              </a:rPr>
              <a:t>How does the opening chapter of the novel reflect the life of migrant workers in America in the 1930s?</a:t>
            </a:r>
            <a:endParaRPr lang="en-GB" sz="3200" dirty="0">
              <a:solidFill>
                <a:schemeClr val="tx1"/>
              </a:solidFill>
            </a:endParaRPr>
          </a:p>
        </p:txBody>
      </p:sp>
      <p:pic>
        <p:nvPicPr>
          <p:cNvPr id="4" name="Picture 2"/>
          <p:cNvPicPr>
            <a:picLocks noChangeAspect="1" noChangeArrowheads="1"/>
          </p:cNvPicPr>
          <p:nvPr/>
        </p:nvPicPr>
        <p:blipFill>
          <a:blip r:embed="rId4" cstate="print"/>
          <a:srcRect/>
          <a:stretch>
            <a:fillRect/>
          </a:stretch>
        </p:blipFill>
        <p:spPr bwMode="auto">
          <a:xfrm>
            <a:off x="2627784" y="2780928"/>
            <a:ext cx="3316268" cy="2132856"/>
          </a:xfrm>
          <a:prstGeom prst="rect">
            <a:avLst/>
          </a:prstGeom>
          <a:noFill/>
          <a:ln w="9525">
            <a:noFill/>
            <a:miter lim="800000"/>
            <a:headEnd/>
            <a:tailEnd/>
          </a:ln>
        </p:spPr>
      </p:pic>
      <p:sp>
        <p:nvSpPr>
          <p:cNvPr id="5" name="TextBox 4"/>
          <p:cNvSpPr txBox="1"/>
          <p:nvPr/>
        </p:nvSpPr>
        <p:spPr>
          <a:xfrm>
            <a:off x="6084168" y="2708920"/>
            <a:ext cx="2808312" cy="2246769"/>
          </a:xfrm>
          <a:prstGeom prst="rect">
            <a:avLst/>
          </a:prstGeom>
          <a:solidFill>
            <a:schemeClr val="accent3">
              <a:lumMod val="60000"/>
              <a:lumOff val="4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800" b="1" dirty="0" smtClean="0"/>
              <a:t>Think about:</a:t>
            </a:r>
          </a:p>
          <a:p>
            <a:pPr>
              <a:buFont typeface="Arial" pitchFamily="34" charset="0"/>
              <a:buChar char="•"/>
            </a:pPr>
            <a:r>
              <a:rPr lang="en-GB" sz="2800" dirty="0" smtClean="0"/>
              <a:t> The American Dream</a:t>
            </a:r>
          </a:p>
          <a:p>
            <a:pPr>
              <a:buFont typeface="Arial" pitchFamily="34" charset="0"/>
              <a:buChar char="•"/>
            </a:pPr>
            <a:r>
              <a:rPr lang="en-GB" sz="2800" dirty="0" smtClean="0"/>
              <a:t> The events of 20s/30s America</a:t>
            </a:r>
            <a:endParaRPr lang="en-GB" sz="2800" dirty="0"/>
          </a:p>
        </p:txBody>
      </p:sp>
      <p:sp>
        <p:nvSpPr>
          <p:cNvPr id="6" name="TextBox 5"/>
          <p:cNvSpPr txBox="1"/>
          <p:nvPr/>
        </p:nvSpPr>
        <p:spPr>
          <a:xfrm>
            <a:off x="2483768" y="5229200"/>
            <a:ext cx="6408712" cy="1200329"/>
          </a:xfrm>
          <a:prstGeom prst="rect">
            <a:avLst/>
          </a:prstGeom>
          <a:noFill/>
        </p:spPr>
        <p:txBody>
          <a:bodyPr wrap="square" rtlCol="0">
            <a:spAutoFit/>
          </a:bodyPr>
          <a:lstStyle/>
          <a:p>
            <a:r>
              <a:rPr lang="en-GB" sz="2400" b="1" dirty="0" smtClean="0"/>
              <a:t>Work in pairs to make notes on this question. You don’t need to write it up (yet!) but remember that these are revision notes!</a:t>
            </a:r>
            <a:endParaRPr lang="en-GB" sz="2400" b="1" dirty="0"/>
          </a:p>
        </p:txBody>
      </p:sp>
    </p:spTree>
    <p:extLst>
      <p:ext uri="{BB962C8B-B14F-4D97-AF65-F5344CB8AC3E}">
        <p14:creationId xmlns:p14="http://schemas.microsoft.com/office/powerpoint/2010/main" xmlns="" val="380029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1 of the novel</a:t>
            </a:r>
            <a:endParaRPr lang="en-GB" dirty="0"/>
          </a:p>
        </p:txBody>
      </p:sp>
      <p:sp>
        <p:nvSpPr>
          <p:cNvPr id="3" name="TextBox 2"/>
          <p:cNvSpPr txBox="1"/>
          <p:nvPr/>
        </p:nvSpPr>
        <p:spPr>
          <a:xfrm>
            <a:off x="107504" y="476672"/>
            <a:ext cx="6048672" cy="6124754"/>
          </a:xfrm>
          <a:prstGeom prst="rect">
            <a:avLst/>
          </a:prstGeom>
          <a:noFill/>
        </p:spPr>
        <p:txBody>
          <a:bodyPr wrap="square" rtlCol="0">
            <a:spAutoFit/>
          </a:bodyPr>
          <a:lstStyle/>
          <a:p>
            <a:r>
              <a:rPr lang="en-GB" sz="1400" i="1" dirty="0" smtClean="0"/>
              <a:t>“A few miles south of Soledad, the Salinas River drops in close to the hillside bank and runs deep and green. The water is warm too, for it has slipped twinkling over the yellow sands in the sunlight before reaching the narrow pool. On one side of the river the golden foothill slopes curve up to the strong and rocky </a:t>
            </a:r>
            <a:r>
              <a:rPr lang="en-GB" sz="1400" i="1" dirty="0" err="1" smtClean="0"/>
              <a:t>Gabilan</a:t>
            </a:r>
            <a:r>
              <a:rPr lang="en-GB" sz="1400" i="1" dirty="0" smtClean="0"/>
              <a:t> mountains, but on the valley side the water is lined with trees—willows fresh and green with every spring, carrying in their lower leaf junctures the debris of the winter’s flooding; and sycamores with mottled, white, recumbent limbs and branches that arch over the pool. On the sandy bank under the trees the leaves lie deep and so crisp that a lizard makes a great skittering if he runs among them. Rabbits come out of the brush to sit on the sand in the evening, and the damp flats are covered with the night tracks of ’coons, and with the spread pads of dogs from the ranches, and with the split-wedge tracks of deer that come to drink in the dark.</a:t>
            </a:r>
          </a:p>
          <a:p>
            <a:endParaRPr lang="en-GB" sz="1400" i="1" dirty="0" smtClean="0"/>
          </a:p>
          <a:p>
            <a:r>
              <a:rPr lang="en-GB" sz="1400" i="1" dirty="0" smtClean="0"/>
              <a:t>There is a path through the willows and among the sycamores, a path beaten hard by boys coming down from the ranches to swim in the deep pool, and beaten hard by tramps who come wearily down from the highway in the evening to jungle up near water. In front of the low horizontal limb of a giant sycamore there is an ash pile made by many fires; the limb is worn smooth by men who have sat on it.</a:t>
            </a:r>
          </a:p>
          <a:p>
            <a:endParaRPr lang="en-GB" sz="1400" i="1" dirty="0" smtClean="0"/>
          </a:p>
          <a:p>
            <a:r>
              <a:rPr lang="en-GB" sz="1400" i="1" dirty="0" smtClean="0"/>
              <a:t>Evening of a hot day started the little wind to moving among the leaves. The shade climbed up the hills toward the top. On the sand banks the rabbits sat as quietly as little gray, sculptured stones. And then from the direction of the state highway came the sound of footsteps on crisp sycamore leaves. The rabbits hurried noiselessly for cover. A stilted heron </a:t>
            </a:r>
            <a:r>
              <a:rPr lang="en-GB" sz="1400" i="1" dirty="0" err="1" smtClean="0"/>
              <a:t>labored</a:t>
            </a:r>
            <a:r>
              <a:rPr lang="en-GB" sz="1400" i="1" dirty="0" smtClean="0"/>
              <a:t> up into the air and pounded down river. For a moment the place was lifeless, and then two men emerged from the path and came into the opening by the green pool.”</a:t>
            </a:r>
            <a:endParaRPr lang="en-GB" sz="1400" i="1" dirty="0"/>
          </a:p>
        </p:txBody>
      </p:sp>
      <p:pic>
        <p:nvPicPr>
          <p:cNvPr id="41986" name="Picture 2" descr="http://christopherqueengallery.com/wp-content/uploads/023.jpg"/>
          <p:cNvPicPr>
            <a:picLocks noChangeAspect="1" noChangeArrowheads="1"/>
          </p:cNvPicPr>
          <p:nvPr/>
        </p:nvPicPr>
        <p:blipFill>
          <a:blip r:embed="rId2" cstate="print"/>
          <a:srcRect/>
          <a:stretch>
            <a:fillRect/>
          </a:stretch>
        </p:blipFill>
        <p:spPr bwMode="auto">
          <a:xfrm rot="21313377">
            <a:off x="6228312" y="581416"/>
            <a:ext cx="2592288" cy="1840525"/>
          </a:xfrm>
          <a:prstGeom prst="rect">
            <a:avLst/>
          </a:prstGeom>
          <a:noFill/>
        </p:spPr>
      </p:pic>
      <p:pic>
        <p:nvPicPr>
          <p:cNvPr id="41988" name="Picture 4" descr="http://art.artist.dragoart.com/of-mice-and-men_1_000000033151_1.jpg"/>
          <p:cNvPicPr>
            <a:picLocks noChangeAspect="1" noChangeArrowheads="1"/>
          </p:cNvPicPr>
          <p:nvPr/>
        </p:nvPicPr>
        <p:blipFill>
          <a:blip r:embed="rId3" cstate="print"/>
          <a:srcRect/>
          <a:stretch>
            <a:fillRect/>
          </a:stretch>
        </p:blipFill>
        <p:spPr bwMode="auto">
          <a:xfrm rot="488787">
            <a:off x="6345605" y="2512627"/>
            <a:ext cx="2441510" cy="1831133"/>
          </a:xfrm>
          <a:prstGeom prst="rect">
            <a:avLst/>
          </a:prstGeom>
          <a:noFill/>
        </p:spPr>
      </p:pic>
      <p:sp>
        <p:nvSpPr>
          <p:cNvPr id="6" name="TextBox 5"/>
          <p:cNvSpPr txBox="1"/>
          <p:nvPr/>
        </p:nvSpPr>
        <p:spPr>
          <a:xfrm>
            <a:off x="6228184" y="4653136"/>
            <a:ext cx="2736304" cy="2031325"/>
          </a:xfrm>
          <a:prstGeom prst="rect">
            <a:avLst/>
          </a:prstGeom>
          <a:noFill/>
          <a:ln>
            <a:solidFill>
              <a:schemeClr val="tx1"/>
            </a:solidFill>
          </a:ln>
        </p:spPr>
        <p:txBody>
          <a:bodyPr wrap="square" rtlCol="0">
            <a:spAutoFit/>
          </a:bodyPr>
          <a:lstStyle/>
          <a:p>
            <a:r>
              <a:rPr lang="en-GB" b="1" dirty="0" smtClean="0"/>
              <a:t>Reread the opening of the novel and sketch the scene that Steinbeck describes. Pay particular attention to the detail of colour and nature. Label your drawing with lines from the novel.</a:t>
            </a:r>
            <a:endParaRPr lang="en-GB"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1 of the novel</a:t>
            </a:r>
            <a:endParaRPr lang="en-GB" dirty="0"/>
          </a:p>
        </p:txBody>
      </p:sp>
      <p:sp>
        <p:nvSpPr>
          <p:cNvPr id="3" name="TextBox 2"/>
          <p:cNvSpPr txBox="1"/>
          <p:nvPr/>
        </p:nvSpPr>
        <p:spPr>
          <a:xfrm>
            <a:off x="107504" y="476672"/>
            <a:ext cx="6048672" cy="6124754"/>
          </a:xfrm>
          <a:prstGeom prst="rect">
            <a:avLst/>
          </a:prstGeom>
          <a:noFill/>
        </p:spPr>
        <p:txBody>
          <a:bodyPr wrap="square" rtlCol="0">
            <a:spAutoFit/>
          </a:bodyPr>
          <a:lstStyle/>
          <a:p>
            <a:r>
              <a:rPr lang="en-GB" sz="1400" i="1" dirty="0" smtClean="0"/>
              <a:t>“A few miles south of Soledad, the Salinas River drops in close to the hillside bank and runs deep and green. The water is warm too, for it has slipped twinkling over the yellow sands in the sunlight before reaching the narrow pool. On one side of the river the golden foothill slopes curve up to the strong and rocky </a:t>
            </a:r>
            <a:r>
              <a:rPr lang="en-GB" sz="1400" i="1" dirty="0" err="1" smtClean="0"/>
              <a:t>Gabilan</a:t>
            </a:r>
            <a:r>
              <a:rPr lang="en-GB" sz="1400" i="1" dirty="0" smtClean="0"/>
              <a:t> mountains, but on the valley side the water is lined with trees—willows fresh and green with every spring, carrying in their lower leaf junctures the debris of the winter’s flooding; and sycamores with mottled, white, recumbent limbs and branches that arch over the pool. On the sandy bank under the trees the leaves lie deep and so crisp that a lizard makes a great skittering if he runs among them. Rabbits come out of the brush to sit on the sand in the evening, and the damp flats are covered with the night tracks of ’coons, and with the spread pads of dogs from the ranches, and with the split-wedge tracks of deer that come to drink in the dark.</a:t>
            </a:r>
          </a:p>
          <a:p>
            <a:endParaRPr lang="en-GB" sz="1400" i="1" dirty="0" smtClean="0"/>
          </a:p>
          <a:p>
            <a:r>
              <a:rPr lang="en-GB" sz="1400" i="1" dirty="0" smtClean="0"/>
              <a:t>There is a path through the willows and among the sycamores, a path beaten hard by boys coming down from the ranches to swim in the deep pool, and beaten hard by tramps who come wearily down from the highway in the evening to jungle up near water. In front of the low horizontal limb of a giant sycamore there is an ash pile made by many fires; the limb is worn smooth by men who have sat on it.</a:t>
            </a:r>
          </a:p>
          <a:p>
            <a:endParaRPr lang="en-GB" sz="1400" i="1" dirty="0" smtClean="0"/>
          </a:p>
          <a:p>
            <a:r>
              <a:rPr lang="en-GB" sz="1400" i="1" dirty="0" smtClean="0"/>
              <a:t>Evening of a hot day started the little wind to moving among the leaves. The shade climbed up the hills toward the top. On the sand banks the rabbits sat as quietly as little gray, sculptured stones. And then from the direction of the state highway came the sound of footsteps on crisp sycamore leaves. The rabbits hurried noiselessly for cover. A stilted heron </a:t>
            </a:r>
            <a:r>
              <a:rPr lang="en-GB" sz="1400" i="1" dirty="0" err="1" smtClean="0"/>
              <a:t>labored</a:t>
            </a:r>
            <a:r>
              <a:rPr lang="en-GB" sz="1400" i="1" dirty="0" smtClean="0"/>
              <a:t> up into the air and pounded down river. For a moment the place was lifeless, and then two men emerged from the path and came into the opening by the green pool.”</a:t>
            </a:r>
            <a:endParaRPr lang="en-GB" sz="1400" i="1" dirty="0"/>
          </a:p>
        </p:txBody>
      </p:sp>
      <p:pic>
        <p:nvPicPr>
          <p:cNvPr id="41986" name="Picture 2" descr="http://christopherqueengallery.com/wp-content/uploads/023.jpg"/>
          <p:cNvPicPr>
            <a:picLocks noChangeAspect="1" noChangeArrowheads="1"/>
          </p:cNvPicPr>
          <p:nvPr/>
        </p:nvPicPr>
        <p:blipFill>
          <a:blip r:embed="rId2" cstate="print"/>
          <a:srcRect/>
          <a:stretch>
            <a:fillRect/>
          </a:stretch>
        </p:blipFill>
        <p:spPr bwMode="auto">
          <a:xfrm rot="21313377">
            <a:off x="6228312" y="581416"/>
            <a:ext cx="2592288" cy="1840525"/>
          </a:xfrm>
          <a:prstGeom prst="rect">
            <a:avLst/>
          </a:prstGeom>
          <a:noFill/>
        </p:spPr>
      </p:pic>
      <p:pic>
        <p:nvPicPr>
          <p:cNvPr id="41988" name="Picture 4" descr="http://art.artist.dragoart.com/of-mice-and-men_1_000000033151_1.jpg"/>
          <p:cNvPicPr>
            <a:picLocks noChangeAspect="1" noChangeArrowheads="1"/>
          </p:cNvPicPr>
          <p:nvPr/>
        </p:nvPicPr>
        <p:blipFill>
          <a:blip r:embed="rId3" cstate="print"/>
          <a:srcRect/>
          <a:stretch>
            <a:fillRect/>
          </a:stretch>
        </p:blipFill>
        <p:spPr bwMode="auto">
          <a:xfrm rot="488787">
            <a:off x="6345605" y="2512627"/>
            <a:ext cx="2441510" cy="1831133"/>
          </a:xfrm>
          <a:prstGeom prst="rect">
            <a:avLst/>
          </a:prstGeom>
          <a:noFill/>
        </p:spPr>
      </p:pic>
      <p:sp>
        <p:nvSpPr>
          <p:cNvPr id="6" name="TextBox 5"/>
          <p:cNvSpPr txBox="1"/>
          <p:nvPr/>
        </p:nvSpPr>
        <p:spPr>
          <a:xfrm>
            <a:off x="6228184" y="4653136"/>
            <a:ext cx="2736304" cy="2031325"/>
          </a:xfrm>
          <a:prstGeom prst="rect">
            <a:avLst/>
          </a:prstGeom>
          <a:noFill/>
          <a:ln>
            <a:solidFill>
              <a:schemeClr val="tx1"/>
            </a:solidFill>
          </a:ln>
        </p:spPr>
        <p:txBody>
          <a:bodyPr wrap="square" rtlCol="0">
            <a:spAutoFit/>
          </a:bodyPr>
          <a:lstStyle/>
          <a:p>
            <a:r>
              <a:rPr lang="en-GB" b="1" dirty="0" smtClean="0"/>
              <a:t>Which adjectives did you pick out as the most effective at creating a picture in your mind? Make a note of these on your drawing/ in your book.</a:t>
            </a:r>
            <a:endParaRPr lang="en-GB"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htmlimg3.scribdassets.com/635jb2ngzk2d2jzh/images/4-38123ab2a3.jpg"/>
          <p:cNvPicPr>
            <a:picLocks noChangeAspect="1" noChangeArrowheads="1"/>
          </p:cNvPicPr>
          <p:nvPr/>
        </p:nvPicPr>
        <p:blipFill>
          <a:blip r:embed="rId2" cstate="print"/>
          <a:srcRect l="9622" t="21186" r="9170" b="8568"/>
          <a:stretch>
            <a:fillRect/>
          </a:stretch>
        </p:blipFill>
        <p:spPr bwMode="auto">
          <a:xfrm>
            <a:off x="4427984" y="3795020"/>
            <a:ext cx="4716016" cy="3062980"/>
          </a:xfrm>
          <a:prstGeom prst="rect">
            <a:avLst/>
          </a:prstGeom>
          <a:noFill/>
        </p:spPr>
      </p:pic>
      <p:pic>
        <p:nvPicPr>
          <p:cNvPr id="168962" name="Picture 2" descr="http://htmlimg3.scribdassets.com/635jb2ngzk2d2jzh/images/5-08f018cf63.jpg"/>
          <p:cNvPicPr>
            <a:picLocks noChangeAspect="1" noChangeArrowheads="1"/>
          </p:cNvPicPr>
          <p:nvPr/>
        </p:nvPicPr>
        <p:blipFill>
          <a:blip r:embed="rId3" cstate="print"/>
          <a:srcRect l="4599" t="17912" r="1635" b="6266"/>
          <a:stretch>
            <a:fillRect/>
          </a:stretch>
        </p:blipFill>
        <p:spPr bwMode="auto">
          <a:xfrm>
            <a:off x="0" y="0"/>
            <a:ext cx="6444208" cy="3912555"/>
          </a:xfrm>
          <a:prstGeom prst="rect">
            <a:avLst/>
          </a:prstGeom>
          <a:noFill/>
        </p:spPr>
      </p:pic>
      <p:pic>
        <p:nvPicPr>
          <p:cNvPr id="4" name="Picture 2" descr="http://htmlimg2.scribdassets.com/635jb2ngzk2d2jzh/images/6-38a5718958.jpg"/>
          <p:cNvPicPr>
            <a:picLocks noChangeAspect="1" noChangeArrowheads="1"/>
          </p:cNvPicPr>
          <p:nvPr/>
        </p:nvPicPr>
        <p:blipFill>
          <a:blip r:embed="rId4" cstate="print"/>
          <a:srcRect l="10046" t="20762" r="9583" b="3417"/>
          <a:stretch>
            <a:fillRect/>
          </a:stretch>
        </p:blipFill>
        <p:spPr bwMode="auto">
          <a:xfrm>
            <a:off x="611560" y="4149080"/>
            <a:ext cx="3456384" cy="2448272"/>
          </a:xfrm>
          <a:prstGeom prst="rect">
            <a:avLst/>
          </a:prstGeom>
          <a:noFill/>
        </p:spPr>
      </p:pic>
      <p:sp>
        <p:nvSpPr>
          <p:cNvPr id="5" name="TextBox 4"/>
          <p:cNvSpPr txBox="1"/>
          <p:nvPr/>
        </p:nvSpPr>
        <p:spPr>
          <a:xfrm>
            <a:off x="6588224" y="548680"/>
            <a:ext cx="2376264" cy="1785104"/>
          </a:xfrm>
          <a:prstGeom prst="rect">
            <a:avLst/>
          </a:prstGeom>
          <a:noFill/>
        </p:spPr>
        <p:txBody>
          <a:bodyPr wrap="square" rtlCol="0">
            <a:spAutoFit/>
          </a:bodyPr>
          <a:lstStyle/>
          <a:p>
            <a:r>
              <a:rPr lang="en-GB" sz="2200" b="1" dirty="0" smtClean="0"/>
              <a:t>The real Salinas Valley and </a:t>
            </a:r>
            <a:r>
              <a:rPr lang="en-GB" sz="2200" b="1" dirty="0" err="1" smtClean="0"/>
              <a:t>Gabilan</a:t>
            </a:r>
            <a:r>
              <a:rPr lang="en-GB" sz="2200" b="1" dirty="0" smtClean="0"/>
              <a:t> Mountains. Did Steinbeck describe them accurately? </a:t>
            </a:r>
            <a:endParaRPr lang="en-GB" sz="2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ttp://outhousestudios.net/Big4s/SpringStart.jpg"/>
          <p:cNvPicPr>
            <a:picLocks noChangeAspect="1" noChangeArrowheads="1"/>
          </p:cNvPicPr>
          <p:nvPr/>
        </p:nvPicPr>
        <p:blipFill>
          <a:blip r:embed="rId2" cstate="print"/>
          <a:srcRect b="4310"/>
          <a:stretch>
            <a:fillRect/>
          </a:stretch>
        </p:blipFill>
        <p:spPr bwMode="auto">
          <a:xfrm>
            <a:off x="0" y="0"/>
            <a:ext cx="9144000" cy="6858000"/>
          </a:xfrm>
          <a:prstGeom prst="rect">
            <a:avLst/>
          </a:prstGeom>
          <a:noFill/>
        </p:spPr>
      </p:pic>
      <p:sp>
        <p:nvSpPr>
          <p:cNvPr id="2" name="TextBox 1"/>
          <p:cNvSpPr txBox="1"/>
          <p:nvPr/>
        </p:nvSpPr>
        <p:spPr>
          <a:xfrm>
            <a:off x="467544" y="3429000"/>
            <a:ext cx="8003329" cy="1200329"/>
          </a:xfrm>
          <a:prstGeom prst="rect">
            <a:avLst/>
          </a:prstGeom>
          <a:solidFill>
            <a:schemeClr val="bg1"/>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400" dirty="0" smtClean="0"/>
              <a:t>How does this description link with what we know about California in the 1930s? </a:t>
            </a:r>
            <a:r>
              <a:rPr lang="en-GB" sz="2400" b="1" u="sng" dirty="0" smtClean="0"/>
              <a:t>Remember – you have to refer to context in </a:t>
            </a:r>
            <a:r>
              <a:rPr lang="en-GB" sz="2400" b="1" u="sng" smtClean="0"/>
              <a:t>the </a:t>
            </a:r>
            <a:r>
              <a:rPr lang="en-GB" sz="2400" b="1" u="sng" smtClean="0"/>
              <a:t>exam</a:t>
            </a:r>
            <a:r>
              <a:rPr lang="en-GB" sz="2400" b="1" u="sng" smtClean="0"/>
              <a:t>!</a:t>
            </a:r>
            <a:endParaRPr lang="en-GB" sz="2400" dirty="0"/>
          </a:p>
        </p:txBody>
      </p:sp>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1 of the novel</a:t>
            </a:r>
            <a:endParaRPr lang="en-GB" dirty="0"/>
          </a:p>
        </p:txBody>
      </p:sp>
      <p:sp>
        <p:nvSpPr>
          <p:cNvPr id="4" name="TextBox 3"/>
          <p:cNvSpPr txBox="1"/>
          <p:nvPr/>
        </p:nvSpPr>
        <p:spPr>
          <a:xfrm>
            <a:off x="467544" y="5157192"/>
            <a:ext cx="8003329" cy="830997"/>
          </a:xfrm>
          <a:prstGeom prst="rect">
            <a:avLst/>
          </a:prstGeom>
          <a:solidFill>
            <a:schemeClr val="bg1"/>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400" dirty="0" smtClean="0"/>
              <a:t>Why has Steinbeck created such an ‘Eden’? What part will this location play later on in the novel?</a:t>
            </a:r>
            <a:endParaRPr lang="en-GB"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1 of the novel</a:t>
            </a:r>
            <a:endParaRPr lang="en-GB" dirty="0"/>
          </a:p>
        </p:txBody>
      </p:sp>
      <p:sp>
        <p:nvSpPr>
          <p:cNvPr id="4" name="TextBox 3"/>
          <p:cNvSpPr txBox="1"/>
          <p:nvPr/>
        </p:nvSpPr>
        <p:spPr>
          <a:xfrm>
            <a:off x="107504" y="476672"/>
            <a:ext cx="8856984" cy="1508105"/>
          </a:xfrm>
          <a:prstGeom prst="rect">
            <a:avLst/>
          </a:prstGeom>
          <a:noFill/>
        </p:spPr>
        <p:txBody>
          <a:bodyPr wrap="square" rtlCol="0">
            <a:spAutoFit/>
          </a:bodyPr>
          <a:lstStyle/>
          <a:p>
            <a:r>
              <a:rPr lang="en-GB" sz="2200" dirty="0" smtClean="0"/>
              <a:t>We are introduced to the characters of George and </a:t>
            </a:r>
            <a:r>
              <a:rPr lang="en-GB" sz="2200" dirty="0" err="1" smtClean="0"/>
              <a:t>Lennie</a:t>
            </a:r>
            <a:r>
              <a:rPr lang="en-GB" sz="2200" dirty="0" smtClean="0"/>
              <a:t>: Re-read the extract below. Steinbeck first describes the features that they have </a:t>
            </a:r>
            <a:r>
              <a:rPr lang="en-GB" sz="2400" b="1" dirty="0" smtClean="0">
                <a:solidFill>
                  <a:srgbClr val="FF0000"/>
                </a:solidFill>
              </a:rPr>
              <a:t>in common</a:t>
            </a:r>
            <a:r>
              <a:rPr lang="en-GB" sz="2200" b="1" dirty="0" smtClean="0"/>
              <a:t> </a:t>
            </a:r>
            <a:r>
              <a:rPr lang="en-GB" sz="2200" dirty="0" smtClean="0"/>
              <a:t>and then their</a:t>
            </a:r>
            <a:r>
              <a:rPr lang="en-GB" sz="2200" b="1" dirty="0" smtClean="0"/>
              <a:t> </a:t>
            </a:r>
            <a:r>
              <a:rPr lang="en-GB" sz="2400" b="1" dirty="0" smtClean="0">
                <a:solidFill>
                  <a:srgbClr val="FF0000"/>
                </a:solidFill>
              </a:rPr>
              <a:t>individual</a:t>
            </a:r>
            <a:r>
              <a:rPr lang="en-GB" sz="2200" b="1" dirty="0" smtClean="0"/>
              <a:t> </a:t>
            </a:r>
            <a:r>
              <a:rPr lang="en-GB" sz="2200" dirty="0" smtClean="0"/>
              <a:t>characteristics. They are presented in this way to emphasis their close relationship, despite their clear differences.</a:t>
            </a:r>
            <a:endParaRPr lang="en-GB" sz="2200" dirty="0"/>
          </a:p>
        </p:txBody>
      </p:sp>
      <p:sp>
        <p:nvSpPr>
          <p:cNvPr id="5" name="TextBox 4"/>
          <p:cNvSpPr txBox="1"/>
          <p:nvPr/>
        </p:nvSpPr>
        <p:spPr>
          <a:xfrm>
            <a:off x="179512" y="2276872"/>
            <a:ext cx="8784976" cy="2308324"/>
          </a:xfrm>
          <a:prstGeom prst="rect">
            <a:avLst/>
          </a:prstGeom>
          <a:noFill/>
          <a:ln>
            <a:solidFill>
              <a:schemeClr val="tx1"/>
            </a:solidFill>
          </a:ln>
        </p:spPr>
        <p:txBody>
          <a:bodyPr wrap="square" rtlCol="0">
            <a:spAutoFit/>
          </a:bodyPr>
          <a:lstStyle/>
          <a:p>
            <a:r>
              <a:rPr lang="en-GB" i="1" dirty="0" smtClean="0"/>
              <a:t>“They had walked in single file down the path, and even in the open one stayed behind the other. Both were dressed in denim trousers and in denim coats with brass buttons. Both wore black, shapeless hats and both carried tight blanket rolls slung over their shoulders. The first man was small and quick, dark of face, with restless eyes and sharp, strong features. Every part of him was defined: small, strong hands, slender arms, a thin and bony nose. Behind him walked his opposite, a huge man, shapeless of face, with large, pale eyes, and wide, sloping shoulders; and he walked heavily, dragging his feet a little, the way a bear drags his paws. His arms did not swing at his sides, but hung loosely.”</a:t>
            </a:r>
            <a:endParaRPr lang="en-GB" i="1" dirty="0"/>
          </a:p>
        </p:txBody>
      </p:sp>
      <p:sp>
        <p:nvSpPr>
          <p:cNvPr id="6" name="TextBox 5"/>
          <p:cNvSpPr txBox="1"/>
          <p:nvPr/>
        </p:nvSpPr>
        <p:spPr>
          <a:xfrm>
            <a:off x="251520" y="4869160"/>
            <a:ext cx="8640960" cy="1508105"/>
          </a:xfrm>
          <a:prstGeom prst="rect">
            <a:avLst/>
          </a:prstGeom>
          <a:noFill/>
        </p:spPr>
        <p:txBody>
          <a:bodyPr wrap="square" rtlCol="0">
            <a:spAutoFit/>
          </a:bodyPr>
          <a:lstStyle/>
          <a:p>
            <a:r>
              <a:rPr lang="en-GB" sz="2200" dirty="0" smtClean="0"/>
              <a:t>Complete the </a:t>
            </a:r>
            <a:r>
              <a:rPr lang="en-GB" sz="2200" dirty="0" err="1" smtClean="0"/>
              <a:t>venn</a:t>
            </a:r>
            <a:r>
              <a:rPr lang="en-GB" sz="2200" dirty="0" smtClean="0"/>
              <a:t> diagram on your sheet. Each circle represents the characters of George and </a:t>
            </a:r>
            <a:r>
              <a:rPr lang="en-GB" sz="2200" dirty="0" err="1" smtClean="0"/>
              <a:t>Lennie</a:t>
            </a:r>
            <a:r>
              <a:rPr lang="en-GB" sz="2200" dirty="0" smtClean="0"/>
              <a:t>. Write the features that they </a:t>
            </a:r>
            <a:r>
              <a:rPr lang="en-GB" sz="2400" b="1" dirty="0" smtClean="0">
                <a:solidFill>
                  <a:srgbClr val="FF0000"/>
                </a:solidFill>
              </a:rPr>
              <a:t>share</a:t>
            </a:r>
            <a:r>
              <a:rPr lang="en-GB" sz="2200" dirty="0" smtClean="0"/>
              <a:t> in the area where the circles overlap, and write their </a:t>
            </a:r>
            <a:r>
              <a:rPr lang="en-GB" sz="2400" b="1" dirty="0" smtClean="0">
                <a:solidFill>
                  <a:srgbClr val="FF0000"/>
                </a:solidFill>
              </a:rPr>
              <a:t>individual characteristics </a:t>
            </a:r>
            <a:r>
              <a:rPr lang="en-GB" sz="2200" dirty="0" smtClean="0"/>
              <a:t>in the remaining areas of the circles. </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1 of the novel</a:t>
            </a:r>
            <a:endParaRPr lang="en-GB" dirty="0"/>
          </a:p>
        </p:txBody>
      </p:sp>
      <p:sp>
        <p:nvSpPr>
          <p:cNvPr id="5" name="TextBox 4"/>
          <p:cNvSpPr txBox="1"/>
          <p:nvPr/>
        </p:nvSpPr>
        <p:spPr>
          <a:xfrm>
            <a:off x="179512" y="476672"/>
            <a:ext cx="8784976" cy="5478423"/>
          </a:xfrm>
          <a:prstGeom prst="rect">
            <a:avLst/>
          </a:prstGeom>
          <a:noFill/>
          <a:ln>
            <a:solidFill>
              <a:schemeClr val="tx1"/>
            </a:solidFill>
          </a:ln>
        </p:spPr>
        <p:txBody>
          <a:bodyPr wrap="square" rtlCol="0">
            <a:spAutoFit/>
          </a:bodyPr>
          <a:lstStyle/>
          <a:p>
            <a:r>
              <a:rPr lang="en-GB" sz="1400" i="1" dirty="0" smtClean="0"/>
              <a:t>“The first man stopped short in the clearing, and the follower nearly ran over him. He took off his hat and wiped the sweat-band with his forefinger and snapped the moisture off. His </a:t>
            </a:r>
            <a:r>
              <a:rPr lang="en-GB" sz="1400" i="1" dirty="0" err="1" smtClean="0"/>
              <a:t>hugecompanion</a:t>
            </a:r>
            <a:r>
              <a:rPr lang="en-GB" sz="1400" i="1" dirty="0" smtClean="0"/>
              <a:t> dropped his blankets and flung himself down and drank from the surface of the green pool; drank with long gulps, snorting into the water like a horse. The small man stepped nervously beside him.</a:t>
            </a:r>
            <a:br>
              <a:rPr lang="en-GB" sz="1400" i="1" dirty="0" smtClean="0"/>
            </a:br>
            <a:r>
              <a:rPr lang="en-GB" sz="1400" i="1" dirty="0" smtClean="0"/>
              <a:t/>
            </a:r>
            <a:br>
              <a:rPr lang="en-GB" sz="1400" i="1" dirty="0" smtClean="0"/>
            </a:br>
            <a:r>
              <a:rPr lang="en-GB" sz="1400" i="1" dirty="0" smtClean="0"/>
              <a:t>"</a:t>
            </a:r>
            <a:r>
              <a:rPr lang="en-GB" sz="1400" i="1" dirty="0" err="1" smtClean="0"/>
              <a:t>Lennie</a:t>
            </a:r>
            <a:r>
              <a:rPr lang="en-GB" sz="1400" i="1" dirty="0" smtClean="0"/>
              <a:t>!" he said sharply. "</a:t>
            </a:r>
            <a:r>
              <a:rPr lang="en-GB" sz="1400" i="1" dirty="0" err="1" smtClean="0"/>
              <a:t>Lennie</a:t>
            </a:r>
            <a:r>
              <a:rPr lang="en-GB" sz="1400" i="1" dirty="0" smtClean="0"/>
              <a:t>, for God' sakes don't drink so much." </a:t>
            </a:r>
            <a:r>
              <a:rPr lang="en-GB" sz="1400" i="1" dirty="0" err="1" smtClean="0"/>
              <a:t>Lennie</a:t>
            </a:r>
            <a:r>
              <a:rPr lang="en-GB" sz="1400" i="1" dirty="0" smtClean="0"/>
              <a:t> continued to snort into the pool. The small man leaned over and shook him by the shoulder. "</a:t>
            </a:r>
            <a:r>
              <a:rPr lang="en-GB" sz="1400" i="1" dirty="0" err="1" smtClean="0"/>
              <a:t>Lennie</a:t>
            </a:r>
            <a:r>
              <a:rPr lang="en-GB" sz="1400" i="1" dirty="0" smtClean="0"/>
              <a:t>. You </a:t>
            </a:r>
            <a:r>
              <a:rPr lang="en-GB" sz="1400" i="1" dirty="0" err="1" smtClean="0"/>
              <a:t>gonna</a:t>
            </a:r>
            <a:r>
              <a:rPr lang="en-GB" sz="1400" i="1" dirty="0" smtClean="0"/>
              <a:t> be sick like you was last night."</a:t>
            </a:r>
            <a:br>
              <a:rPr lang="en-GB" sz="1400" i="1" dirty="0" smtClean="0"/>
            </a:br>
            <a:r>
              <a:rPr lang="en-GB" sz="1400" i="1" dirty="0" smtClean="0"/>
              <a:t/>
            </a:r>
            <a:br>
              <a:rPr lang="en-GB" sz="1400" i="1" dirty="0" smtClean="0"/>
            </a:br>
            <a:r>
              <a:rPr lang="en-GB" sz="1400" i="1" dirty="0" err="1" smtClean="0"/>
              <a:t>Lennie</a:t>
            </a:r>
            <a:r>
              <a:rPr lang="en-GB" sz="1400" i="1" dirty="0" smtClean="0"/>
              <a:t> dipped his whole head under, hat and all, and then he sat up on the bank and his hat dripped down on his blue coat and ran down his back. "</a:t>
            </a:r>
            <a:r>
              <a:rPr lang="en-GB" sz="1400" i="1" dirty="0" err="1" smtClean="0"/>
              <a:t>Tha's</a:t>
            </a:r>
            <a:r>
              <a:rPr lang="en-GB" sz="1400" i="1" dirty="0" smtClean="0"/>
              <a:t> good," he said. "You drink some, George. You take a good big drink." He smiled happily.</a:t>
            </a:r>
            <a:br>
              <a:rPr lang="en-GB" sz="1400" i="1" dirty="0" smtClean="0"/>
            </a:br>
            <a:r>
              <a:rPr lang="en-GB" sz="1400" i="1" dirty="0" smtClean="0"/>
              <a:t/>
            </a:r>
            <a:br>
              <a:rPr lang="en-GB" sz="1400" i="1" dirty="0" smtClean="0"/>
            </a:br>
            <a:r>
              <a:rPr lang="en-GB" sz="1400" i="1" dirty="0" smtClean="0"/>
              <a:t>George </a:t>
            </a:r>
            <a:r>
              <a:rPr lang="en-GB" sz="1400" i="1" dirty="0" err="1" smtClean="0"/>
              <a:t>unslung</a:t>
            </a:r>
            <a:r>
              <a:rPr lang="en-GB" sz="1400" i="1" dirty="0" smtClean="0"/>
              <a:t> his bindle and dropped it gently on the bank. "I </a:t>
            </a:r>
            <a:r>
              <a:rPr lang="en-GB" sz="1400" i="1" dirty="0" err="1" smtClean="0"/>
              <a:t>ain't</a:t>
            </a:r>
            <a:r>
              <a:rPr lang="en-GB" sz="1400" i="1" dirty="0" smtClean="0"/>
              <a:t> sure it's good water," he said. "Looks </a:t>
            </a:r>
            <a:r>
              <a:rPr lang="en-GB" sz="1400" i="1" dirty="0" err="1" smtClean="0"/>
              <a:t>kinda</a:t>
            </a:r>
            <a:r>
              <a:rPr lang="en-GB" sz="1400" i="1" dirty="0" smtClean="0"/>
              <a:t> scummy."</a:t>
            </a:r>
            <a:br>
              <a:rPr lang="en-GB" sz="1400" i="1" dirty="0" smtClean="0"/>
            </a:br>
            <a:r>
              <a:rPr lang="en-GB" sz="1400" i="1" dirty="0" smtClean="0"/>
              <a:t/>
            </a:r>
            <a:br>
              <a:rPr lang="en-GB" sz="1400" i="1" dirty="0" smtClean="0"/>
            </a:br>
            <a:r>
              <a:rPr lang="en-GB" sz="1400" i="1" dirty="0" err="1" smtClean="0"/>
              <a:t>Lennie</a:t>
            </a:r>
            <a:r>
              <a:rPr lang="en-GB" sz="1400" i="1" dirty="0" smtClean="0"/>
              <a:t> dabbled his big paw in the water and wiggled his fingers so the water arose in little splashes; rings widened across the pool to the other side and came back again. </a:t>
            </a:r>
            <a:r>
              <a:rPr lang="en-GB" sz="1400" i="1" dirty="0" err="1" smtClean="0"/>
              <a:t>Lennie</a:t>
            </a:r>
            <a:r>
              <a:rPr lang="en-GB" sz="1400" i="1" dirty="0" smtClean="0"/>
              <a:t> watched them go. "Look, George. Look what I done."</a:t>
            </a:r>
            <a:br>
              <a:rPr lang="en-GB" sz="1400" i="1" dirty="0" smtClean="0"/>
            </a:br>
            <a:r>
              <a:rPr lang="en-GB" sz="1400" i="1" dirty="0" smtClean="0"/>
              <a:t/>
            </a:r>
            <a:br>
              <a:rPr lang="en-GB" sz="1400" i="1" dirty="0" smtClean="0"/>
            </a:br>
            <a:r>
              <a:rPr lang="en-GB" sz="1400" i="1" dirty="0" smtClean="0"/>
              <a:t>George knelt beside the pool and drank from his hand with quick scoops. "Tastes all right," he admitted. "Don't really seem to be running, though. You never </a:t>
            </a:r>
            <a:r>
              <a:rPr lang="en-GB" sz="1400" i="1" dirty="0" err="1" smtClean="0"/>
              <a:t>oughta</a:t>
            </a:r>
            <a:r>
              <a:rPr lang="en-GB" sz="1400" i="1" dirty="0" smtClean="0"/>
              <a:t> drink water when it </a:t>
            </a:r>
            <a:r>
              <a:rPr lang="en-GB" sz="1400" i="1" dirty="0" err="1" smtClean="0"/>
              <a:t>ain't</a:t>
            </a:r>
            <a:r>
              <a:rPr lang="en-GB" sz="1400" i="1" dirty="0" smtClean="0"/>
              <a:t> running, </a:t>
            </a:r>
            <a:r>
              <a:rPr lang="en-GB" sz="1400" i="1" dirty="0" err="1" smtClean="0"/>
              <a:t>Lennie</a:t>
            </a:r>
            <a:r>
              <a:rPr lang="en-GB" sz="1400" i="1" dirty="0" smtClean="0"/>
              <a:t>," he said hopelessly. "You'd drink out of a gutter if you was thirsty." He threw a scoop of water into his face and rubbed it about with his hand, under his chin and around the back of his neck. Then he replaced his hat, pushed himself back from the river, drew up his knees and embraced them. </a:t>
            </a:r>
            <a:r>
              <a:rPr lang="en-GB" sz="1400" i="1" dirty="0" err="1" smtClean="0"/>
              <a:t>Lennie</a:t>
            </a:r>
            <a:r>
              <a:rPr lang="en-GB" sz="1400" i="1" dirty="0" smtClean="0"/>
              <a:t>, who had been watching, imitated George exactly. He pushed himself back, drew up his knees, embraced them, looked over to George to see whether he had it just right. He pulled his hat down a little more over his eyes, the way George's hat was.”</a:t>
            </a:r>
            <a:endParaRPr lang="en-GB" sz="1400" i="1" dirty="0"/>
          </a:p>
        </p:txBody>
      </p:sp>
      <p:sp>
        <p:nvSpPr>
          <p:cNvPr id="7" name="TextBox 6"/>
          <p:cNvSpPr txBox="1"/>
          <p:nvPr/>
        </p:nvSpPr>
        <p:spPr>
          <a:xfrm>
            <a:off x="4139952" y="6135687"/>
            <a:ext cx="4968552" cy="461665"/>
          </a:xfrm>
          <a:prstGeom prst="rect">
            <a:avLst/>
          </a:prstGeom>
          <a:noFill/>
        </p:spPr>
        <p:txBody>
          <a:bodyPr wrap="square" rtlCol="0">
            <a:spAutoFit/>
          </a:bodyPr>
          <a:lstStyle/>
          <a:p>
            <a:r>
              <a:rPr lang="en-GB" sz="2400" b="1" dirty="0" smtClean="0"/>
              <a:t>Find this extract in your book</a:t>
            </a:r>
            <a:endParaRPr lang="en-GB"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1 of the novel</a:t>
            </a:r>
            <a:endParaRPr lang="en-GB" dirty="0"/>
          </a:p>
        </p:txBody>
      </p:sp>
      <p:sp>
        <p:nvSpPr>
          <p:cNvPr id="3" name="TextBox 2"/>
          <p:cNvSpPr txBox="1"/>
          <p:nvPr/>
        </p:nvSpPr>
        <p:spPr>
          <a:xfrm>
            <a:off x="179512" y="476672"/>
            <a:ext cx="8712968" cy="4570482"/>
          </a:xfrm>
          <a:prstGeom prst="rect">
            <a:avLst/>
          </a:prstGeom>
          <a:noFill/>
        </p:spPr>
        <p:txBody>
          <a:bodyPr wrap="square" rtlCol="0">
            <a:spAutoFit/>
          </a:bodyPr>
          <a:lstStyle/>
          <a:p>
            <a:r>
              <a:rPr lang="en-GB" sz="2200" dirty="0" smtClean="0"/>
              <a:t>One of the ways that we begin to see the contrast between George and </a:t>
            </a:r>
            <a:r>
              <a:rPr lang="en-GB" sz="2200" dirty="0" err="1" smtClean="0"/>
              <a:t>Lennie</a:t>
            </a:r>
            <a:r>
              <a:rPr lang="en-GB" sz="2200" dirty="0" smtClean="0"/>
              <a:t> is through the way that Steinbeck describes their movement. Movement is shown through the author’s choice of </a:t>
            </a:r>
            <a:r>
              <a:rPr lang="en-GB" sz="2200" u="sng" dirty="0" smtClean="0"/>
              <a:t>verbs</a:t>
            </a:r>
            <a:r>
              <a:rPr lang="en-GB" sz="2200" dirty="0" smtClean="0"/>
              <a:t> and </a:t>
            </a:r>
            <a:r>
              <a:rPr lang="en-GB" sz="2200" u="sng" dirty="0" smtClean="0"/>
              <a:t>adverbs</a:t>
            </a:r>
            <a:r>
              <a:rPr lang="en-GB" sz="2200" dirty="0" smtClean="0"/>
              <a:t>.</a:t>
            </a:r>
          </a:p>
          <a:p>
            <a:r>
              <a:rPr lang="en-GB" sz="2200" dirty="0" smtClean="0"/>
              <a:t> </a:t>
            </a:r>
          </a:p>
          <a:p>
            <a:r>
              <a:rPr lang="en-GB" sz="2200" b="1" dirty="0" smtClean="0"/>
              <a:t>Remember:</a:t>
            </a:r>
          </a:p>
          <a:p>
            <a:r>
              <a:rPr lang="en-GB" sz="2200" u="sng" dirty="0" smtClean="0"/>
              <a:t>Verbs</a:t>
            </a:r>
            <a:r>
              <a:rPr lang="en-GB" sz="2200" dirty="0" smtClean="0"/>
              <a:t> are words which tell of the action taking place e.g. run, walk, climb</a:t>
            </a:r>
          </a:p>
          <a:p>
            <a:r>
              <a:rPr lang="en-GB" sz="2200" u="sng" dirty="0" smtClean="0"/>
              <a:t>Adverbs</a:t>
            </a:r>
            <a:r>
              <a:rPr lang="en-GB" sz="2200" dirty="0" smtClean="0"/>
              <a:t> are words which describe </a:t>
            </a:r>
            <a:r>
              <a:rPr lang="en-GB" sz="2200" i="1" dirty="0" smtClean="0"/>
              <a:t>how</a:t>
            </a:r>
            <a:r>
              <a:rPr lang="en-GB" sz="2200" dirty="0" smtClean="0"/>
              <a:t> an action is being carried on e.g. run </a:t>
            </a:r>
            <a:r>
              <a:rPr lang="en-GB" sz="2200" i="1" dirty="0" smtClean="0"/>
              <a:t>quickly</a:t>
            </a:r>
            <a:r>
              <a:rPr lang="en-GB" sz="2200" dirty="0" smtClean="0"/>
              <a:t>, walk </a:t>
            </a:r>
            <a:r>
              <a:rPr lang="en-GB" sz="2200" i="1" dirty="0" smtClean="0"/>
              <a:t>lazily</a:t>
            </a:r>
            <a:r>
              <a:rPr lang="en-GB" sz="2200" dirty="0" smtClean="0"/>
              <a:t>, climb </a:t>
            </a:r>
            <a:r>
              <a:rPr lang="en-GB" sz="2200" i="1" dirty="0" smtClean="0"/>
              <a:t>clumsily</a:t>
            </a:r>
            <a:r>
              <a:rPr lang="en-GB" sz="2200" dirty="0" smtClean="0"/>
              <a:t>.</a:t>
            </a:r>
          </a:p>
          <a:p>
            <a:endParaRPr lang="en-GB" sz="2200" dirty="0" smtClean="0"/>
          </a:p>
          <a:p>
            <a:pPr algn="ctr"/>
            <a:r>
              <a:rPr lang="en-GB" sz="2500" b="1" dirty="0" smtClean="0"/>
              <a:t>List the verbs and adverbs used to describe George and </a:t>
            </a:r>
            <a:r>
              <a:rPr lang="en-GB" sz="2500" b="1" dirty="0" err="1" smtClean="0"/>
              <a:t>Lennie’s</a:t>
            </a:r>
            <a:r>
              <a:rPr lang="en-GB" sz="2500" b="1" dirty="0" smtClean="0"/>
              <a:t> actions. Next to each, comment on what this suggests to the reader (i.e. effect). </a:t>
            </a:r>
          </a:p>
          <a:p>
            <a:endParaRPr lang="en-GB" dirty="0"/>
          </a:p>
        </p:txBody>
      </p:sp>
      <p:pic>
        <p:nvPicPr>
          <p:cNvPr id="47105" name="Picture 1"/>
          <p:cNvPicPr>
            <a:picLocks noChangeAspect="1" noChangeArrowheads="1"/>
          </p:cNvPicPr>
          <p:nvPr/>
        </p:nvPicPr>
        <p:blipFill>
          <a:blip r:embed="rId2" cstate="print"/>
          <a:srcRect l="27460" t="48950" r="27063" b="40550"/>
          <a:stretch>
            <a:fillRect/>
          </a:stretch>
        </p:blipFill>
        <p:spPr bwMode="auto">
          <a:xfrm>
            <a:off x="165110" y="5013176"/>
            <a:ext cx="8871386"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ecx.images-amazon.com/images/I/51jAZmbibwL._SL1500_.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899592" y="1340768"/>
            <a:ext cx="7416824" cy="4801314"/>
          </a:xfrm>
          <a:prstGeom prst="rect">
            <a:avLst/>
          </a:prstGeom>
          <a:noFill/>
        </p:spPr>
        <p:txBody>
          <a:bodyPr wrap="square" rtlCol="0">
            <a:spAutoFit/>
          </a:bodyPr>
          <a:lstStyle/>
          <a:p>
            <a:r>
              <a:rPr lang="en-GB" sz="3200" dirty="0" smtClean="0">
                <a:latin typeface="Arial" pitchFamily="34" charset="0"/>
                <a:cs typeface="Arial" pitchFamily="34" charset="0"/>
              </a:rPr>
              <a:t>Skim read this section of the novel and find as many examples as you can of a situation where George does something and </a:t>
            </a:r>
            <a:r>
              <a:rPr lang="en-GB" sz="3200" dirty="0" err="1" smtClean="0">
                <a:latin typeface="Arial" pitchFamily="34" charset="0"/>
                <a:cs typeface="Arial" pitchFamily="34" charset="0"/>
              </a:rPr>
              <a:t>Lennie</a:t>
            </a:r>
            <a:r>
              <a:rPr lang="en-GB" sz="3200" dirty="0" smtClean="0">
                <a:latin typeface="Arial" pitchFamily="34" charset="0"/>
                <a:cs typeface="Arial" pitchFamily="34" charset="0"/>
              </a:rPr>
              <a:t> immediately copies.</a:t>
            </a:r>
          </a:p>
          <a:p>
            <a:endParaRPr lang="en-GB" sz="3200" dirty="0" smtClean="0">
              <a:latin typeface="Arial" pitchFamily="34" charset="0"/>
              <a:cs typeface="Arial" pitchFamily="34" charset="0"/>
            </a:endParaRPr>
          </a:p>
          <a:p>
            <a:r>
              <a:rPr lang="en-GB" sz="3200" dirty="0" smtClean="0">
                <a:latin typeface="Arial" pitchFamily="34" charset="0"/>
                <a:cs typeface="Arial" pitchFamily="34" charset="0"/>
              </a:rPr>
              <a:t>Write the page numbers on your mini whiteboard and be prepared to share them with the class. The most examples wins!</a:t>
            </a:r>
          </a:p>
          <a:p>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2145</Words>
  <Application>Microsoft Office PowerPoint</Application>
  <PresentationFormat>On-screen Show (4:3)</PresentationFormat>
  <Paragraphs>127</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Learning Objective   To study Chapter 1 of the novel</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One of the ways Steinbeck... Another way... George is also shown to be... The writer suggests... When Lennie is first described...</vt:lpstr>
      <vt:lpstr>Peer-Assess</vt:lpstr>
      <vt:lpstr>Section (b): How does the opening chapter of the novel reflect the life of migrant workers in America in the 1930s?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   To study Chapter 1 of the novel</dc:title>
  <dc:creator>Vicki</dc:creator>
  <cp:lastModifiedBy>Vicki</cp:lastModifiedBy>
  <cp:revision>2</cp:revision>
  <dcterms:created xsi:type="dcterms:W3CDTF">2014-08-23T11:01:46Z</dcterms:created>
  <dcterms:modified xsi:type="dcterms:W3CDTF">2014-08-23T14:40:07Z</dcterms:modified>
</cp:coreProperties>
</file>