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6" r:id="rId3"/>
    <p:sldId id="258" r:id="rId4"/>
    <p:sldId id="259" r:id="rId5"/>
    <p:sldId id="260" r:id="rId6"/>
    <p:sldId id="261" r:id="rId7"/>
    <p:sldId id="277" r:id="rId8"/>
    <p:sldId id="278" r:id="rId9"/>
    <p:sldId id="262" r:id="rId10"/>
    <p:sldId id="263" r:id="rId11"/>
    <p:sldId id="264" r:id="rId12"/>
    <p:sldId id="265" r:id="rId13"/>
    <p:sldId id="269" r:id="rId14"/>
    <p:sldId id="273" r:id="rId15"/>
    <p:sldId id="274"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78"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D0A4B-A6C2-487E-9057-514269ABFB81}" type="datetimeFigureOut">
              <a:rPr lang="en-GB" smtClean="0"/>
              <a:pPr/>
              <a:t>03/04/2016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66D8F-A772-4FD2-8013-87396E82BFBD}" type="slidenum">
              <a:rPr lang="en-GB" smtClean="0"/>
              <a:pPr/>
              <a:t>‹#›</a:t>
            </a:fld>
            <a:endParaRPr lang="en-GB"/>
          </a:p>
        </p:txBody>
      </p:sp>
    </p:spTree>
    <p:extLst>
      <p:ext uri="{BB962C8B-B14F-4D97-AF65-F5344CB8AC3E}">
        <p14:creationId xmlns:p14="http://schemas.microsoft.com/office/powerpoint/2010/main" val="14128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A66D8F-A772-4FD2-8013-87396E82BFBD}" type="slidenum">
              <a:rPr lang="en-GB" smtClean="0"/>
              <a:pPr/>
              <a:t>3</a:t>
            </a:fld>
            <a:endParaRPr lang="en-GB"/>
          </a:p>
        </p:txBody>
      </p:sp>
    </p:spTree>
    <p:extLst>
      <p:ext uri="{BB962C8B-B14F-4D97-AF65-F5344CB8AC3E}">
        <p14:creationId xmlns:p14="http://schemas.microsoft.com/office/powerpoint/2010/main" val="122736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4D90-7693-450E-9EB6-2CA452D59F20}" type="datetimeFigureOut">
              <a:rPr lang="en-GB" smtClean="0"/>
              <a:pPr/>
              <a:t>03/04/2016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4D90-7693-450E-9EB6-2CA452D59F20}" type="datetimeFigureOut">
              <a:rPr lang="en-GB" smtClean="0"/>
              <a:pPr/>
              <a:t>03/04/2016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42920-A1F2-47E5-8A27-F62C5B68A2A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1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pic>
        <p:nvPicPr>
          <p:cNvPr id="3" name="Picture 2"/>
          <p:cNvPicPr>
            <a:picLocks noChangeAspect="1"/>
          </p:cNvPicPr>
          <p:nvPr/>
        </p:nvPicPr>
        <p:blipFill rotWithShape="1">
          <a:blip r:embed="rId2"/>
          <a:srcRect l="27084" t="26061" r="25903" b="13460"/>
          <a:stretch/>
        </p:blipFill>
        <p:spPr>
          <a:xfrm>
            <a:off x="197768" y="476672"/>
            <a:ext cx="8748464" cy="6330547"/>
          </a:xfrm>
          <a:prstGeom prst="rect">
            <a:avLst/>
          </a:prstGeom>
        </p:spPr>
      </p:pic>
      <p:sp>
        <p:nvSpPr>
          <p:cNvPr id="6" name="TextBox 5"/>
          <p:cNvSpPr txBox="1"/>
          <p:nvPr/>
        </p:nvSpPr>
        <p:spPr>
          <a:xfrm>
            <a:off x="5484381" y="4293096"/>
            <a:ext cx="3456384" cy="1938992"/>
          </a:xfrm>
          <a:prstGeom prst="rect">
            <a:avLst/>
          </a:prstGeom>
          <a:noFill/>
        </p:spPr>
        <p:txBody>
          <a:bodyPr wrap="square" rtlCol="0">
            <a:spAutoFit/>
          </a:bodyPr>
          <a:lstStyle/>
          <a:p>
            <a:r>
              <a:rPr lang="en-GB" sz="4000" dirty="0" smtClean="0">
                <a:solidFill>
                  <a:srgbClr val="00B050"/>
                </a:solidFill>
                <a:latin typeface="Impact" panose="020B0806030902050204" pitchFamily="34" charset="0"/>
              </a:rPr>
              <a:t>Peer Assess: WWW/EBI annotation</a:t>
            </a:r>
            <a:endParaRPr lang="en-GB" sz="4000" dirty="0">
              <a:solidFill>
                <a:srgbClr val="00B050"/>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Mi_K0U3mK28/U_JCy77ntWI/AAAAAAAAALc/36hEq8l6nUA/s1600/Jekyll%2Band%2BHy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03"/>
          <a:stretch/>
        </p:blipFill>
        <p:spPr bwMode="auto">
          <a:xfrm>
            <a:off x="-36512" y="369332"/>
            <a:ext cx="6268702" cy="6488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369332"/>
            <a:ext cx="3851920" cy="6488668"/>
          </a:xfrm>
          <a:prstGeom prst="rect">
            <a:avLst/>
          </a:prstGeom>
          <a:solidFill>
            <a:schemeClr val="tx1"/>
          </a:solidFill>
        </p:spPr>
        <p:txBody>
          <a:bodyPr wrap="square" rtlCol="0">
            <a:spAutoFit/>
          </a:bodyPr>
          <a:lstStyle/>
          <a:p>
            <a:endParaRPr lang="en-GB" dirty="0"/>
          </a:p>
        </p:txBody>
      </p:sp>
      <p:sp>
        <p:nvSpPr>
          <p:cNvPr id="3" name="TextBox 2"/>
          <p:cNvSpPr txBox="1"/>
          <p:nvPr/>
        </p:nvSpPr>
        <p:spPr>
          <a:xfrm>
            <a:off x="4572000" y="476672"/>
            <a:ext cx="4320480" cy="707886"/>
          </a:xfrm>
          <a:prstGeom prst="rect">
            <a:avLst/>
          </a:prstGeom>
          <a:noFill/>
        </p:spPr>
        <p:txBody>
          <a:bodyPr wrap="square" rtlCol="0">
            <a:spAutoFit/>
          </a:bodyPr>
          <a:lstStyle/>
          <a:p>
            <a:r>
              <a:rPr lang="en-GB" sz="4000" b="1" dirty="0" smtClean="0">
                <a:solidFill>
                  <a:schemeClr val="bg1"/>
                </a:solidFill>
              </a:rPr>
              <a:t>Key Theme: Duality </a:t>
            </a:r>
            <a:endParaRPr lang="en-GB" sz="3600" b="1" dirty="0">
              <a:solidFill>
                <a:schemeClr val="bg1"/>
              </a:solidFill>
            </a:endParaRPr>
          </a:p>
        </p:txBody>
      </p:sp>
      <p:sp>
        <p:nvSpPr>
          <p:cNvPr id="5" name="TextBox 4"/>
          <p:cNvSpPr txBox="1"/>
          <p:nvPr/>
        </p:nvSpPr>
        <p:spPr>
          <a:xfrm>
            <a:off x="5292080" y="1412776"/>
            <a:ext cx="3600400" cy="1015663"/>
          </a:xfrm>
          <a:prstGeom prst="rect">
            <a:avLst/>
          </a:prstGeom>
          <a:noFill/>
        </p:spPr>
        <p:txBody>
          <a:bodyPr wrap="square" rtlCol="0">
            <a:spAutoFit/>
          </a:bodyPr>
          <a:lstStyle/>
          <a:p>
            <a:r>
              <a:rPr lang="en-GB" sz="2000" b="1" dirty="0" smtClean="0">
                <a:solidFill>
                  <a:schemeClr val="bg1"/>
                </a:solidFill>
              </a:rPr>
              <a:t>Duality</a:t>
            </a:r>
            <a:r>
              <a:rPr lang="en-GB" sz="2000" b="1" dirty="0">
                <a:solidFill>
                  <a:schemeClr val="bg1"/>
                </a:solidFill>
              </a:rPr>
              <a:t>: </a:t>
            </a:r>
            <a:r>
              <a:rPr lang="en-GB" sz="2000" dirty="0">
                <a:solidFill>
                  <a:schemeClr val="bg1"/>
                </a:solidFill>
              </a:rPr>
              <a:t>the state or quality of being two or in two parts; dichotomy</a:t>
            </a:r>
          </a:p>
        </p:txBody>
      </p:sp>
      <p:sp>
        <p:nvSpPr>
          <p:cNvPr id="7" name="TextBox 6"/>
          <p:cNvSpPr txBox="1"/>
          <p:nvPr/>
        </p:nvSpPr>
        <p:spPr>
          <a:xfrm>
            <a:off x="5292080" y="3212976"/>
            <a:ext cx="3672408" cy="2308324"/>
          </a:xfrm>
          <a:prstGeom prst="rect">
            <a:avLst/>
          </a:prstGeom>
          <a:noFill/>
        </p:spPr>
        <p:txBody>
          <a:bodyPr wrap="square" rtlCol="0">
            <a:spAutoFit/>
          </a:bodyPr>
          <a:lstStyle/>
          <a:p>
            <a:r>
              <a:rPr lang="en-GB" sz="3600" b="1" dirty="0" smtClean="0">
                <a:solidFill>
                  <a:schemeClr val="bg1"/>
                </a:solidFill>
              </a:rPr>
              <a:t>How does Stevenson introduce this idea in Chapter 1?</a:t>
            </a:r>
            <a:endParaRPr lang="en-GB" sz="3600" b="1" dirty="0">
              <a:solidFill>
                <a:schemeClr val="bg1"/>
              </a:solidFill>
            </a:endParaRPr>
          </a:p>
        </p:txBody>
      </p:sp>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pic>
        <p:nvPicPr>
          <p:cNvPr id="2" name="Picture 1"/>
          <p:cNvPicPr>
            <a:picLocks noChangeAspect="1"/>
          </p:cNvPicPr>
          <p:nvPr/>
        </p:nvPicPr>
        <p:blipFill rotWithShape="1">
          <a:blip r:embed="rId2"/>
          <a:srcRect l="20233" t="45800" r="18579" b="16400"/>
          <a:stretch/>
        </p:blipFill>
        <p:spPr>
          <a:xfrm>
            <a:off x="135114" y="476672"/>
            <a:ext cx="8873772" cy="3083550"/>
          </a:xfrm>
          <a:prstGeom prst="rect">
            <a:avLst/>
          </a:prstGeom>
        </p:spPr>
      </p:pic>
      <p:sp>
        <p:nvSpPr>
          <p:cNvPr id="3" name="TextBox 2"/>
          <p:cNvSpPr txBox="1"/>
          <p:nvPr/>
        </p:nvSpPr>
        <p:spPr>
          <a:xfrm>
            <a:off x="179512" y="4005064"/>
            <a:ext cx="8829374" cy="1938992"/>
          </a:xfrm>
          <a:prstGeom prst="rect">
            <a:avLst/>
          </a:prstGeom>
          <a:noFill/>
        </p:spPr>
        <p:txBody>
          <a:bodyPr wrap="square" rtlCol="0">
            <a:spAutoFit/>
          </a:bodyPr>
          <a:lstStyle/>
          <a:p>
            <a:r>
              <a:rPr lang="en-GB" sz="2400" dirty="0" smtClean="0"/>
              <a:t>Stick in and complete the table to identify how Stevenson presents the theme of duality through the characters and settings in Chapter 1. </a:t>
            </a:r>
          </a:p>
          <a:p>
            <a:endParaRPr lang="en-GB" sz="2400" dirty="0"/>
          </a:p>
          <a:p>
            <a:r>
              <a:rPr lang="en-GB" sz="2400" dirty="0" smtClean="0"/>
              <a:t>Include your own comments and short quotations to fill in the gaps and add to the ideas already there.</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251520" y="1706032"/>
            <a:ext cx="8640960" cy="1323439"/>
          </a:xfrm>
          <a:prstGeom prst="rect">
            <a:avLst/>
          </a:prstGeom>
          <a:ln>
            <a:solidFill>
              <a:schemeClr val="tx1"/>
            </a:solidFill>
          </a:ln>
        </p:spPr>
        <p:txBody>
          <a:bodyPr wrap="square">
            <a:spAutoFit/>
          </a:bodyPr>
          <a:lstStyle/>
          <a:p>
            <a:pPr algn="ctr"/>
            <a:r>
              <a:rPr lang="en-GB" sz="4000" b="1" dirty="0" smtClean="0"/>
              <a:t>How does Stevenson engage the reader’s interest in Chapter 1?</a:t>
            </a:r>
            <a:endParaRPr lang="en-GB" sz="4000" dirty="0"/>
          </a:p>
        </p:txBody>
      </p:sp>
      <p:sp>
        <p:nvSpPr>
          <p:cNvPr id="12" name="TextBox 11"/>
          <p:cNvSpPr txBox="1"/>
          <p:nvPr/>
        </p:nvSpPr>
        <p:spPr>
          <a:xfrm>
            <a:off x="268233" y="4941168"/>
            <a:ext cx="8607533" cy="1384995"/>
          </a:xfrm>
          <a:prstGeom prst="rect">
            <a:avLst/>
          </a:prstGeom>
          <a:solidFill>
            <a:schemeClr val="bg1"/>
          </a:solidFill>
        </p:spPr>
        <p:txBody>
          <a:bodyPr wrap="square" rtlCol="0">
            <a:spAutoFit/>
          </a:bodyPr>
          <a:lstStyle/>
          <a:p>
            <a:pPr algn="ctr"/>
            <a:r>
              <a:rPr lang="en-GB" sz="2800" b="1" dirty="0" smtClean="0">
                <a:solidFill>
                  <a:srgbClr val="FF0000"/>
                </a:solidFill>
              </a:rPr>
              <a:t>Choose one question to answer.</a:t>
            </a:r>
          </a:p>
          <a:p>
            <a:pPr algn="ctr"/>
            <a:endParaRPr lang="en-GB" sz="2800" b="1" dirty="0">
              <a:solidFill>
                <a:srgbClr val="FF0000"/>
              </a:solidFill>
            </a:endParaRPr>
          </a:p>
          <a:p>
            <a:pPr algn="ctr"/>
            <a:r>
              <a:rPr lang="en-GB" sz="2800" b="1" dirty="0" smtClean="0">
                <a:solidFill>
                  <a:srgbClr val="FF0000"/>
                </a:solidFill>
              </a:rPr>
              <a:t>You </a:t>
            </a:r>
            <a:r>
              <a:rPr lang="en-GB" sz="2800" b="1" smtClean="0">
                <a:solidFill>
                  <a:srgbClr val="FF0000"/>
                </a:solidFill>
              </a:rPr>
              <a:t>have fifteen </a:t>
            </a:r>
            <a:r>
              <a:rPr lang="en-GB" sz="2800" b="1" dirty="0" smtClean="0">
                <a:solidFill>
                  <a:srgbClr val="FF0000"/>
                </a:solidFill>
              </a:rPr>
              <a:t>minutes to write your answer. </a:t>
            </a:r>
          </a:p>
        </p:txBody>
      </p:sp>
      <p:sp>
        <p:nvSpPr>
          <p:cNvPr id="11" name="Rectangle 10"/>
          <p:cNvSpPr/>
          <p:nvPr/>
        </p:nvSpPr>
        <p:spPr>
          <a:xfrm>
            <a:off x="251520" y="3284984"/>
            <a:ext cx="8640960" cy="1323439"/>
          </a:xfrm>
          <a:prstGeom prst="rect">
            <a:avLst/>
          </a:prstGeom>
          <a:ln>
            <a:solidFill>
              <a:schemeClr val="tx1"/>
            </a:solidFill>
          </a:ln>
        </p:spPr>
        <p:txBody>
          <a:bodyPr wrap="square">
            <a:spAutoFit/>
          </a:bodyPr>
          <a:lstStyle/>
          <a:p>
            <a:pPr algn="ctr"/>
            <a:r>
              <a:rPr lang="en-GB" sz="4000" b="1" dirty="0" smtClean="0"/>
              <a:t>How does Stevenson present Mr </a:t>
            </a:r>
            <a:r>
              <a:rPr lang="en-GB" sz="4000" b="1" dirty="0" err="1" smtClean="0"/>
              <a:t>Utterson</a:t>
            </a:r>
            <a:r>
              <a:rPr lang="en-GB" sz="4000" b="1" dirty="0" smtClean="0"/>
              <a:t> in Chapter 1?</a:t>
            </a:r>
            <a:endParaRPr lang="en-GB"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Stevenson... Another way... </a:t>
            </a:r>
            <a:r>
              <a:rPr lang="en-GB" sz="2400" dirty="0" err="1" smtClean="0">
                <a:effectLst>
                  <a:outerShdw blurRad="38100" dist="38100" dir="2700000" algn="tl">
                    <a:srgbClr val="000000">
                      <a:alpha val="43137"/>
                    </a:srgbClr>
                  </a:outerShdw>
                </a:effectLst>
                <a:latin typeface="Calibri" pitchFamily="34" charset="0"/>
              </a:rPr>
              <a:t>Utterson</a:t>
            </a:r>
            <a:r>
              <a:rPr lang="en-GB" sz="2400" dirty="0" smtClean="0">
                <a:effectLst>
                  <a:outerShdw blurRad="38100" dist="38100" dir="2700000" algn="tl">
                    <a:srgbClr val="000000">
                      <a:alpha val="43137"/>
                    </a:srgbClr>
                  </a:outerShdw>
                </a:effectLst>
                <a:latin typeface="Calibri" pitchFamily="34" charset="0"/>
              </a:rPr>
              <a:t> is also shown to be... The writer suggests... When the door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Stevenson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word order of this sentence suggests...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simile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Peer-Assess: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b="1" dirty="0" smtClean="0"/>
              <a:t>How well has (s)he:</a:t>
            </a:r>
          </a:p>
          <a:p>
            <a:pPr algn="l"/>
            <a:endParaRPr lang="en-GB" dirty="0" smtClean="0"/>
          </a:p>
          <a:p>
            <a:pPr marL="571500" indent="-571500" algn="l">
              <a:buFont typeface="Wingdings" pitchFamily="2" charset="2"/>
              <a:buChar char="ü"/>
            </a:pPr>
            <a:r>
              <a:rPr lang="en-GB" dirty="0" smtClean="0"/>
              <a:t>Responded to the question?</a:t>
            </a:r>
          </a:p>
          <a:p>
            <a:pPr marL="571500" indent="-571500" algn="l">
              <a:buFont typeface="Wingdings" pitchFamily="2" charset="2"/>
              <a:buChar char="ü"/>
            </a:pPr>
            <a:r>
              <a:rPr lang="en-GB" dirty="0" smtClean="0"/>
              <a:t>Used relevant quotes?</a:t>
            </a:r>
          </a:p>
          <a:p>
            <a:pPr marL="571500" indent="-571500" algn="l">
              <a:buFont typeface="Wingdings" pitchFamily="2" charset="2"/>
              <a:buChar char="ü"/>
            </a:pPr>
            <a:r>
              <a:rPr lang="en-GB" dirty="0" smtClean="0"/>
              <a:t>Analysed the effect of the writer’s methods?</a:t>
            </a:r>
          </a:p>
          <a:p>
            <a:pPr marL="571500" indent="-571500" algn="l">
              <a:buFont typeface="Wingdings" pitchFamily="2" charset="2"/>
              <a:buChar char="ü"/>
            </a:pPr>
            <a:r>
              <a:rPr lang="en-GB" dirty="0" smtClean="0"/>
              <a:t>Explored the effect on the reader? </a:t>
            </a:r>
            <a:endParaRPr lang="en-GB" dirty="0"/>
          </a:p>
          <a:p>
            <a:pPr marL="571500" indent="-571500" algn="l">
              <a:buFont typeface="Wingdings" pitchFamily="2" charset="2"/>
              <a:buChar char="ü"/>
            </a:pPr>
            <a:r>
              <a:rPr lang="en-GB" dirty="0" smtClean="0"/>
              <a:t>Included contextual references? </a:t>
            </a:r>
          </a:p>
        </p:txBody>
      </p:sp>
    </p:spTree>
    <p:extLst>
      <p:ext uri="{BB962C8B-B14F-4D97-AF65-F5344CB8AC3E}">
        <p14:creationId xmlns:p14="http://schemas.microsoft.com/office/powerpoint/2010/main" val="570179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Peer-Assess: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Add to, change or extend one idea in your partner’s work.</a:t>
            </a:r>
            <a:endParaRPr lang="en-GB" dirty="0" smtClean="0"/>
          </a:p>
        </p:txBody>
      </p:sp>
    </p:spTree>
    <p:extLst>
      <p:ext uri="{BB962C8B-B14F-4D97-AF65-F5344CB8AC3E}">
        <p14:creationId xmlns:p14="http://schemas.microsoft.com/office/powerpoint/2010/main" val="1156198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pic>
        <p:nvPicPr>
          <p:cNvPr id="2052" name="Picture 4" descr="https://c2.staticflickr.com/4/3575/3689593847_97c0d4988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
            <a:ext cx="9144000" cy="68565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8184" y="6309320"/>
            <a:ext cx="2808312" cy="369332"/>
          </a:xfrm>
          <a:prstGeom prst="rect">
            <a:avLst/>
          </a:prstGeom>
          <a:solidFill>
            <a:schemeClr val="bg1"/>
          </a:solidFill>
        </p:spPr>
        <p:txBody>
          <a:bodyPr wrap="square" rtlCol="0">
            <a:spAutoFit/>
          </a:bodyPr>
          <a:lstStyle/>
          <a:p>
            <a:r>
              <a:rPr lang="en-GB" b="1" dirty="0" smtClean="0">
                <a:latin typeface="Arial" panose="020B0604020202020204" pitchFamily="34" charset="0"/>
                <a:cs typeface="Arial" panose="020B0604020202020204" pitchFamily="34" charset="0"/>
              </a:rPr>
              <a:t>1. The Story of the Door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25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828"/>
            <a:ext cx="2664296" cy="40923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3" name="TextBox 2"/>
          <p:cNvSpPr txBox="1"/>
          <p:nvPr/>
        </p:nvSpPr>
        <p:spPr>
          <a:xfrm>
            <a:off x="107504" y="476672"/>
            <a:ext cx="6048672" cy="2893100"/>
          </a:xfrm>
          <a:prstGeom prst="rect">
            <a:avLst/>
          </a:prstGeom>
          <a:noFill/>
        </p:spPr>
        <p:txBody>
          <a:bodyPr wrap="square" rtlCol="0">
            <a:spAutoFit/>
          </a:bodyPr>
          <a:lstStyle/>
          <a:p>
            <a:r>
              <a:rPr lang="en-GB" sz="1400" i="1" dirty="0" smtClean="0"/>
              <a:t>‘Well</a:t>
            </a:r>
            <a:r>
              <a:rPr lang="en-GB" sz="1400" i="1" dirty="0"/>
              <a:t>, it was this way</a:t>
            </a:r>
            <a:r>
              <a:rPr lang="en-GB" sz="1400" i="1" dirty="0" smtClean="0"/>
              <a:t>,’ </a:t>
            </a:r>
            <a:r>
              <a:rPr lang="en-GB" sz="1400" i="1" dirty="0"/>
              <a:t>returned Mr. Enfield: </a:t>
            </a:r>
            <a:r>
              <a:rPr lang="en-GB" sz="1400" i="1" dirty="0" smtClean="0"/>
              <a:t>‘I </a:t>
            </a:r>
            <a:r>
              <a:rPr lang="en-GB" sz="1400" i="1" dirty="0"/>
              <a:t>was coming </a:t>
            </a:r>
            <a:r>
              <a:rPr lang="en-GB" sz="1400" i="1" dirty="0" smtClean="0"/>
              <a:t>home from </a:t>
            </a:r>
            <a:r>
              <a:rPr lang="en-GB" sz="1400" i="1" dirty="0"/>
              <a:t>some place at the end of the world, about three </a:t>
            </a:r>
            <a:r>
              <a:rPr lang="en-GB" sz="1400" i="1" dirty="0" smtClean="0"/>
              <a:t>o’clock </a:t>
            </a:r>
            <a:r>
              <a:rPr lang="en-GB" sz="1400" i="1" dirty="0"/>
              <a:t>of a </a:t>
            </a:r>
            <a:r>
              <a:rPr lang="en-GB" sz="1400" i="1" dirty="0" smtClean="0"/>
              <a:t>black winter </a:t>
            </a:r>
            <a:r>
              <a:rPr lang="en-GB" sz="1400" i="1" dirty="0"/>
              <a:t>morning, and my way lay through a part of town where </a:t>
            </a:r>
            <a:r>
              <a:rPr lang="en-GB" sz="1400" i="1" dirty="0" smtClean="0"/>
              <a:t>there was </a:t>
            </a:r>
            <a:r>
              <a:rPr lang="en-GB" sz="1400" i="1" dirty="0"/>
              <a:t>literally nothing to be seen but lamps. Street after street and </a:t>
            </a:r>
            <a:r>
              <a:rPr lang="en-GB" sz="1400" i="1" dirty="0" smtClean="0"/>
              <a:t>all the </a:t>
            </a:r>
            <a:r>
              <a:rPr lang="en-GB" sz="1400" i="1" dirty="0"/>
              <a:t>folks </a:t>
            </a:r>
            <a:r>
              <a:rPr lang="en-GB" sz="1400" i="1" dirty="0" smtClean="0"/>
              <a:t>asleep-street </a:t>
            </a:r>
            <a:r>
              <a:rPr lang="en-GB" sz="1400" i="1" dirty="0"/>
              <a:t>after street, all lighted up as if for a </a:t>
            </a:r>
            <a:r>
              <a:rPr lang="en-GB" sz="1400" i="1" dirty="0" smtClean="0"/>
              <a:t>procession and </a:t>
            </a:r>
            <a:r>
              <a:rPr lang="en-GB" sz="1400" i="1" dirty="0"/>
              <a:t>all as empty as a </a:t>
            </a:r>
            <a:r>
              <a:rPr lang="en-GB" sz="1400" i="1" dirty="0" smtClean="0"/>
              <a:t>church-till </a:t>
            </a:r>
            <a:r>
              <a:rPr lang="en-GB" sz="1400" i="1" dirty="0"/>
              <a:t>at last I got into that state of </a:t>
            </a:r>
            <a:r>
              <a:rPr lang="en-GB" sz="1400" i="1" dirty="0" smtClean="0"/>
              <a:t>mind when </a:t>
            </a:r>
            <a:r>
              <a:rPr lang="en-GB" sz="1400" i="1" dirty="0"/>
              <a:t>a man listens and listens and begins to long for the sight of a</a:t>
            </a:r>
          </a:p>
          <a:p>
            <a:r>
              <a:rPr lang="en-GB" sz="1400" i="1" dirty="0"/>
              <a:t>policeman. All at once, I saw two figures: one a little man who </a:t>
            </a:r>
            <a:r>
              <a:rPr lang="en-GB" sz="1400" i="1" dirty="0" smtClean="0"/>
              <a:t>was stumping </a:t>
            </a:r>
            <a:r>
              <a:rPr lang="en-GB" sz="1400" i="1" dirty="0"/>
              <a:t>along eastward at a good walk, and the other a girl of </a:t>
            </a:r>
            <a:r>
              <a:rPr lang="en-GB" sz="1400" i="1" dirty="0" smtClean="0"/>
              <a:t>maybe eight </a:t>
            </a:r>
            <a:r>
              <a:rPr lang="en-GB" sz="1400" i="1" dirty="0"/>
              <a:t>or ten who was running as hard as she was able down a </a:t>
            </a:r>
            <a:r>
              <a:rPr lang="en-GB" sz="1400" i="1" dirty="0" smtClean="0"/>
              <a:t>cross street</a:t>
            </a:r>
            <a:r>
              <a:rPr lang="en-GB" sz="1400" i="1" dirty="0"/>
              <a:t>. Well, sir, the two ran into one another naturally enough at </a:t>
            </a:r>
            <a:r>
              <a:rPr lang="en-GB" sz="1400" i="1" dirty="0" smtClean="0"/>
              <a:t>the corner</a:t>
            </a:r>
            <a:r>
              <a:rPr lang="en-GB" sz="1400" i="1" dirty="0"/>
              <a:t>; and then came the horrible part of the thing; for the </a:t>
            </a:r>
            <a:r>
              <a:rPr lang="en-GB" sz="1400" i="1" dirty="0" smtClean="0"/>
              <a:t>man trampled </a:t>
            </a:r>
            <a:r>
              <a:rPr lang="en-GB" sz="1400" i="1" dirty="0"/>
              <a:t>calmly over the </a:t>
            </a:r>
            <a:r>
              <a:rPr lang="en-GB" sz="1400" i="1" dirty="0" smtClean="0"/>
              <a:t>child’s </a:t>
            </a:r>
            <a:r>
              <a:rPr lang="en-GB" sz="1400" i="1" dirty="0"/>
              <a:t>body and left her screaming on </a:t>
            </a:r>
            <a:r>
              <a:rPr lang="en-GB" sz="1400" i="1" dirty="0" smtClean="0"/>
              <a:t>the ground</a:t>
            </a:r>
            <a:r>
              <a:rPr lang="en-GB" sz="1400" i="1" dirty="0"/>
              <a:t>. It sounds nothing to hear, but it was hellish to see. It </a:t>
            </a:r>
            <a:r>
              <a:rPr lang="en-GB" sz="1400" i="1" dirty="0" smtClean="0"/>
              <a:t>wasn’t like </a:t>
            </a:r>
            <a:r>
              <a:rPr lang="en-GB" sz="1400" i="1" dirty="0"/>
              <a:t>a man; it was like some damned </a:t>
            </a:r>
            <a:r>
              <a:rPr lang="en-GB" sz="1400" i="1" dirty="0" smtClean="0"/>
              <a:t>Juggernaut…’</a:t>
            </a:r>
            <a:endParaRPr lang="en-GB" sz="1400" i="1" dirty="0"/>
          </a:p>
        </p:txBody>
      </p:sp>
      <p:sp>
        <p:nvSpPr>
          <p:cNvPr id="6" name="TextBox 5"/>
          <p:cNvSpPr txBox="1"/>
          <p:nvPr/>
        </p:nvSpPr>
        <p:spPr>
          <a:xfrm>
            <a:off x="251520" y="3573016"/>
            <a:ext cx="2736304" cy="2308324"/>
          </a:xfrm>
          <a:prstGeom prst="rect">
            <a:avLst/>
          </a:prstGeom>
          <a:noFill/>
          <a:ln>
            <a:solidFill>
              <a:schemeClr val="tx1"/>
            </a:solidFill>
          </a:ln>
        </p:spPr>
        <p:txBody>
          <a:bodyPr wrap="square" rtlCol="0">
            <a:spAutoFit/>
          </a:bodyPr>
          <a:lstStyle/>
          <a:p>
            <a:r>
              <a:rPr lang="en-GB" b="1" dirty="0" smtClean="0"/>
              <a:t>Mr Enfield is a lawyer. He is </a:t>
            </a:r>
            <a:r>
              <a:rPr lang="en-GB" b="1" dirty="0" err="1" smtClean="0"/>
              <a:t>Utterson’s</a:t>
            </a:r>
            <a:r>
              <a:rPr lang="en-GB" b="1" dirty="0" smtClean="0"/>
              <a:t> friend and ‘distant kinsman, the well-known man about town’. </a:t>
            </a:r>
            <a:r>
              <a:rPr lang="en-GB" b="1" dirty="0" smtClean="0">
                <a:solidFill>
                  <a:srgbClr val="FF0000"/>
                </a:solidFill>
              </a:rPr>
              <a:t>Re-read Mr Enfield’s account </a:t>
            </a:r>
            <a:r>
              <a:rPr lang="en-GB" b="1" dirty="0" smtClean="0"/>
              <a:t>of what happened when he first saw Mr Hyde.</a:t>
            </a:r>
            <a:endParaRPr lang="en-GB" b="1" dirty="0"/>
          </a:p>
        </p:txBody>
      </p:sp>
      <p:sp>
        <p:nvSpPr>
          <p:cNvPr id="7" name="TextBox 6"/>
          <p:cNvSpPr txBox="1"/>
          <p:nvPr/>
        </p:nvSpPr>
        <p:spPr>
          <a:xfrm>
            <a:off x="4582345" y="3105027"/>
            <a:ext cx="1717847" cy="923330"/>
          </a:xfrm>
          <a:prstGeom prst="rect">
            <a:avLst/>
          </a:prstGeom>
          <a:solidFill>
            <a:schemeClr val="bg1"/>
          </a:solidFill>
          <a:ln>
            <a:solidFill>
              <a:schemeClr val="tx1"/>
            </a:solidFill>
          </a:ln>
        </p:spPr>
        <p:txBody>
          <a:bodyPr wrap="square" rtlCol="0">
            <a:spAutoFit/>
          </a:bodyPr>
          <a:lstStyle/>
          <a:p>
            <a:r>
              <a:rPr lang="en-GB" dirty="0" smtClean="0"/>
              <a:t>Read up to </a:t>
            </a:r>
            <a:r>
              <a:rPr lang="en-GB" i="1" dirty="0" smtClean="0"/>
              <a:t>‘The cheque was genuine’.</a:t>
            </a:r>
            <a:endParaRPr lang="en-GB" i="1" dirty="0"/>
          </a:p>
        </p:txBody>
      </p:sp>
      <p:sp>
        <p:nvSpPr>
          <p:cNvPr id="8" name="TextBox 7"/>
          <p:cNvSpPr txBox="1"/>
          <p:nvPr/>
        </p:nvSpPr>
        <p:spPr>
          <a:xfrm>
            <a:off x="3104866" y="4324371"/>
            <a:ext cx="3600399" cy="2308324"/>
          </a:xfrm>
          <a:prstGeom prst="rect">
            <a:avLst/>
          </a:prstGeom>
          <a:noFill/>
          <a:ln>
            <a:solidFill>
              <a:schemeClr val="tx1"/>
            </a:solidFill>
          </a:ln>
        </p:spPr>
        <p:txBody>
          <a:bodyPr wrap="square" rtlCol="0">
            <a:spAutoFit/>
          </a:bodyPr>
          <a:lstStyle/>
          <a:p>
            <a:r>
              <a:rPr lang="en-GB" b="1" dirty="0" smtClean="0"/>
              <a:t>Note down any key references or quotations that tell you about: </a:t>
            </a:r>
          </a:p>
          <a:p>
            <a:endParaRPr lang="en-GB" b="1" dirty="0"/>
          </a:p>
          <a:p>
            <a:pPr marL="342900" indent="-342900">
              <a:buFont typeface="+mj-lt"/>
              <a:buAutoNum type="arabicPeriod"/>
            </a:pPr>
            <a:r>
              <a:rPr lang="en-GB" b="1" dirty="0" smtClean="0"/>
              <a:t>Where the event takes place</a:t>
            </a:r>
          </a:p>
          <a:p>
            <a:pPr marL="342900" indent="-342900">
              <a:buFont typeface="+mj-lt"/>
              <a:buAutoNum type="arabicPeriod"/>
            </a:pPr>
            <a:r>
              <a:rPr lang="en-GB" b="1" dirty="0" smtClean="0"/>
              <a:t>Mr Enfield’s thoughts and feelings</a:t>
            </a:r>
          </a:p>
          <a:p>
            <a:pPr marL="342900" indent="-342900">
              <a:buFont typeface="+mj-lt"/>
              <a:buAutoNum type="arabicPeriod"/>
            </a:pPr>
            <a:r>
              <a:rPr lang="en-GB" b="1" dirty="0" smtClean="0"/>
              <a:t>Mr Hyde’s actions</a:t>
            </a:r>
          </a:p>
          <a:p>
            <a:pPr marL="342900" indent="-342900">
              <a:buFont typeface="+mj-lt"/>
              <a:buAutoNum type="arabicPeriod"/>
            </a:pPr>
            <a:r>
              <a:rPr lang="en-GB" b="1" dirty="0" smtClean="0"/>
              <a:t>Paying compensation</a:t>
            </a:r>
            <a:endParaRPr lang="en-GB" b="1" dirty="0"/>
          </a:p>
        </p:txBody>
      </p:sp>
      <p:sp>
        <p:nvSpPr>
          <p:cNvPr id="4" name="Right Arrow 3"/>
          <p:cNvSpPr/>
          <p:nvPr/>
        </p:nvSpPr>
        <p:spPr>
          <a:xfrm>
            <a:off x="2339752" y="5557304"/>
            <a:ext cx="864096" cy="648072"/>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http://religion8oates.weebly.com/uploads/2/5/9/4/25948084/42205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3432">
            <a:off x="6627800" y="4507561"/>
            <a:ext cx="2318478" cy="2028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7984" y="476672"/>
            <a:ext cx="4608512" cy="523220"/>
          </a:xfrm>
          <a:prstGeom prst="rect">
            <a:avLst/>
          </a:prstGeom>
          <a:noFill/>
        </p:spPr>
        <p:txBody>
          <a:bodyPr wrap="square" rtlCol="0">
            <a:spAutoFit/>
          </a:bodyPr>
          <a:lstStyle/>
          <a:p>
            <a:r>
              <a:rPr lang="en-GB" sz="2800" b="1" dirty="0" smtClean="0"/>
              <a:t>Key Character: Mr </a:t>
            </a:r>
            <a:r>
              <a:rPr lang="en-GB" sz="2800" b="1" dirty="0" err="1" smtClean="0"/>
              <a:t>Utterson</a:t>
            </a:r>
            <a:endParaRPr lang="en-GB" sz="2800" b="1" dirty="0"/>
          </a:p>
        </p:txBody>
      </p:sp>
      <p:sp>
        <p:nvSpPr>
          <p:cNvPr id="6" name="TextBox 5"/>
          <p:cNvSpPr txBox="1"/>
          <p:nvPr/>
        </p:nvSpPr>
        <p:spPr>
          <a:xfrm>
            <a:off x="4499992" y="1140601"/>
            <a:ext cx="4536504" cy="5632311"/>
          </a:xfrm>
          <a:prstGeom prst="rect">
            <a:avLst/>
          </a:prstGeom>
          <a:noFill/>
          <a:ln>
            <a:solidFill>
              <a:schemeClr val="tx1"/>
            </a:solidFill>
          </a:ln>
        </p:spPr>
        <p:txBody>
          <a:bodyPr wrap="square" rtlCol="0">
            <a:spAutoFit/>
          </a:bodyPr>
          <a:lstStyle/>
          <a:p>
            <a:r>
              <a:rPr lang="en-GB" sz="1500" dirty="0" err="1"/>
              <a:t>Utterson</a:t>
            </a:r>
            <a:r>
              <a:rPr lang="en-GB" sz="1500" dirty="0"/>
              <a:t> the lawyer was a man of a rugged </a:t>
            </a:r>
            <a:r>
              <a:rPr lang="en-GB" sz="1500" dirty="0" smtClean="0"/>
              <a:t>countenance that </a:t>
            </a:r>
            <a:r>
              <a:rPr lang="en-GB" sz="1500" dirty="0"/>
              <a:t>was never lighted by a smile; </a:t>
            </a:r>
            <a:r>
              <a:rPr lang="en-GB" sz="1400" b="1" dirty="0">
                <a:solidFill>
                  <a:srgbClr val="FF0000"/>
                </a:solidFill>
              </a:rPr>
              <a:t>cold</a:t>
            </a:r>
            <a:r>
              <a:rPr lang="en-GB" sz="1500" dirty="0"/>
              <a:t>, scanty and </a:t>
            </a:r>
            <a:r>
              <a:rPr lang="en-GB" sz="1500" dirty="0" smtClean="0"/>
              <a:t>embarrassed in </a:t>
            </a:r>
            <a:r>
              <a:rPr lang="en-GB" sz="1500" dirty="0"/>
              <a:t>discourse; backward in sentiment; lean, long, </a:t>
            </a:r>
            <a:r>
              <a:rPr lang="en-GB" sz="1500" b="1" dirty="0">
                <a:solidFill>
                  <a:srgbClr val="FF0000"/>
                </a:solidFill>
              </a:rPr>
              <a:t>dusty</a:t>
            </a:r>
            <a:r>
              <a:rPr lang="en-GB" sz="1500" dirty="0"/>
              <a:t>, </a:t>
            </a:r>
            <a:r>
              <a:rPr lang="en-GB" sz="1500" b="1" dirty="0">
                <a:solidFill>
                  <a:srgbClr val="FF0000"/>
                </a:solidFill>
              </a:rPr>
              <a:t>dreary</a:t>
            </a:r>
            <a:r>
              <a:rPr lang="en-GB" sz="1500" dirty="0"/>
              <a:t> and </a:t>
            </a:r>
            <a:r>
              <a:rPr lang="en-GB" sz="1500" dirty="0" smtClean="0"/>
              <a:t>yet </a:t>
            </a:r>
            <a:r>
              <a:rPr lang="en-GB" sz="1500" b="1" dirty="0" smtClean="0">
                <a:solidFill>
                  <a:srgbClr val="FF0000"/>
                </a:solidFill>
              </a:rPr>
              <a:t>somehow </a:t>
            </a:r>
            <a:r>
              <a:rPr lang="en-GB" sz="1500" b="1" dirty="0">
                <a:solidFill>
                  <a:srgbClr val="FF0000"/>
                </a:solidFill>
              </a:rPr>
              <a:t>lovable</a:t>
            </a:r>
            <a:r>
              <a:rPr lang="en-GB" sz="1500" dirty="0"/>
              <a:t>. At friendly meetings, and when the wine was to </a:t>
            </a:r>
            <a:r>
              <a:rPr lang="en-GB" sz="1500" dirty="0" smtClean="0"/>
              <a:t>his taste</a:t>
            </a:r>
            <a:r>
              <a:rPr lang="en-GB" sz="1500" dirty="0"/>
              <a:t>, something </a:t>
            </a:r>
            <a:r>
              <a:rPr lang="en-GB" sz="1500" b="1" dirty="0">
                <a:solidFill>
                  <a:srgbClr val="FF0000"/>
                </a:solidFill>
              </a:rPr>
              <a:t>eminently human </a:t>
            </a:r>
            <a:r>
              <a:rPr lang="en-GB" sz="1500" dirty="0"/>
              <a:t>beaconed from his eye; </a:t>
            </a:r>
            <a:r>
              <a:rPr lang="en-GB" sz="1500" dirty="0" smtClean="0"/>
              <a:t>something indeed </a:t>
            </a:r>
            <a:r>
              <a:rPr lang="en-GB" sz="1500" dirty="0"/>
              <a:t>which never found its way into his talk, but which spoke </a:t>
            </a:r>
            <a:r>
              <a:rPr lang="en-GB" sz="1500" dirty="0" smtClean="0"/>
              <a:t>not only </a:t>
            </a:r>
            <a:r>
              <a:rPr lang="en-GB" sz="1500" dirty="0"/>
              <a:t>in these silent symbols of the after-dinner face, but more </a:t>
            </a:r>
            <a:r>
              <a:rPr lang="en-GB" sz="1500" dirty="0" smtClean="0"/>
              <a:t>often and </a:t>
            </a:r>
            <a:r>
              <a:rPr lang="en-GB" sz="1500" dirty="0"/>
              <a:t>loudly in the acts of his life. He was </a:t>
            </a:r>
            <a:r>
              <a:rPr lang="en-GB" sz="1500" b="1" dirty="0">
                <a:solidFill>
                  <a:srgbClr val="FF0000"/>
                </a:solidFill>
              </a:rPr>
              <a:t>austere with himself</a:t>
            </a:r>
            <a:r>
              <a:rPr lang="en-GB" sz="1500" dirty="0"/>
              <a:t>; </a:t>
            </a:r>
            <a:r>
              <a:rPr lang="en-GB" sz="1500" dirty="0" smtClean="0"/>
              <a:t>drank gin </a:t>
            </a:r>
            <a:r>
              <a:rPr lang="en-GB" sz="1500" dirty="0"/>
              <a:t>when he was alone, to mortify a taste for vintages; and though </a:t>
            </a:r>
            <a:r>
              <a:rPr lang="en-GB" sz="1500" dirty="0" smtClean="0"/>
              <a:t>he enjoyed </a:t>
            </a:r>
            <a:r>
              <a:rPr lang="en-GB" sz="1500" dirty="0"/>
              <a:t>the </a:t>
            </a:r>
            <a:r>
              <a:rPr lang="en-GB" sz="1500" dirty="0" smtClean="0"/>
              <a:t>theatre, </a:t>
            </a:r>
            <a:r>
              <a:rPr lang="en-GB" sz="1500" dirty="0"/>
              <a:t>had not crossed the doors of one for twenty </a:t>
            </a:r>
            <a:r>
              <a:rPr lang="en-GB" sz="1500" dirty="0" smtClean="0"/>
              <a:t>years. But </a:t>
            </a:r>
            <a:r>
              <a:rPr lang="en-GB" sz="1500" dirty="0"/>
              <a:t>he had an </a:t>
            </a:r>
            <a:r>
              <a:rPr lang="en-GB" sz="1500" b="1" dirty="0">
                <a:solidFill>
                  <a:srgbClr val="FF0000"/>
                </a:solidFill>
              </a:rPr>
              <a:t>approved tolerance for others</a:t>
            </a:r>
            <a:r>
              <a:rPr lang="en-GB" sz="1500" dirty="0"/>
              <a:t>; sometimes </a:t>
            </a:r>
            <a:r>
              <a:rPr lang="en-GB" sz="1500" dirty="0" smtClean="0"/>
              <a:t>wondering, almost </a:t>
            </a:r>
            <a:r>
              <a:rPr lang="en-GB" sz="1500" dirty="0"/>
              <a:t>with envy, at the high pressure of spirits involved in their </a:t>
            </a:r>
            <a:r>
              <a:rPr lang="en-GB" sz="1500" dirty="0" smtClean="0"/>
              <a:t>misdeeds; and </a:t>
            </a:r>
            <a:r>
              <a:rPr lang="en-GB" sz="1500" dirty="0"/>
              <a:t>in any extremity </a:t>
            </a:r>
            <a:r>
              <a:rPr lang="en-GB" sz="1500" b="1" dirty="0">
                <a:solidFill>
                  <a:srgbClr val="FF0000"/>
                </a:solidFill>
              </a:rPr>
              <a:t>inclined to help rather than to reprove</a:t>
            </a:r>
            <a:r>
              <a:rPr lang="en-GB" sz="1500" dirty="0"/>
              <a:t>. </a:t>
            </a:r>
            <a:r>
              <a:rPr lang="en-GB" sz="1500" dirty="0" smtClean="0"/>
              <a:t>‘I incline </a:t>
            </a:r>
            <a:r>
              <a:rPr lang="en-GB" sz="1500" dirty="0"/>
              <a:t>to </a:t>
            </a:r>
            <a:r>
              <a:rPr lang="en-GB" sz="1500" dirty="0" smtClean="0"/>
              <a:t>Cain’s </a:t>
            </a:r>
            <a:r>
              <a:rPr lang="en-GB" sz="1500" dirty="0"/>
              <a:t>heresy</a:t>
            </a:r>
            <a:r>
              <a:rPr lang="en-GB" sz="1500" dirty="0" smtClean="0"/>
              <a:t>,’ </a:t>
            </a:r>
            <a:r>
              <a:rPr lang="en-GB" sz="1500" dirty="0"/>
              <a:t>he used to say quaintly: </a:t>
            </a:r>
            <a:r>
              <a:rPr lang="en-GB" sz="1500" dirty="0" smtClean="0"/>
              <a:t>‘I </a:t>
            </a:r>
            <a:r>
              <a:rPr lang="en-GB" sz="1500" dirty="0"/>
              <a:t>let my brother </a:t>
            </a:r>
            <a:r>
              <a:rPr lang="en-GB" sz="1500" dirty="0" smtClean="0"/>
              <a:t>go to </a:t>
            </a:r>
            <a:r>
              <a:rPr lang="en-GB" sz="1500" dirty="0"/>
              <a:t>the devil in his own way</a:t>
            </a:r>
            <a:r>
              <a:rPr lang="en-GB" sz="1500" dirty="0" smtClean="0"/>
              <a:t>.’ </a:t>
            </a:r>
            <a:r>
              <a:rPr lang="en-GB" sz="1500" dirty="0"/>
              <a:t>In this character, it was frequently </a:t>
            </a:r>
            <a:r>
              <a:rPr lang="en-GB" sz="1500" dirty="0" smtClean="0"/>
              <a:t>his fortune </a:t>
            </a:r>
            <a:r>
              <a:rPr lang="en-GB" sz="1500" dirty="0"/>
              <a:t>to be </a:t>
            </a:r>
            <a:r>
              <a:rPr lang="en-GB" sz="1500" b="1" dirty="0">
                <a:solidFill>
                  <a:srgbClr val="FF0000"/>
                </a:solidFill>
              </a:rPr>
              <a:t>the last reputable acquaintance and the last good </a:t>
            </a:r>
            <a:r>
              <a:rPr lang="en-GB" sz="1500" b="1" dirty="0" smtClean="0">
                <a:solidFill>
                  <a:srgbClr val="FF0000"/>
                </a:solidFill>
              </a:rPr>
              <a:t>influence in </a:t>
            </a:r>
            <a:r>
              <a:rPr lang="en-GB" sz="1500" b="1" dirty="0">
                <a:solidFill>
                  <a:srgbClr val="FF0000"/>
                </a:solidFill>
              </a:rPr>
              <a:t>the lives of </a:t>
            </a:r>
            <a:r>
              <a:rPr lang="en-GB" sz="1500" b="1" dirty="0" err="1">
                <a:solidFill>
                  <a:srgbClr val="FF0000"/>
                </a:solidFill>
              </a:rPr>
              <a:t>downgoing</a:t>
            </a:r>
            <a:r>
              <a:rPr lang="en-GB" sz="1500" b="1" dirty="0">
                <a:solidFill>
                  <a:srgbClr val="FF0000"/>
                </a:solidFill>
              </a:rPr>
              <a:t> men</a:t>
            </a:r>
            <a:r>
              <a:rPr lang="en-GB" sz="1500" dirty="0"/>
              <a:t>. And to such as these, so long </a:t>
            </a:r>
            <a:r>
              <a:rPr lang="en-GB" sz="1500" dirty="0" smtClean="0"/>
              <a:t>as they </a:t>
            </a:r>
            <a:r>
              <a:rPr lang="en-GB" sz="1500" dirty="0"/>
              <a:t>came about his chambers, he never marked a shade of change </a:t>
            </a:r>
            <a:r>
              <a:rPr lang="en-GB" sz="1500" dirty="0" smtClean="0"/>
              <a:t>in his </a:t>
            </a:r>
            <a:r>
              <a:rPr lang="en-GB" sz="1500" dirty="0"/>
              <a:t>demeanour.</a:t>
            </a:r>
          </a:p>
        </p:txBody>
      </p:sp>
      <p:pic>
        <p:nvPicPr>
          <p:cNvPr id="3074" name="Picture 2" descr="http://www.bbc.co.uk/schools/gcsebitesize/english_literature/images/jekhyd_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4" y="332656"/>
            <a:ext cx="4325779" cy="64886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5589240"/>
            <a:ext cx="3888432" cy="923330"/>
          </a:xfrm>
          <a:prstGeom prst="rect">
            <a:avLst/>
          </a:prstGeom>
          <a:solidFill>
            <a:schemeClr val="bg1"/>
          </a:solidFill>
          <a:ln>
            <a:solidFill>
              <a:schemeClr val="tx1"/>
            </a:solidFill>
          </a:ln>
        </p:spPr>
        <p:txBody>
          <a:bodyPr wrap="square" rtlCol="0">
            <a:spAutoFit/>
          </a:bodyPr>
          <a:lstStyle/>
          <a:p>
            <a:r>
              <a:rPr lang="en-GB" b="1" dirty="0" smtClean="0"/>
              <a:t>Annotate your extract with the </a:t>
            </a:r>
            <a:r>
              <a:rPr lang="en-GB" b="1" dirty="0" smtClean="0">
                <a:solidFill>
                  <a:srgbClr val="FF0000"/>
                </a:solidFill>
              </a:rPr>
              <a:t>connotations</a:t>
            </a:r>
            <a:r>
              <a:rPr lang="en-GB" b="1" dirty="0" smtClean="0"/>
              <a:t> of the bolded words. What do they suggest about </a:t>
            </a:r>
            <a:r>
              <a:rPr lang="en-GB" b="1" dirty="0" err="1" smtClean="0"/>
              <a:t>Utterson</a:t>
            </a:r>
            <a:r>
              <a:rPr lang="en-GB" b="1" dirty="0" smtClean="0"/>
              <a:t>? </a:t>
            </a:r>
            <a:endParaRPr lang="en-GB" b="1" dirty="0"/>
          </a:p>
        </p:txBody>
      </p:sp>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548680"/>
            <a:ext cx="2376264" cy="523220"/>
          </a:xfrm>
          <a:prstGeom prst="rect">
            <a:avLst/>
          </a:prstGeom>
          <a:noFill/>
        </p:spPr>
        <p:txBody>
          <a:bodyPr wrap="square" rtlCol="0">
            <a:spAutoFit/>
          </a:bodyPr>
          <a:lstStyle/>
          <a:p>
            <a:r>
              <a:rPr lang="en-GB" sz="2800" b="1" dirty="0" smtClean="0"/>
              <a:t>AO3: Contex</a:t>
            </a:r>
            <a:r>
              <a:rPr lang="en-GB" sz="2800" b="1" dirty="0"/>
              <a:t>t</a:t>
            </a: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7" name="Rectangle 6"/>
          <p:cNvSpPr/>
          <p:nvPr/>
        </p:nvSpPr>
        <p:spPr>
          <a:xfrm>
            <a:off x="611560" y="1340768"/>
            <a:ext cx="7920880" cy="707886"/>
          </a:xfrm>
          <a:prstGeom prst="rect">
            <a:avLst/>
          </a:prstGeom>
          <a:ln>
            <a:solidFill>
              <a:schemeClr val="tx1"/>
            </a:solidFill>
          </a:ln>
        </p:spPr>
        <p:txBody>
          <a:bodyPr wrap="square">
            <a:spAutoFit/>
          </a:bodyPr>
          <a:lstStyle/>
          <a:p>
            <a:r>
              <a:rPr lang="en-GB" sz="2000" dirty="0">
                <a:solidFill>
                  <a:srgbClr val="FF0000"/>
                </a:solidFill>
              </a:rPr>
              <a:t>‘I incline to Cain’s heresy,’ he used to say quaintly: ‘I let my brother go to the devil in his own way.’ </a:t>
            </a:r>
          </a:p>
        </p:txBody>
      </p:sp>
      <p:pic>
        <p:nvPicPr>
          <p:cNvPr id="4098" name="Picture 2" descr="http://leewoof.files.wordpress.com/2013/09/cain-slaying-abel-jacopo-palma-1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3800582" cy="2520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39952" y="2382850"/>
            <a:ext cx="4752528" cy="2308324"/>
          </a:xfrm>
          <a:prstGeom prst="rect">
            <a:avLst/>
          </a:prstGeom>
          <a:noFill/>
        </p:spPr>
        <p:txBody>
          <a:bodyPr wrap="square" rtlCol="0">
            <a:spAutoFit/>
          </a:bodyPr>
          <a:lstStyle/>
          <a:p>
            <a:r>
              <a:rPr lang="en-GB" dirty="0" smtClean="0"/>
              <a:t>In the Bible, Cain killed his brother Abel. When God asked Cain where Abel was, Cain replied, “Am I my brother’s keeper?” </a:t>
            </a:r>
            <a:r>
              <a:rPr lang="en-GB" dirty="0" err="1" smtClean="0"/>
              <a:t>Utterson</a:t>
            </a:r>
            <a:r>
              <a:rPr lang="en-GB" dirty="0" smtClean="0"/>
              <a:t> calls this </a:t>
            </a:r>
            <a:r>
              <a:rPr lang="en-GB" b="1" dirty="0" smtClean="0"/>
              <a:t>heresy</a:t>
            </a:r>
            <a:r>
              <a:rPr lang="en-GB" dirty="0" smtClean="0"/>
              <a:t> because it goes against the Christian teaching of love for others. </a:t>
            </a:r>
          </a:p>
          <a:p>
            <a:endParaRPr lang="en-GB" dirty="0"/>
          </a:p>
          <a:p>
            <a:r>
              <a:rPr lang="en-GB" dirty="0" err="1"/>
              <a:t>Utterson</a:t>
            </a:r>
            <a:r>
              <a:rPr lang="en-GB" dirty="0"/>
              <a:t> means that his </a:t>
            </a:r>
            <a:r>
              <a:rPr lang="en-GB" dirty="0" smtClean="0"/>
              <a:t>‘sin’ </a:t>
            </a:r>
            <a:r>
              <a:rPr lang="en-GB" dirty="0"/>
              <a:t>is that he doesn't get involved in the personal affairs of others</a:t>
            </a:r>
            <a:r>
              <a:rPr lang="en-GB" dirty="0" smtClean="0"/>
              <a:t>.</a:t>
            </a:r>
            <a:endParaRPr lang="en-GB" dirty="0"/>
          </a:p>
        </p:txBody>
      </p:sp>
      <p:sp>
        <p:nvSpPr>
          <p:cNvPr id="9" name="Rectangle 8"/>
          <p:cNvSpPr/>
          <p:nvPr/>
        </p:nvSpPr>
        <p:spPr>
          <a:xfrm>
            <a:off x="4932040" y="230645"/>
            <a:ext cx="4104456" cy="923330"/>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Heresy: </a:t>
            </a:r>
          </a:p>
          <a:p>
            <a:r>
              <a:rPr lang="en-GB" dirty="0" smtClean="0">
                <a:solidFill>
                  <a:srgbClr val="222222"/>
                </a:solidFill>
                <a:latin typeface="arial" panose="020B0604020202020204" pitchFamily="34" charset="0"/>
              </a:rPr>
              <a:t>belief </a:t>
            </a:r>
            <a:r>
              <a:rPr lang="en-GB" dirty="0">
                <a:solidFill>
                  <a:srgbClr val="222222"/>
                </a:solidFill>
                <a:latin typeface="arial" panose="020B0604020202020204" pitchFamily="34" charset="0"/>
              </a:rPr>
              <a:t>or opinion contrary to orthodox religious (especially Christian) doctrine</a:t>
            </a:r>
            <a:endParaRPr lang="en-GB" dirty="0"/>
          </a:p>
        </p:txBody>
      </p:sp>
      <p:sp>
        <p:nvSpPr>
          <p:cNvPr id="12" name="Rectangle 11"/>
          <p:cNvSpPr/>
          <p:nvPr/>
        </p:nvSpPr>
        <p:spPr>
          <a:xfrm>
            <a:off x="179512" y="5020260"/>
            <a:ext cx="8856984" cy="1631216"/>
          </a:xfrm>
          <a:prstGeom prst="rect">
            <a:avLst/>
          </a:prstGeom>
          <a:ln>
            <a:solidFill>
              <a:schemeClr val="tx1"/>
            </a:solidFill>
          </a:ln>
        </p:spPr>
        <p:txBody>
          <a:bodyPr wrap="square">
            <a:spAutoFit/>
          </a:bodyPr>
          <a:lstStyle/>
          <a:p>
            <a:r>
              <a:rPr lang="en-GB" sz="2000" dirty="0" smtClean="0"/>
              <a:t>In the late c19th, the law was a wealthy profession and lawyers held high status in society. They were valued for their role in the important business of property ownership, inheritance and legal disputes. They had to be trustworthy and discreet in the way they dealt with people who might be on the right or wrong side of the law. </a:t>
            </a:r>
            <a:r>
              <a:rPr lang="en-GB" sz="2000" b="1" dirty="0" smtClean="0"/>
              <a:t>Would ‘Cain’s heresy’ be an appealing quality in such a lawyer? </a:t>
            </a:r>
            <a:endParaRPr lang="en-GB"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pic>
        <p:nvPicPr>
          <p:cNvPr id="5" name="Picture 4"/>
          <p:cNvPicPr>
            <a:picLocks noChangeAspect="1"/>
          </p:cNvPicPr>
          <p:nvPr/>
        </p:nvPicPr>
        <p:blipFill rotWithShape="1">
          <a:blip r:embed="rId2"/>
          <a:srcRect l="23067" t="50840" r="27085" b="17660"/>
          <a:stretch/>
        </p:blipFill>
        <p:spPr>
          <a:xfrm>
            <a:off x="0" y="476672"/>
            <a:ext cx="9116212" cy="3240360"/>
          </a:xfrm>
          <a:prstGeom prst="rect">
            <a:avLst/>
          </a:prstGeom>
        </p:spPr>
      </p:pic>
      <p:sp>
        <p:nvSpPr>
          <p:cNvPr id="6" name="TextBox 5"/>
          <p:cNvSpPr txBox="1"/>
          <p:nvPr/>
        </p:nvSpPr>
        <p:spPr>
          <a:xfrm>
            <a:off x="251520" y="3717032"/>
            <a:ext cx="8640960" cy="400110"/>
          </a:xfrm>
          <a:prstGeom prst="rect">
            <a:avLst/>
          </a:prstGeom>
          <a:noFill/>
        </p:spPr>
        <p:txBody>
          <a:bodyPr wrap="square" rtlCol="0">
            <a:spAutoFit/>
          </a:bodyPr>
          <a:lstStyle/>
          <a:p>
            <a:r>
              <a:rPr lang="en-GB" sz="2000" b="1" dirty="0" smtClean="0"/>
              <a:t>Match the quotes below with the statements in the table. </a:t>
            </a:r>
            <a:endParaRPr lang="en-GB" sz="2000" b="1" dirty="0"/>
          </a:p>
        </p:txBody>
      </p:sp>
      <p:sp>
        <p:nvSpPr>
          <p:cNvPr id="7" name="Rectangle 6"/>
          <p:cNvSpPr/>
          <p:nvPr/>
        </p:nvSpPr>
        <p:spPr>
          <a:xfrm rot="21204533">
            <a:off x="2688177" y="4349153"/>
            <a:ext cx="3125374" cy="1272528"/>
          </a:xfrm>
          <a:prstGeom prst="rect">
            <a:avLst/>
          </a:prstGeom>
          <a:ln>
            <a:solidFill>
              <a:schemeClr val="tx1"/>
            </a:solidFill>
          </a:ln>
        </p:spPr>
        <p:txBody>
          <a:bodyPr wrap="square">
            <a:spAutoFit/>
          </a:bodyPr>
          <a:lstStyle/>
          <a:p>
            <a:pPr>
              <a:lnSpc>
                <a:spcPct val="107000"/>
              </a:lnSpc>
              <a:spcAft>
                <a:spcPts val="800"/>
              </a:spcAft>
            </a:pPr>
            <a:r>
              <a:rPr lang="en-GB" smtClean="0">
                <a:latin typeface="Calibri" panose="020F0502020204030204" pitchFamily="34" charset="0"/>
                <a:ea typeface="Calibri" panose="020F0502020204030204" pitchFamily="34" charset="0"/>
                <a:cs typeface="Times New Roman" panose="02020603050405020304" pitchFamily="18" charset="0"/>
              </a:rPr>
              <a:t>“It was reported by those who encountered them in their Sunday walks, that they said nothing…”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rot="289346">
            <a:off x="6444208" y="4282657"/>
            <a:ext cx="2448272" cy="981423"/>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“Let us make a bargain never to refer to this again.”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rot="21327816">
            <a:off x="3329457" y="5606716"/>
            <a:ext cx="4518248" cy="994767"/>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start a question and it’s like starting a stone… the more it looks like Queer Street, the less I ask.”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rot="423413">
            <a:off x="169772" y="5014414"/>
            <a:ext cx="2376264" cy="1477328"/>
          </a:xfrm>
          <a:prstGeom prst="rect">
            <a:avLst/>
          </a:prstGeom>
          <a:ln>
            <a:solidFill>
              <a:schemeClr val="tx1"/>
            </a:solidFill>
          </a:ln>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fact is, if I do not ask you the name of the other party, it is because I know it already.”</a:t>
            </a:r>
            <a:endParaRPr lang="en-GB" dirty="0"/>
          </a:p>
        </p:txBody>
      </p:sp>
      <p:sp>
        <p:nvSpPr>
          <p:cNvPr id="12" name="TextBox 11"/>
          <p:cNvSpPr txBox="1"/>
          <p:nvPr/>
        </p:nvSpPr>
        <p:spPr>
          <a:xfrm>
            <a:off x="7596336" y="5855275"/>
            <a:ext cx="1440160" cy="923330"/>
          </a:xfrm>
          <a:prstGeom prst="rect">
            <a:avLst/>
          </a:prstGeom>
          <a:solidFill>
            <a:schemeClr val="accent3">
              <a:lumMod val="20000"/>
              <a:lumOff val="80000"/>
            </a:schemeClr>
          </a:solidFill>
        </p:spPr>
        <p:txBody>
          <a:bodyPr wrap="square" rtlCol="0">
            <a:spAutoFit/>
          </a:bodyPr>
          <a:lstStyle/>
          <a:p>
            <a:r>
              <a:rPr lang="en-GB" b="1" dirty="0" smtClean="0"/>
              <a:t>Queer Street</a:t>
            </a:r>
            <a:r>
              <a:rPr lang="en-GB" dirty="0" smtClean="0"/>
              <a:t>: financial ruin</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6" name="TextBox 5"/>
          <p:cNvSpPr txBox="1"/>
          <p:nvPr/>
        </p:nvSpPr>
        <p:spPr>
          <a:xfrm>
            <a:off x="251520" y="3717032"/>
            <a:ext cx="8640960" cy="400110"/>
          </a:xfrm>
          <a:prstGeom prst="rect">
            <a:avLst/>
          </a:prstGeom>
          <a:noFill/>
        </p:spPr>
        <p:txBody>
          <a:bodyPr wrap="square" rtlCol="0">
            <a:spAutoFit/>
          </a:bodyPr>
          <a:lstStyle/>
          <a:p>
            <a:r>
              <a:rPr lang="en-GB" sz="2000" b="1" dirty="0" smtClean="0"/>
              <a:t>Match the quotes below with the statements in the table. </a:t>
            </a:r>
            <a:endParaRPr lang="en-GB" sz="2000" b="1" dirty="0"/>
          </a:p>
        </p:txBody>
      </p:sp>
      <p:sp>
        <p:nvSpPr>
          <p:cNvPr id="7" name="Rectangle 6"/>
          <p:cNvSpPr/>
          <p:nvPr/>
        </p:nvSpPr>
        <p:spPr>
          <a:xfrm rot="21204533">
            <a:off x="2688177" y="4349153"/>
            <a:ext cx="3125374" cy="1272528"/>
          </a:xfrm>
          <a:prstGeom prst="rect">
            <a:avLst/>
          </a:prstGeom>
          <a:ln>
            <a:solidFill>
              <a:schemeClr val="tx1"/>
            </a:solidFill>
          </a:ln>
        </p:spPr>
        <p:txBody>
          <a:bodyPr wrap="square">
            <a:spAutoFit/>
          </a:bodyPr>
          <a:lstStyle/>
          <a:p>
            <a:pPr>
              <a:lnSpc>
                <a:spcPct val="107000"/>
              </a:lnSpc>
              <a:spcAft>
                <a:spcPts val="800"/>
              </a:spcAft>
            </a:pPr>
            <a:r>
              <a:rPr lang="en-GB" smtClean="0">
                <a:latin typeface="Calibri" panose="020F0502020204030204" pitchFamily="34" charset="0"/>
                <a:ea typeface="Calibri" panose="020F0502020204030204" pitchFamily="34" charset="0"/>
                <a:cs typeface="Times New Roman" panose="02020603050405020304" pitchFamily="18" charset="0"/>
              </a:rPr>
              <a:t>“It was reported by those who encountered them in their Sunday walks, that they said nothing…”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rot="289346">
            <a:off x="6444208" y="4282657"/>
            <a:ext cx="2448272" cy="981423"/>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“Let us make a bargain never to refer to this again.”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rot="21327816">
            <a:off x="3329457" y="5606716"/>
            <a:ext cx="4518248" cy="994767"/>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start a question and it’s like starting a stone… the more it looks like Queer Street, the less I ask.”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rot="423413">
            <a:off x="169772" y="5014414"/>
            <a:ext cx="2376264" cy="1477328"/>
          </a:xfrm>
          <a:prstGeom prst="rect">
            <a:avLst/>
          </a:prstGeom>
          <a:ln>
            <a:solidFill>
              <a:schemeClr val="tx1"/>
            </a:solidFill>
          </a:ln>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 fact is, if I do not ask you the name of the other party, it is because I know it already.”</a:t>
            </a:r>
            <a:endParaRPr lang="en-GB" dirty="0"/>
          </a:p>
        </p:txBody>
      </p:sp>
      <p:pic>
        <p:nvPicPr>
          <p:cNvPr id="2" name="Picture 1"/>
          <p:cNvPicPr>
            <a:picLocks noChangeAspect="1"/>
          </p:cNvPicPr>
          <p:nvPr/>
        </p:nvPicPr>
        <p:blipFill rotWithShape="1">
          <a:blip r:embed="rId2"/>
          <a:srcRect l="23067" t="29421" r="27085" b="37820"/>
          <a:stretch/>
        </p:blipFill>
        <p:spPr>
          <a:xfrm>
            <a:off x="151312" y="470619"/>
            <a:ext cx="8841376" cy="3268376"/>
          </a:xfrm>
          <a:prstGeom prst="rect">
            <a:avLst/>
          </a:prstGeom>
        </p:spPr>
      </p:pic>
      <p:sp>
        <p:nvSpPr>
          <p:cNvPr id="11" name="TextBox 10"/>
          <p:cNvSpPr txBox="1"/>
          <p:nvPr/>
        </p:nvSpPr>
        <p:spPr>
          <a:xfrm>
            <a:off x="7596336" y="5855275"/>
            <a:ext cx="1440160" cy="923330"/>
          </a:xfrm>
          <a:prstGeom prst="rect">
            <a:avLst/>
          </a:prstGeom>
          <a:solidFill>
            <a:schemeClr val="accent3">
              <a:lumMod val="20000"/>
              <a:lumOff val="80000"/>
            </a:schemeClr>
          </a:solidFill>
        </p:spPr>
        <p:txBody>
          <a:bodyPr wrap="square" rtlCol="0">
            <a:spAutoFit/>
          </a:bodyPr>
          <a:lstStyle/>
          <a:p>
            <a:r>
              <a:rPr lang="en-GB" b="1" dirty="0" smtClean="0"/>
              <a:t>Queer Street</a:t>
            </a:r>
            <a:r>
              <a:rPr lang="en-GB" dirty="0" smtClean="0"/>
              <a:t>: financial ruin</a:t>
            </a:r>
            <a:endParaRPr lang="en-GB" dirty="0"/>
          </a:p>
        </p:txBody>
      </p:sp>
    </p:spTree>
    <p:extLst>
      <p:ext uri="{BB962C8B-B14F-4D97-AF65-F5344CB8AC3E}">
        <p14:creationId xmlns:p14="http://schemas.microsoft.com/office/powerpoint/2010/main" val="2519990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ekyll.and.Hyde.Ch1.Drawin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602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2" name="TextBox 1"/>
          <p:cNvSpPr txBox="1"/>
          <p:nvPr/>
        </p:nvSpPr>
        <p:spPr>
          <a:xfrm>
            <a:off x="4785110" y="908720"/>
            <a:ext cx="4176464" cy="4801314"/>
          </a:xfrm>
          <a:prstGeom prst="rect">
            <a:avLst/>
          </a:prstGeom>
          <a:noFill/>
        </p:spPr>
        <p:txBody>
          <a:bodyPr wrap="square" rtlCol="0">
            <a:spAutoFit/>
          </a:bodyPr>
          <a:lstStyle/>
          <a:p>
            <a:r>
              <a:rPr lang="en-GB" b="1" dirty="0" smtClean="0"/>
              <a:t>The setting and description of </a:t>
            </a:r>
            <a:r>
              <a:rPr lang="en-GB" sz="2000" b="1" dirty="0" smtClean="0">
                <a:solidFill>
                  <a:srgbClr val="FF0000"/>
                </a:solidFill>
              </a:rPr>
              <a:t>the door </a:t>
            </a:r>
            <a:r>
              <a:rPr lang="en-GB" b="1" dirty="0" smtClean="0"/>
              <a:t>is important to our understanding of the character who passes through it. </a:t>
            </a:r>
          </a:p>
          <a:p>
            <a:endParaRPr lang="en-GB" dirty="0"/>
          </a:p>
          <a:p>
            <a:r>
              <a:rPr lang="en-GB" dirty="0"/>
              <a:t>"It seems </a:t>
            </a:r>
            <a:r>
              <a:rPr lang="en-GB" b="1" dirty="0">
                <a:solidFill>
                  <a:srgbClr val="FF0000"/>
                </a:solidFill>
              </a:rPr>
              <a:t>scarcely a house</a:t>
            </a:r>
            <a:r>
              <a:rPr lang="en-GB" dirty="0"/>
              <a:t>. There is no other door, and </a:t>
            </a:r>
            <a:r>
              <a:rPr lang="en-GB" b="1" dirty="0">
                <a:solidFill>
                  <a:srgbClr val="FF0000"/>
                </a:solidFill>
              </a:rPr>
              <a:t>nobody goes in or out </a:t>
            </a:r>
            <a:r>
              <a:rPr lang="en-GB" dirty="0"/>
              <a:t>of that one </a:t>
            </a:r>
            <a:r>
              <a:rPr lang="en-GB" b="1" dirty="0">
                <a:solidFill>
                  <a:srgbClr val="FF0000"/>
                </a:solidFill>
              </a:rPr>
              <a:t>but</a:t>
            </a:r>
            <a:r>
              <a:rPr lang="en-GB" dirty="0"/>
              <a:t>, once in a great while, </a:t>
            </a:r>
            <a:r>
              <a:rPr lang="en-GB" b="1" dirty="0">
                <a:solidFill>
                  <a:srgbClr val="FF0000"/>
                </a:solidFill>
              </a:rPr>
              <a:t>the gentleman of my adventure</a:t>
            </a:r>
            <a:r>
              <a:rPr lang="en-GB" dirty="0"/>
              <a:t>. There are three windows looking on the court on the first </a:t>
            </a:r>
            <a:r>
              <a:rPr lang="en-GB" dirty="0" smtClean="0"/>
              <a:t>floor; </a:t>
            </a:r>
            <a:r>
              <a:rPr lang="en-GB" b="1" dirty="0">
                <a:solidFill>
                  <a:srgbClr val="FF0000"/>
                </a:solidFill>
              </a:rPr>
              <a:t>none below</a:t>
            </a:r>
            <a:r>
              <a:rPr lang="en-GB" dirty="0"/>
              <a:t>; the </a:t>
            </a:r>
            <a:r>
              <a:rPr lang="en-GB" b="1" dirty="0">
                <a:solidFill>
                  <a:srgbClr val="FF0000"/>
                </a:solidFill>
              </a:rPr>
              <a:t>windows are always shut </a:t>
            </a:r>
            <a:r>
              <a:rPr lang="en-GB" dirty="0"/>
              <a:t>but they're clean. And then there is a chimney which is generally smoking; so somebody must live there. And yet it's not so sure; for the buildings are so packed together about the court, that </a:t>
            </a:r>
            <a:r>
              <a:rPr lang="en-GB" b="1" dirty="0">
                <a:solidFill>
                  <a:srgbClr val="FF0000"/>
                </a:solidFill>
              </a:rPr>
              <a:t>it's hard to say where one ends and another begins</a:t>
            </a:r>
            <a:r>
              <a:rPr lang="en-GB" dirty="0" smtClean="0"/>
              <a:t>.”</a:t>
            </a:r>
            <a:endParaRPr lang="en-GB" dirty="0"/>
          </a:p>
        </p:txBody>
      </p:sp>
    </p:spTree>
    <p:extLst>
      <p:ext uri="{BB962C8B-B14F-4D97-AF65-F5344CB8AC3E}">
        <p14:creationId xmlns:p14="http://schemas.microsoft.com/office/powerpoint/2010/main" val="1813420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4" name="TextBox 3"/>
          <p:cNvSpPr txBox="1"/>
          <p:nvPr/>
        </p:nvSpPr>
        <p:spPr>
          <a:xfrm>
            <a:off x="54466" y="5865338"/>
            <a:ext cx="9054037" cy="769441"/>
          </a:xfrm>
          <a:prstGeom prst="rect">
            <a:avLst/>
          </a:prstGeom>
          <a:noFill/>
        </p:spPr>
        <p:txBody>
          <a:bodyPr wrap="square" rtlCol="0">
            <a:spAutoFit/>
          </a:bodyPr>
          <a:lstStyle/>
          <a:p>
            <a:r>
              <a:rPr lang="en-GB" sz="2200" b="1" dirty="0" smtClean="0">
                <a:solidFill>
                  <a:srgbClr val="FF0000"/>
                </a:solidFill>
              </a:rPr>
              <a:t>Complete the three tasks on the worksheet: </a:t>
            </a:r>
            <a:r>
              <a:rPr lang="en-GB" sz="2200" dirty="0" smtClean="0"/>
              <a:t>1) WWW/EBI an analysis of extract 1; 2) Draw and label the door; 3) Write your own analysis of extract 2.</a:t>
            </a:r>
            <a:endParaRPr lang="en-GB" sz="2200" dirty="0"/>
          </a:p>
        </p:txBody>
      </p:sp>
      <p:sp>
        <p:nvSpPr>
          <p:cNvPr id="5" name="TextBox 4"/>
          <p:cNvSpPr txBox="1"/>
          <p:nvPr/>
        </p:nvSpPr>
        <p:spPr>
          <a:xfrm>
            <a:off x="179512" y="459106"/>
            <a:ext cx="8784976" cy="2585323"/>
          </a:xfrm>
          <a:prstGeom prst="rect">
            <a:avLst/>
          </a:prstGeom>
          <a:noFill/>
          <a:ln>
            <a:solidFill>
              <a:schemeClr val="tx1"/>
            </a:solidFill>
          </a:ln>
        </p:spPr>
        <p:txBody>
          <a:bodyPr wrap="square" rtlCol="0">
            <a:spAutoFit/>
          </a:bodyPr>
          <a:lstStyle/>
          <a:p>
            <a:r>
              <a:rPr lang="en-GB" dirty="0"/>
              <a:t>It chanced on one of these rambles that their way led them down a by-street in a busy quarter of London. The street was small and what is called quiet, but it drove a thriving trade on the weekdays. The inhabitants were all doing well, it seemed and all emulously hoping to do better still, and laying out the surplus of their grains in coquetry; so that the shop fronts stood along that thoroughfare with an air of invitation, like rows of smiling saleswomen. Even on Sunday, when it veiled its more florid charms and lay comparatively empty of passage, the street shone out in contrast to its dingy neighbourhood, like a fire in a forest; and with its freshly painted shutters, well-polished brasses, and general cleanliness and gaiety of note, instantly caught and pleased the eye of the passenger.</a:t>
            </a:r>
          </a:p>
        </p:txBody>
      </p:sp>
      <p:sp>
        <p:nvSpPr>
          <p:cNvPr id="7" name="TextBox 6"/>
          <p:cNvSpPr txBox="1"/>
          <p:nvPr/>
        </p:nvSpPr>
        <p:spPr>
          <a:xfrm>
            <a:off x="179512" y="3168189"/>
            <a:ext cx="8784976" cy="2585323"/>
          </a:xfrm>
          <a:prstGeom prst="rect">
            <a:avLst/>
          </a:prstGeom>
          <a:noFill/>
          <a:ln>
            <a:solidFill>
              <a:schemeClr val="tx1"/>
            </a:solidFill>
          </a:ln>
        </p:spPr>
        <p:txBody>
          <a:bodyPr wrap="square" rtlCol="0">
            <a:spAutoFit/>
          </a:bodyPr>
          <a:lstStyle/>
          <a:p>
            <a:r>
              <a:rPr lang="en-GB" dirty="0"/>
              <a:t>Two doors from one corner, on the left hand going east the line was broken by the entry of a court; and just at that point a certain sinister block of building thrust forward its gable on the street. It was two storeys high; showed no window, nothing but a door on the lower storey and a blind forehead of discoloured wall on the upper; and bore in every feature, the marks of prolonged and sordid negligence. The door, which was equipped with neither bell nor knocker, was blistered and distained. Tramps slouched into the recess and struck matches on the panels; children kept shop upon the steps; the schoolboy had tried his knife on the mouldings; and for close on a generation, no one had appeared to drive away these random visitors or to repair their ravages.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2033</Words>
  <Application>Microsoft Office PowerPoint</Application>
  <PresentationFormat>On-screen Show (4:3)</PresentationFormat>
  <Paragraphs>123</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vt:lpstr>
      <vt:lpstr>Calibri</vt:lpstr>
      <vt:lpstr>Comic Sans MS</vt:lpstr>
      <vt:lpstr>Impact</vt:lpstr>
      <vt:lpstr>Times New Roman</vt:lpstr>
      <vt:lpstr>Wingdings</vt:lpstr>
      <vt:lpstr>Office Theme</vt:lpstr>
      <vt:lpstr>Learning Objective   To study Chapter 1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ways Stevenson... Another way... Utterson is also shown to be... The writer suggests... When the door is first described...</vt:lpstr>
      <vt:lpstr>Peer-Assess: WWW/ EBI</vt:lpstr>
      <vt:lpstr>Peer-Assess: WWW/ EBI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1 of the novel</dc:title>
  <dc:creator>Vicki</dc:creator>
  <cp:lastModifiedBy>Victoria Archer</cp:lastModifiedBy>
  <cp:revision>24</cp:revision>
  <dcterms:created xsi:type="dcterms:W3CDTF">2014-08-23T11:01:46Z</dcterms:created>
  <dcterms:modified xsi:type="dcterms:W3CDTF">2016-04-03T17:53:27Z</dcterms:modified>
</cp:coreProperties>
</file>