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34" r:id="rId2"/>
    <p:sldId id="435" r:id="rId3"/>
    <p:sldId id="317" r:id="rId4"/>
    <p:sldId id="318" r:id="rId5"/>
    <p:sldId id="43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2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DB9A5-B503-4970-BA22-09B23AFCDADB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98EE7-1B34-4FB8-A4C8-381FA88481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1B06-539A-41F6-8363-0F62052C182F}" type="datetimeFigureOut">
              <a:rPr lang="en-GB" smtClean="0"/>
              <a:pPr/>
              <a:t>23/08/2014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49AA-B008-4EE3-A0D9-57B04293964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3600450"/>
          </a:xfrm>
        </p:spPr>
        <p:txBody>
          <a:bodyPr>
            <a:normAutofit/>
          </a:bodyPr>
          <a:lstStyle/>
          <a:p>
            <a:r>
              <a:rPr lang="en-GB" sz="4800" b="1" u="sng" dirty="0">
                <a:solidFill>
                  <a:schemeClr val="bg1"/>
                </a:solidFill>
                <a:latin typeface="Comic Sans MS" pitchFamily="66" charset="0"/>
              </a:rPr>
              <a:t>Learning </a:t>
            </a:r>
            <a:r>
              <a:rPr lang="en-GB" sz="4800" b="1" u="sng" dirty="0" smtClean="0">
                <a:solidFill>
                  <a:schemeClr val="bg1"/>
                </a:solidFill>
                <a:latin typeface="Comic Sans MS" pitchFamily="66" charset="0"/>
              </a:rPr>
              <a:t>Objective</a:t>
            </a:r>
            <a:r>
              <a:rPr lang="en-GB" b="1" u="sng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b="1" u="sng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40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</a:rPr>
              <a:t>To complete some practice and past exam questions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51520" y="476672"/>
            <a:ext cx="6912768" cy="61206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The bunk house was a long, rectangular building. Inside, the walls were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 w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hitewashed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and the floor unpainted. In three walls there were small, square windows, and in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fourth, a solid door with a wooden latch. Against the walls were eight bunks, five of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them made up with blankets and the other three showing their burlap ticking. Over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each bunk there was nailed an apple box with the opening forward so that it made two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shelves for the personal belongings of the occupant of the bunk. And these shelves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were loaded with little articles, soap and talcum powder, razors and those Western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magazines ranch men love to read and scoff at and secretly believe. And there were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medicines on the shelves, and little vials, combs; and from nails on the box sides,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few neckties. Near one wall there was a black cast-iron stove, its stove-pipe going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straight up through the ceiling. In the middle of the room stood a big square table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littered with playing cards, and around it were grouped boxes for the players to sit 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At about ten o’clock in the morning the sun threw a bright dust-laden bar through one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of the side windows, and in and out of the beam flies shot like rushing stars.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The wooden latch raised. The door opened and a tall, stoop-shouldered old man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came in. He was dressed in blue jeans and he carried a big push-broom in his left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hand. Behind him came George, and behind George,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Lennie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‘The boss was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expectin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’ you last night,’ the old man said. ‘He was sore as hell when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you wasn’t here to go out this morning.’ He pointed with his right arm, and out of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the sleeve came a round stick-like wrist, but no hand. ‘You can have them two beds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there,’ he said, indicating two bunks near the stove.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George stepped over and threw his blankets down on the burlap sack of straw that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was a mattress. He looked into the box shelf and then picked a small yellow can from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it. ‘Say. What the hell’s this?’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‘I don’t know,’ said the old man.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‘Says “positively kills lice, roaches, and other scourges”. What the hell kind of bed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MT" charset="0"/>
                <a:cs typeface="Arial" pitchFamily="34" charset="0"/>
              </a:rPr>
              <a:t>you giving us, anyways. We don’t want no pants rabbits.’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How does Steinbeck use details in this passage to present the bunkhouse and its </a:t>
            </a:r>
            <a:r>
              <a:rPr lang="en-GB" b="1" dirty="0" smtClean="0"/>
              <a:t>inhabitants?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80312" y="1340768"/>
            <a:ext cx="14401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Take a look at your answer for part (a) of this question.</a:t>
            </a:r>
          </a:p>
          <a:p>
            <a:endParaRPr lang="en-GB" b="1" dirty="0" smtClean="0"/>
          </a:p>
          <a:p>
            <a:r>
              <a:rPr lang="en-GB" b="1" dirty="0" smtClean="0"/>
              <a:t>You’re now going to have a go at part (b).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1077218"/>
          </a:xfrm>
          <a:prstGeom prst="rect">
            <a:avLst/>
          </a:prstGeom>
          <a:solidFill>
            <a:schemeClr val="accent3">
              <a:lumMod val="60000"/>
              <a:lumOff val="40000"/>
              <a:alpha val="62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/>
              <a:t>In the rest of the novel, how </a:t>
            </a:r>
            <a:r>
              <a:rPr lang="en-GB" sz="3200" b="1" dirty="0" smtClean="0"/>
              <a:t>does Steinbeck </a:t>
            </a:r>
            <a:r>
              <a:rPr lang="en-GB" sz="3200" b="1" dirty="0"/>
              <a:t>present the lives of </a:t>
            </a:r>
            <a:r>
              <a:rPr lang="en-GB" sz="3200" b="1" dirty="0" smtClean="0"/>
              <a:t>ranch workers </a:t>
            </a:r>
            <a:r>
              <a:rPr lang="en-GB" sz="3200" b="1" dirty="0"/>
              <a:t>at </a:t>
            </a:r>
            <a:r>
              <a:rPr lang="en-GB" sz="3200" b="1" dirty="0" smtClean="0"/>
              <a:t>that time</a:t>
            </a:r>
            <a:r>
              <a:rPr lang="en-GB" sz="3200" b="1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340768"/>
            <a:ext cx="87849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now need to link the points you’ve made about the bunk house to the rest of the novel. </a:t>
            </a:r>
          </a:p>
          <a:p>
            <a:endParaRPr lang="en-GB" dirty="0" smtClean="0"/>
          </a:p>
          <a:p>
            <a:r>
              <a:rPr lang="en-GB" sz="2000" b="1" dirty="0" smtClean="0"/>
              <a:t>What events can you think of that show something about the lives of the ranch workers? </a:t>
            </a:r>
          </a:p>
          <a:p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What in the novel shows the loneliness, isolation and transient nature of the lives of the ranch workers?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How do the different characters represent the different lives of ranch workers?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How does the structure of the novel reflect the ranch workers’ lives?</a:t>
            </a:r>
          </a:p>
          <a:p>
            <a:endParaRPr lang="en-GB" sz="2000" dirty="0" smtClean="0"/>
          </a:p>
          <a:p>
            <a:r>
              <a:rPr lang="en-GB" sz="2000" b="1" dirty="0" smtClean="0"/>
              <a:t>How do we link this to the time the novel is set? </a:t>
            </a:r>
          </a:p>
          <a:p>
            <a:endParaRPr lang="en-GB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How does Steinbeck show the workers’ fear of being ‘canned’?  How does he show them being kept going by an unattainable dream?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How does he show some ranch workers were subject to prejudice and discrimination? Why was this the case? </a:t>
            </a:r>
          </a:p>
          <a:p>
            <a:r>
              <a:rPr lang="en-GB" sz="2000" dirty="0" smtClean="0"/>
              <a:t>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1077218"/>
          </a:xfrm>
          <a:prstGeom prst="rect">
            <a:avLst/>
          </a:prstGeom>
          <a:solidFill>
            <a:schemeClr val="accent3">
              <a:lumMod val="60000"/>
              <a:lumOff val="40000"/>
              <a:alpha val="62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/>
              <a:t>In the rest of the novel, how </a:t>
            </a:r>
            <a:r>
              <a:rPr lang="en-GB" sz="3200" b="1" dirty="0" smtClean="0"/>
              <a:t>does Steinbeck </a:t>
            </a:r>
            <a:r>
              <a:rPr lang="en-GB" sz="3200" b="1" dirty="0"/>
              <a:t>present the lives of </a:t>
            </a:r>
            <a:r>
              <a:rPr lang="en-GB" sz="3200" b="1" dirty="0" smtClean="0"/>
              <a:t>ranch workers </a:t>
            </a:r>
            <a:r>
              <a:rPr lang="en-GB" sz="3200" b="1" dirty="0"/>
              <a:t>at </a:t>
            </a:r>
            <a:r>
              <a:rPr lang="en-GB" sz="3200" b="1" dirty="0" smtClean="0"/>
              <a:t>that time</a:t>
            </a:r>
            <a:r>
              <a:rPr lang="en-GB" sz="3200" b="1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340768"/>
            <a:ext cx="87849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Make sure you have a key quote or a page number written down for each of the ideas on the previous slide.</a:t>
            </a:r>
          </a:p>
          <a:p>
            <a:endParaRPr lang="en-GB" sz="2200" dirty="0"/>
          </a:p>
          <a:p>
            <a:r>
              <a:rPr lang="en-GB" sz="2200" dirty="0" smtClean="0"/>
              <a:t>You should be able to make at least </a:t>
            </a:r>
            <a:r>
              <a:rPr lang="en-GB" sz="2200" b="1" dirty="0" smtClean="0"/>
              <a:t>three </a:t>
            </a:r>
            <a:r>
              <a:rPr lang="en-GB" sz="2200" dirty="0" smtClean="0"/>
              <a:t>points about the events of the rest of the novel and how they present the lives of ranch workers.</a:t>
            </a:r>
          </a:p>
          <a:p>
            <a:endParaRPr lang="en-GB" sz="2200" dirty="0"/>
          </a:p>
          <a:p>
            <a:r>
              <a:rPr lang="en-GB" sz="2200" dirty="0" smtClean="0"/>
              <a:t>You should be able to make at least </a:t>
            </a:r>
            <a:r>
              <a:rPr lang="en-GB" sz="2200" b="1" dirty="0" smtClean="0"/>
              <a:t>two</a:t>
            </a:r>
            <a:r>
              <a:rPr lang="en-GB" sz="2200" dirty="0" smtClean="0"/>
              <a:t> points about how Steinbeck’s presentation of the lives of ranch workers links to the context of the 1930s.</a:t>
            </a:r>
          </a:p>
          <a:p>
            <a:endParaRPr lang="en-GB" sz="2000" dirty="0"/>
          </a:p>
          <a:p>
            <a:pPr algn="ctr"/>
            <a:r>
              <a:rPr lang="en-GB" sz="2400" b="1" dirty="0" smtClean="0"/>
              <a:t>Now have a go at answering the above question. </a:t>
            </a:r>
          </a:p>
          <a:p>
            <a:endParaRPr lang="en-GB" sz="2000" dirty="0"/>
          </a:p>
          <a:p>
            <a:r>
              <a:rPr lang="en-GB" sz="2200" b="1" dirty="0" smtClean="0"/>
              <a:t>Hints: </a:t>
            </a:r>
          </a:p>
          <a:p>
            <a:endParaRPr lang="en-GB" sz="2200" b="1" dirty="0" smtClean="0"/>
          </a:p>
          <a:p>
            <a:r>
              <a:rPr lang="en-GB" sz="2200" dirty="0" smtClean="0"/>
              <a:t>Try to spend about 25 minutes on this. That’s about five minutes per point! 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 smtClean="0"/>
              <a:t>Don’t forget to use QWERTY!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4032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Past papers : </a:t>
            </a: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Candy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/>
              <a:t>Crooks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/>
              <a:t>George and </a:t>
            </a:r>
            <a:r>
              <a:rPr lang="en-GB" sz="2400" dirty="0" err="1" smtClean="0"/>
              <a:t>Lennie</a:t>
            </a:r>
            <a:r>
              <a:rPr lang="en-GB" sz="2400" dirty="0" smtClean="0"/>
              <a:t> x2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Slim</a:t>
            </a:r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r>
              <a:rPr lang="en-GB" sz="2400" b="1" dirty="0" smtClean="0"/>
              <a:t>Practice papers (with hints, annotations and sample answers):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George and </a:t>
            </a:r>
            <a:r>
              <a:rPr lang="en-GB" sz="2400" dirty="0" err="1" smtClean="0"/>
              <a:t>Lennie</a:t>
            </a: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Setting 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r>
              <a:rPr lang="en-GB" sz="2400" b="1" dirty="0" smtClean="0"/>
              <a:t>Create your own questions: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Extracts sheet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/>
              <a:t>Pick-your-own extract </a:t>
            </a:r>
            <a:endParaRPr lang="en-GB" dirty="0"/>
          </a:p>
        </p:txBody>
      </p:sp>
      <p:pic>
        <p:nvPicPr>
          <p:cNvPr id="204802" name="Picture 2" descr="http://schoolnet.gov.mt/ksi/Download/Past%20Papers/Forms/ex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764704"/>
            <a:ext cx="3476228" cy="49436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63688" y="602128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Use themes and characters to help you – or ask me!</a:t>
            </a:r>
            <a:endParaRPr lang="en-GB" b="1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1331640" y="5733256"/>
            <a:ext cx="432048" cy="611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35896" y="188640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Sample answers: 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 </a:t>
            </a:r>
            <a:r>
              <a:rPr lang="en-GB" sz="2400" dirty="0" smtClean="0"/>
              <a:t>Band 6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/>
              <a:t>Band 5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/>
              <a:t>Band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842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Learning Objective   To complete some practice and past exam questions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Unit 1 Exam  Producing non-fiction texts: Writing to describe   CA: Language Unit 3b (Creative Writing) Moving Image: Use a still image taken from a film as the basis of a piece of writing</dc:title>
  <dc:creator>Vicki</dc:creator>
  <cp:lastModifiedBy>Vicki</cp:lastModifiedBy>
  <cp:revision>216</cp:revision>
  <dcterms:created xsi:type="dcterms:W3CDTF">2014-08-21T14:08:37Z</dcterms:created>
  <dcterms:modified xsi:type="dcterms:W3CDTF">2014-08-23T14:07:44Z</dcterms:modified>
</cp:coreProperties>
</file>