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854"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BAFF9D8-0372-4064-BEC5-B588A630B0EC}" type="datetimeFigureOut">
              <a:rPr lang="en-GB" smtClean="0"/>
              <a:t>23/08/2014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9D67A6-3E5B-49FF-BD62-E0415CD9CAB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AFF9D8-0372-4064-BEC5-B588A630B0EC}" type="datetimeFigureOut">
              <a:rPr lang="en-GB" smtClean="0"/>
              <a:t>23/08/2014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9D67A6-3E5B-49FF-BD62-E0415CD9CAB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AFF9D8-0372-4064-BEC5-B588A630B0EC}" type="datetimeFigureOut">
              <a:rPr lang="en-GB" smtClean="0"/>
              <a:t>23/08/2014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9D67A6-3E5B-49FF-BD62-E0415CD9CAB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AFF9D8-0372-4064-BEC5-B588A630B0EC}" type="datetimeFigureOut">
              <a:rPr lang="en-GB" smtClean="0"/>
              <a:t>23/08/2014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9D67A6-3E5B-49FF-BD62-E0415CD9CAB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AFF9D8-0372-4064-BEC5-B588A630B0EC}" type="datetimeFigureOut">
              <a:rPr lang="en-GB" smtClean="0"/>
              <a:t>23/08/2014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9D67A6-3E5B-49FF-BD62-E0415CD9CABD}"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BAFF9D8-0372-4064-BEC5-B588A630B0EC}" type="datetimeFigureOut">
              <a:rPr lang="en-GB" smtClean="0"/>
              <a:t>23/08/2014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9D67A6-3E5B-49FF-BD62-E0415CD9CAB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BAFF9D8-0372-4064-BEC5-B588A630B0EC}" type="datetimeFigureOut">
              <a:rPr lang="en-GB" smtClean="0"/>
              <a:t>23/08/2014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9D67A6-3E5B-49FF-BD62-E0415CD9CAB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BAFF9D8-0372-4064-BEC5-B588A630B0EC}" type="datetimeFigureOut">
              <a:rPr lang="en-GB" smtClean="0"/>
              <a:t>23/08/2014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9D67A6-3E5B-49FF-BD62-E0415CD9CAB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FF9D8-0372-4064-BEC5-B588A630B0EC}" type="datetimeFigureOut">
              <a:rPr lang="en-GB" smtClean="0"/>
              <a:t>23/08/2014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9D67A6-3E5B-49FF-BD62-E0415CD9CAB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AFF9D8-0372-4064-BEC5-B588A630B0EC}" type="datetimeFigureOut">
              <a:rPr lang="en-GB" smtClean="0"/>
              <a:t>23/08/2014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9D67A6-3E5B-49FF-BD62-E0415CD9CABD}"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AFF9D8-0372-4064-BEC5-B588A630B0EC}" type="datetimeFigureOut">
              <a:rPr lang="en-GB" smtClean="0"/>
              <a:t>23/08/2014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9D67A6-3E5B-49FF-BD62-E0415CD9CABD}"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AFF9D8-0372-4064-BEC5-B588A630B0EC}" type="datetimeFigureOut">
              <a:rPr lang="en-GB" smtClean="0"/>
              <a:t>23/08/2014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9D67A6-3E5B-49FF-BD62-E0415CD9CAB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050" name="Rectangle 2"/>
          <p:cNvSpPr>
            <a:spLocks noGrp="1" noChangeArrowheads="1"/>
          </p:cNvSpPr>
          <p:nvPr>
            <p:ph type="ctrTitle"/>
          </p:nvPr>
        </p:nvSpPr>
        <p:spPr>
          <a:xfrm>
            <a:off x="684213" y="1412875"/>
            <a:ext cx="7772400" cy="3600450"/>
          </a:xfrm>
        </p:spPr>
        <p:txBody>
          <a:bodyPr>
            <a:normAutofit/>
          </a:bodyPr>
          <a:lstStyle/>
          <a:p>
            <a:r>
              <a:rPr lang="en-GB" sz="4800" b="1" u="sng" dirty="0">
                <a:solidFill>
                  <a:schemeClr val="bg1"/>
                </a:solidFill>
                <a:latin typeface="Comic Sans MS" pitchFamily="66" charset="0"/>
              </a:rPr>
              <a:t>Learning </a:t>
            </a:r>
            <a:r>
              <a:rPr lang="en-GB" sz="4800" b="1" u="sng" dirty="0" smtClean="0">
                <a:solidFill>
                  <a:schemeClr val="bg1"/>
                </a:solidFill>
                <a:latin typeface="Comic Sans MS" pitchFamily="66" charset="0"/>
              </a:rPr>
              <a:t>Objective</a:t>
            </a:r>
            <a:r>
              <a:rPr lang="en-GB" b="1" u="sng" dirty="0">
                <a:solidFill>
                  <a:schemeClr val="bg1"/>
                </a:solidFill>
                <a:latin typeface="Comic Sans MS" pitchFamily="66" charset="0"/>
              </a:rPr>
              <a:t/>
            </a:r>
            <a:br>
              <a:rPr lang="en-GB" b="1" u="sng" dirty="0">
                <a:solidFill>
                  <a:schemeClr val="bg1"/>
                </a:solidFill>
                <a:latin typeface="Comic Sans MS" pitchFamily="66" charset="0"/>
              </a:rPr>
            </a:br>
            <a:r>
              <a:rPr lang="en-GB" sz="4000" dirty="0">
                <a:solidFill>
                  <a:schemeClr val="bg1"/>
                </a:solidFill>
                <a:latin typeface="Comic Sans MS" pitchFamily="66" charset="0"/>
              </a:rPr>
              <a:t/>
            </a:r>
            <a:br>
              <a:rPr lang="en-GB" sz="4000" dirty="0">
                <a:solidFill>
                  <a:schemeClr val="bg1"/>
                </a:solidFill>
                <a:latin typeface="Comic Sans MS" pitchFamily="66" charset="0"/>
              </a:rPr>
            </a:br>
            <a:r>
              <a:rPr lang="en-GB" dirty="0" smtClean="0">
                <a:solidFill>
                  <a:schemeClr val="bg1"/>
                </a:solidFill>
                <a:latin typeface="Comic Sans MS" pitchFamily="66" charset="0"/>
              </a:rPr>
              <a:t> To explore the </a:t>
            </a:r>
            <a:r>
              <a:rPr lang="en-GB" dirty="0" smtClean="0">
                <a:solidFill>
                  <a:schemeClr val="bg1"/>
                </a:solidFill>
                <a:latin typeface="Comic Sans MS" pitchFamily="66" charset="0"/>
              </a:rPr>
              <a:t>language </a:t>
            </a:r>
            <a:r>
              <a:rPr lang="en-GB" dirty="0" smtClean="0">
                <a:solidFill>
                  <a:schemeClr val="bg1"/>
                </a:solidFill>
                <a:latin typeface="Comic Sans MS" pitchFamily="66" charset="0"/>
              </a:rPr>
              <a:t>of the novel</a:t>
            </a:r>
            <a:endParaRPr lang="en-US"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Rectangle 1"/>
          <p:cNvSpPr>
            <a:spLocks noChangeArrowheads="1"/>
          </p:cNvSpPr>
          <p:nvPr/>
        </p:nvSpPr>
        <p:spPr bwMode="auto">
          <a:xfrm>
            <a:off x="251520" y="944724"/>
            <a:ext cx="864096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There are two very distinct styles to the language and style of </a:t>
            </a:r>
            <a:r>
              <a:rPr kumimoji="0" lang="en-GB" sz="200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Of</a:t>
            </a:r>
            <a:r>
              <a:rPr kumimoji="0" lang="en-GB" sz="2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Mice and Men</a:t>
            </a:r>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tab pos="457200" algn="l"/>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GB" sz="2000" b="0" i="0" u="none" strike="noStrike" cap="none" normalizeH="0" baseline="0" dirty="0" smtClean="0">
                <a:ln>
                  <a:noFill/>
                </a:ln>
                <a:solidFill>
                  <a:schemeClr val="tx1"/>
                </a:solidFill>
                <a:effectLst/>
                <a:latin typeface="Cooper Black" pitchFamily="18" charset="0"/>
                <a:ea typeface="Times New Roman" pitchFamily="18" charset="0"/>
                <a:cs typeface="Arial" pitchFamily="34" charset="0"/>
              </a:rPr>
              <a:t>Descriptive</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Steinbeck’s descriptive style is full of poetic devices: similes and metaphors. It is very powerful and effective in establishing scene and character. He uses his description of light and sound to great effect: note how it is used throughout the novel.</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GB" sz="2000" b="0" i="0" u="none" strike="noStrike" cap="none" normalizeH="0" baseline="0" dirty="0" smtClean="0">
                <a:ln>
                  <a:noFill/>
                </a:ln>
                <a:solidFill>
                  <a:schemeClr val="tx1"/>
                </a:solidFill>
                <a:effectLst/>
                <a:latin typeface="Cooper Black" pitchFamily="18" charset="0"/>
                <a:ea typeface="Times New Roman" pitchFamily="18" charset="0"/>
                <a:cs typeface="Arial" pitchFamily="34" charset="0"/>
              </a:rPr>
              <a:t>Dialogue</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Steinbeck creates a startlingly realistic sense of dialogue, using the heavy dialect of the ranch hands, including their slang. He creates the sound of their language on the page by reflecting the spoken grammar as well as missing out letters to give the impression of speech.</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explore </a:t>
            </a:r>
            <a:r>
              <a:rPr lang="en-GB" dirty="0" smtClean="0"/>
              <a:t>the language of </a:t>
            </a:r>
            <a:r>
              <a:rPr lang="en-GB" dirty="0" smtClean="0"/>
              <a:t>the novel</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96752"/>
            <a:ext cx="8712968" cy="5386090"/>
          </a:xfrm>
          <a:prstGeom prst="rect">
            <a:avLst/>
          </a:prstGeom>
          <a:noFill/>
        </p:spPr>
        <p:txBody>
          <a:bodyPr wrap="square" rtlCol="0">
            <a:spAutoFit/>
          </a:bodyPr>
          <a:lstStyle/>
          <a:p>
            <a:r>
              <a:rPr lang="en-GB" sz="2200" b="1" dirty="0" smtClean="0"/>
              <a:t>Steinbeck </a:t>
            </a:r>
            <a:r>
              <a:rPr lang="en-GB" sz="2200" b="1" dirty="0" smtClean="0"/>
              <a:t>creates beautiful descriptive passages which read like poetry to set the scene:</a:t>
            </a:r>
          </a:p>
          <a:p>
            <a:pPr algn="ctr"/>
            <a:r>
              <a:rPr lang="en-GB" sz="2000" i="1" dirty="0" smtClean="0"/>
              <a:t>On one side of the river the golden foothill slopes curve up to the strong and rocky </a:t>
            </a:r>
            <a:r>
              <a:rPr lang="en-GB" sz="2000" i="1" dirty="0" err="1" smtClean="0"/>
              <a:t>Gabilan</a:t>
            </a:r>
            <a:r>
              <a:rPr lang="en-GB" sz="2000" i="1" dirty="0" smtClean="0"/>
              <a:t> mountains, but on the valley side the water is lined with trees--willows fresh and green with every spring, carrying in their lower leaf junctures the debris of the winter's flooding; and sycamores with mottled, white, recumbent limbs and branches that arch over the pool</a:t>
            </a:r>
            <a:r>
              <a:rPr lang="en-GB" sz="2000" i="1" dirty="0" smtClean="0"/>
              <a:t>.</a:t>
            </a:r>
          </a:p>
          <a:p>
            <a:pPr algn="ctr"/>
            <a:endParaRPr lang="en-GB" sz="2000" i="1" dirty="0" smtClean="0"/>
          </a:p>
          <a:p>
            <a:r>
              <a:rPr lang="en-GB" sz="2200" b="1" dirty="0" smtClean="0"/>
              <a:t>He uses a lot of simple and compound sentences and straightforward vocabulary to narrate the </a:t>
            </a:r>
            <a:r>
              <a:rPr lang="en-GB" sz="2200" b="1" dirty="0" smtClean="0"/>
              <a:t>action:</a:t>
            </a:r>
            <a:endParaRPr lang="en-GB" sz="2200" b="1" dirty="0" smtClean="0"/>
          </a:p>
          <a:p>
            <a:pPr algn="ctr"/>
            <a:r>
              <a:rPr lang="en-GB" sz="2000" i="1" dirty="0" smtClean="0"/>
              <a:t>The first man stopped short in the clearing, and the follower nearly ran over him. He took off his hat and wiped the sweatband with his forefinger and snapped the moisture off. His huge companion dropped his blankets and flung himself down and drank from the surface of the green pool; drank with long gulps, snorting into the water like a horse. The small man stepped nervously beside him.</a:t>
            </a:r>
          </a:p>
          <a:p>
            <a:r>
              <a:rPr lang="en-GB" dirty="0" smtClean="0"/>
              <a:t/>
            </a:r>
            <a:br>
              <a:rPr lang="en-GB" dirty="0" smtClean="0"/>
            </a:br>
            <a:endParaRPr lang="en-GB" dirty="0"/>
          </a:p>
        </p:txBody>
      </p:sp>
      <p:sp>
        <p:nvSpPr>
          <p:cNvPr id="3" name="TextBox 2"/>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explore </a:t>
            </a:r>
            <a:r>
              <a:rPr lang="en-GB" dirty="0" smtClean="0"/>
              <a:t>the language of </a:t>
            </a:r>
            <a:r>
              <a:rPr lang="en-GB" dirty="0" smtClean="0"/>
              <a:t>the novel</a:t>
            </a:r>
            <a:endParaRPr lang="en-GB" dirty="0"/>
          </a:p>
        </p:txBody>
      </p:sp>
      <p:sp>
        <p:nvSpPr>
          <p:cNvPr id="4" name="TextBox 3"/>
          <p:cNvSpPr txBox="1"/>
          <p:nvPr/>
        </p:nvSpPr>
        <p:spPr>
          <a:xfrm>
            <a:off x="179512" y="404664"/>
            <a:ext cx="5904656" cy="707886"/>
          </a:xfrm>
          <a:prstGeom prst="rect">
            <a:avLst/>
          </a:prstGeom>
          <a:noFill/>
        </p:spPr>
        <p:txBody>
          <a:bodyPr wrap="square" rtlCol="0">
            <a:spAutoFit/>
          </a:bodyPr>
          <a:lstStyle/>
          <a:p>
            <a:r>
              <a:rPr lang="en-GB" sz="4000" b="1" dirty="0" smtClean="0">
                <a:solidFill>
                  <a:srgbClr val="FF0000"/>
                </a:solidFill>
              </a:rPr>
              <a:t>Descriptive</a:t>
            </a:r>
            <a:endParaRPr lang="en-GB" sz="4000"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96752"/>
            <a:ext cx="8712968" cy="2123658"/>
          </a:xfrm>
          <a:prstGeom prst="rect">
            <a:avLst/>
          </a:prstGeom>
          <a:noFill/>
        </p:spPr>
        <p:txBody>
          <a:bodyPr wrap="square" rtlCol="0">
            <a:spAutoFit/>
          </a:bodyPr>
          <a:lstStyle/>
          <a:p>
            <a:r>
              <a:rPr lang="en-US" sz="2400" dirty="0" smtClean="0"/>
              <a:t>In </a:t>
            </a:r>
            <a:r>
              <a:rPr lang="en-US" sz="2400" i="1" dirty="0" smtClean="0"/>
              <a:t>Of Mice and Men</a:t>
            </a:r>
            <a:r>
              <a:rPr lang="en-US" sz="2400" dirty="0" smtClean="0"/>
              <a:t> the characters use </a:t>
            </a:r>
            <a:r>
              <a:rPr lang="en-US" sz="2400" dirty="0" smtClean="0"/>
              <a:t>a </a:t>
            </a:r>
            <a:r>
              <a:rPr lang="en-US" sz="2400" dirty="0" smtClean="0"/>
              <a:t>non-standard dialect. Steinbeck writes in Standard English in his descriptions, but why does he use non-standard dialects when the characters are speaking?  </a:t>
            </a:r>
            <a:r>
              <a:rPr lang="en-US" sz="2400" b="1" dirty="0" smtClean="0"/>
              <a:t>What effect does it have?</a:t>
            </a:r>
            <a:endParaRPr lang="en-GB" sz="2400" b="1" dirty="0" smtClean="0"/>
          </a:p>
          <a:p>
            <a:r>
              <a:rPr lang="en-GB" dirty="0" smtClean="0"/>
              <a:t/>
            </a:r>
            <a:br>
              <a:rPr lang="en-GB" dirty="0" smtClean="0"/>
            </a:br>
            <a:endParaRPr lang="en-GB" dirty="0"/>
          </a:p>
        </p:txBody>
      </p:sp>
      <p:sp>
        <p:nvSpPr>
          <p:cNvPr id="3" name="TextBox 2"/>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explore </a:t>
            </a:r>
            <a:r>
              <a:rPr lang="en-GB" dirty="0" smtClean="0"/>
              <a:t>the language of </a:t>
            </a:r>
            <a:r>
              <a:rPr lang="en-GB" dirty="0" smtClean="0"/>
              <a:t>the novel</a:t>
            </a:r>
            <a:endParaRPr lang="en-GB" dirty="0"/>
          </a:p>
        </p:txBody>
      </p:sp>
      <p:sp>
        <p:nvSpPr>
          <p:cNvPr id="4" name="TextBox 3"/>
          <p:cNvSpPr txBox="1"/>
          <p:nvPr/>
        </p:nvSpPr>
        <p:spPr>
          <a:xfrm>
            <a:off x="179512" y="404664"/>
            <a:ext cx="5904656" cy="707886"/>
          </a:xfrm>
          <a:prstGeom prst="rect">
            <a:avLst/>
          </a:prstGeom>
          <a:noFill/>
        </p:spPr>
        <p:txBody>
          <a:bodyPr wrap="square" rtlCol="0">
            <a:spAutoFit/>
          </a:bodyPr>
          <a:lstStyle/>
          <a:p>
            <a:r>
              <a:rPr lang="en-GB" sz="4000" b="1" dirty="0" smtClean="0">
                <a:solidFill>
                  <a:srgbClr val="FF0000"/>
                </a:solidFill>
              </a:rPr>
              <a:t>Dialogue/Dialect</a:t>
            </a:r>
            <a:endParaRPr lang="en-GB" sz="4000" b="1" dirty="0">
              <a:solidFill>
                <a:srgbClr val="FF0000"/>
              </a:solidFill>
            </a:endParaRPr>
          </a:p>
        </p:txBody>
      </p:sp>
      <p:pic>
        <p:nvPicPr>
          <p:cNvPr id="203778" name="Picture 2"/>
          <p:cNvPicPr>
            <a:picLocks noChangeAspect="1" noChangeArrowheads="1"/>
          </p:cNvPicPr>
          <p:nvPr/>
        </p:nvPicPr>
        <p:blipFill>
          <a:blip r:embed="rId2" cstate="print"/>
          <a:srcRect l="9741" t="24800" r="51869" b="48950"/>
          <a:stretch>
            <a:fillRect/>
          </a:stretch>
        </p:blipFill>
        <p:spPr bwMode="auto">
          <a:xfrm>
            <a:off x="323527" y="3140968"/>
            <a:ext cx="8237715" cy="31683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052736"/>
            <a:ext cx="8712968" cy="1569660"/>
          </a:xfrm>
          <a:prstGeom prst="rect">
            <a:avLst/>
          </a:prstGeom>
          <a:noFill/>
        </p:spPr>
        <p:txBody>
          <a:bodyPr wrap="square" rtlCol="0">
            <a:spAutoFit/>
          </a:bodyPr>
          <a:lstStyle/>
          <a:p>
            <a:r>
              <a:rPr lang="en-GB" sz="2400" dirty="0" smtClean="0"/>
              <a:t>It </a:t>
            </a:r>
            <a:r>
              <a:rPr lang="en-GB" sz="2400" dirty="0" smtClean="0"/>
              <a:t>is worth noting that Steinbeck </a:t>
            </a:r>
            <a:r>
              <a:rPr lang="en-GB" sz="2400" b="1" dirty="0" smtClean="0"/>
              <a:t>never addresses the reader directly </a:t>
            </a:r>
            <a:r>
              <a:rPr lang="en-GB" sz="2400" dirty="0" smtClean="0"/>
              <a:t>and </a:t>
            </a:r>
            <a:r>
              <a:rPr lang="en-GB" sz="2400" b="1" dirty="0" smtClean="0"/>
              <a:t>never tells us what the characters are thinking</a:t>
            </a:r>
            <a:r>
              <a:rPr lang="en-GB" sz="2400" dirty="0" smtClean="0"/>
              <a:t>: he is very unobtrusive. He lets the characters speak their thoughts through their language, and what isn’t said has to be deduced by the reader</a:t>
            </a:r>
            <a:r>
              <a:rPr lang="en-GB" sz="2400" dirty="0" smtClean="0"/>
              <a:t>.</a:t>
            </a:r>
            <a:endParaRPr lang="en-GB" dirty="0"/>
          </a:p>
        </p:txBody>
      </p:sp>
      <p:sp>
        <p:nvSpPr>
          <p:cNvPr id="3" name="TextBox 2"/>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explore </a:t>
            </a:r>
            <a:r>
              <a:rPr lang="en-GB" dirty="0" smtClean="0"/>
              <a:t>the language of </a:t>
            </a:r>
            <a:r>
              <a:rPr lang="en-GB" dirty="0" smtClean="0"/>
              <a:t>the novel</a:t>
            </a:r>
            <a:endParaRPr lang="en-GB" dirty="0"/>
          </a:p>
        </p:txBody>
      </p:sp>
      <p:sp>
        <p:nvSpPr>
          <p:cNvPr id="4" name="TextBox 3"/>
          <p:cNvSpPr txBox="1"/>
          <p:nvPr/>
        </p:nvSpPr>
        <p:spPr>
          <a:xfrm>
            <a:off x="179512" y="332656"/>
            <a:ext cx="5904656" cy="707886"/>
          </a:xfrm>
          <a:prstGeom prst="rect">
            <a:avLst/>
          </a:prstGeom>
          <a:noFill/>
        </p:spPr>
        <p:txBody>
          <a:bodyPr wrap="square" rtlCol="0">
            <a:spAutoFit/>
          </a:bodyPr>
          <a:lstStyle/>
          <a:p>
            <a:r>
              <a:rPr lang="en-GB" sz="4000" b="1" dirty="0" smtClean="0">
                <a:solidFill>
                  <a:srgbClr val="FF0000"/>
                </a:solidFill>
              </a:rPr>
              <a:t>The narrative voice</a:t>
            </a:r>
            <a:endParaRPr lang="en-GB" sz="4000" b="1" dirty="0">
              <a:solidFill>
                <a:srgbClr val="FF0000"/>
              </a:solidFill>
            </a:endParaRPr>
          </a:p>
        </p:txBody>
      </p:sp>
      <p:sp>
        <p:nvSpPr>
          <p:cNvPr id="5" name="TextBox 4"/>
          <p:cNvSpPr txBox="1"/>
          <p:nvPr/>
        </p:nvSpPr>
        <p:spPr>
          <a:xfrm>
            <a:off x="323528" y="2996952"/>
            <a:ext cx="3672408" cy="3816429"/>
          </a:xfrm>
          <a:prstGeom prst="rect">
            <a:avLst/>
          </a:prstGeom>
          <a:noFill/>
        </p:spPr>
        <p:txBody>
          <a:bodyPr wrap="square" rtlCol="0">
            <a:spAutoFit/>
          </a:bodyPr>
          <a:lstStyle/>
          <a:p>
            <a:r>
              <a:rPr lang="en-GB" sz="2400" b="1" dirty="0" smtClean="0"/>
              <a:t>The narrator: </a:t>
            </a:r>
          </a:p>
          <a:p>
            <a:pPr>
              <a:buFont typeface="Arial" pitchFamily="34" charset="0"/>
              <a:buChar char="•"/>
            </a:pPr>
            <a:r>
              <a:rPr lang="en-GB" sz="2000" dirty="0" smtClean="0"/>
              <a:t> </a:t>
            </a:r>
            <a:r>
              <a:rPr lang="en-GB" sz="2000" dirty="0" smtClean="0"/>
              <a:t>is not a character in the book</a:t>
            </a:r>
          </a:p>
          <a:p>
            <a:pPr>
              <a:buFont typeface="Arial" pitchFamily="34" charset="0"/>
              <a:buChar char="•"/>
            </a:pPr>
            <a:r>
              <a:rPr lang="en-GB" sz="2000" dirty="0" smtClean="0"/>
              <a:t> </a:t>
            </a:r>
            <a:r>
              <a:rPr lang="en-GB" sz="2000" dirty="0" smtClean="0"/>
              <a:t>is omniscient </a:t>
            </a:r>
          </a:p>
          <a:p>
            <a:pPr>
              <a:buFont typeface="Arial" pitchFamily="34" charset="0"/>
              <a:buChar char="•"/>
            </a:pPr>
            <a:r>
              <a:rPr lang="en-GB" sz="2000" dirty="0" smtClean="0"/>
              <a:t> </a:t>
            </a:r>
            <a:r>
              <a:rPr lang="en-GB" sz="2000" dirty="0" smtClean="0"/>
              <a:t>uses deliberately different language to the characters</a:t>
            </a:r>
          </a:p>
          <a:p>
            <a:pPr>
              <a:buFont typeface="Arial" pitchFamily="34" charset="0"/>
              <a:buChar char="•"/>
            </a:pPr>
            <a:r>
              <a:rPr lang="en-GB" sz="2000" dirty="0" smtClean="0"/>
              <a:t> </a:t>
            </a:r>
            <a:r>
              <a:rPr lang="en-GB" sz="2000" dirty="0" smtClean="0"/>
              <a:t>accesses the viewpoint of some characters at certain times </a:t>
            </a:r>
          </a:p>
          <a:p>
            <a:pPr>
              <a:buFont typeface="Arial" pitchFamily="34" charset="0"/>
              <a:buChar char="•"/>
            </a:pPr>
            <a:r>
              <a:rPr lang="en-GB" sz="2000" dirty="0" smtClean="0"/>
              <a:t> </a:t>
            </a:r>
            <a:r>
              <a:rPr lang="en-GB" sz="2000" dirty="0" smtClean="0"/>
              <a:t>tells the story in the simple past and in chronological order – any past events are told to us by the characters</a:t>
            </a:r>
          </a:p>
          <a:p>
            <a:pPr>
              <a:buFont typeface="Arial" pitchFamily="34" charset="0"/>
              <a:buChar char="•"/>
            </a:pPr>
            <a:endParaRPr lang="en-GB" dirty="0"/>
          </a:p>
        </p:txBody>
      </p:sp>
      <p:sp>
        <p:nvSpPr>
          <p:cNvPr id="6" name="TextBox 5"/>
          <p:cNvSpPr txBox="1"/>
          <p:nvPr/>
        </p:nvSpPr>
        <p:spPr>
          <a:xfrm>
            <a:off x="4860032" y="2708920"/>
            <a:ext cx="4032448" cy="1477328"/>
          </a:xfrm>
          <a:prstGeom prst="rect">
            <a:avLst/>
          </a:prstGeom>
          <a:noFill/>
          <a:ln>
            <a:solidFill>
              <a:schemeClr val="tx1"/>
            </a:solidFill>
          </a:ln>
        </p:spPr>
        <p:txBody>
          <a:bodyPr wrap="square" rtlCol="0">
            <a:spAutoFit/>
          </a:bodyPr>
          <a:lstStyle/>
          <a:p>
            <a:r>
              <a:rPr lang="en-GB" b="1" dirty="0" smtClean="0"/>
              <a:t>George</a:t>
            </a:r>
            <a:r>
              <a:rPr lang="en-GB" dirty="0" smtClean="0"/>
              <a:t> – many of the major events</a:t>
            </a:r>
          </a:p>
          <a:p>
            <a:r>
              <a:rPr lang="en-GB" b="1" dirty="0" smtClean="0"/>
              <a:t>Candy</a:t>
            </a:r>
            <a:r>
              <a:rPr lang="en-GB" dirty="0" smtClean="0"/>
              <a:t> </a:t>
            </a:r>
            <a:r>
              <a:rPr lang="en-GB" dirty="0" smtClean="0"/>
              <a:t>-- introduces</a:t>
            </a:r>
            <a:r>
              <a:rPr lang="en-GB" dirty="0" smtClean="0"/>
              <a:t> each main </a:t>
            </a:r>
            <a:r>
              <a:rPr lang="en-GB" dirty="0" smtClean="0"/>
              <a:t>character to George</a:t>
            </a:r>
            <a:r>
              <a:rPr lang="en-GB" dirty="0" smtClean="0"/>
              <a:t>, and it is through his eyes that we </a:t>
            </a:r>
            <a:r>
              <a:rPr lang="en-GB" dirty="0" smtClean="0"/>
              <a:t>see the </a:t>
            </a:r>
            <a:r>
              <a:rPr lang="en-GB" dirty="0" smtClean="0"/>
              <a:t>body of Curley's wife</a:t>
            </a:r>
            <a:r>
              <a:rPr lang="en-GB" dirty="0" smtClean="0"/>
              <a:t> </a:t>
            </a:r>
          </a:p>
          <a:p>
            <a:r>
              <a:rPr lang="en-GB" b="1" dirty="0" err="1" smtClean="0"/>
              <a:t>Lennie</a:t>
            </a:r>
            <a:r>
              <a:rPr lang="en-GB" dirty="0" smtClean="0"/>
              <a:t> – at the end</a:t>
            </a:r>
            <a:endParaRPr lang="en-GB" dirty="0"/>
          </a:p>
        </p:txBody>
      </p:sp>
      <p:cxnSp>
        <p:nvCxnSpPr>
          <p:cNvPr id="8" name="Straight Arrow Connector 7"/>
          <p:cNvCxnSpPr/>
          <p:nvPr/>
        </p:nvCxnSpPr>
        <p:spPr>
          <a:xfrm flipH="1">
            <a:off x="3491880" y="4005064"/>
            <a:ext cx="1368152"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427984" y="4797152"/>
            <a:ext cx="4392488" cy="1446550"/>
          </a:xfrm>
          <a:prstGeom prst="rect">
            <a:avLst/>
          </a:prstGeom>
          <a:noFill/>
        </p:spPr>
        <p:txBody>
          <a:bodyPr wrap="square" rtlCol="0">
            <a:spAutoFit/>
          </a:bodyPr>
          <a:lstStyle/>
          <a:p>
            <a:pPr algn="ctr"/>
            <a:r>
              <a:rPr lang="en-GB" sz="4400" b="1" dirty="0" smtClean="0"/>
              <a:t>What is the effect of these choices? </a:t>
            </a:r>
            <a:endParaRPr lang="en-GB" sz="4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402</Words>
  <Application>Microsoft Office PowerPoint</Application>
  <PresentationFormat>On-screen Show (4:3)</PresentationFormat>
  <Paragraphs>36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Learning Objective   To explore the language of the novel</vt:lpstr>
      <vt:lpstr>Slide 2</vt:lpstr>
      <vt:lpstr>Slide 3</vt:lpstr>
      <vt:lpstr>Slide 4</vt:lpstr>
      <vt:lpstr>Slide 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   To explore the language of the novel</dc:title>
  <dc:creator>Vicki</dc:creator>
  <cp:lastModifiedBy>Vicki</cp:lastModifiedBy>
  <cp:revision>1</cp:revision>
  <dcterms:created xsi:type="dcterms:W3CDTF">2014-08-23T13:19:20Z</dcterms:created>
  <dcterms:modified xsi:type="dcterms:W3CDTF">2014-08-23T13:19:29Z</dcterms:modified>
</cp:coreProperties>
</file>