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73" r:id="rId2"/>
    <p:sldId id="300"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1" r:id="rId19"/>
    <p:sldId id="275" r:id="rId20"/>
    <p:sldId id="276" r:id="rId21"/>
    <p:sldId id="277" r:id="rId22"/>
    <p:sldId id="278" r:id="rId23"/>
    <p:sldId id="279" r:id="rId24"/>
    <p:sldId id="256" r:id="rId25"/>
    <p:sldId id="302" r:id="rId26"/>
    <p:sldId id="257" r:id="rId27"/>
    <p:sldId id="264" r:id="rId28"/>
    <p:sldId id="265" r:id="rId29"/>
    <p:sldId id="266" r:id="rId30"/>
    <p:sldId id="267" r:id="rId31"/>
    <p:sldId id="268" r:id="rId32"/>
    <p:sldId id="269" r:id="rId33"/>
    <p:sldId id="270" r:id="rId34"/>
    <p:sldId id="271" r:id="rId35"/>
    <p:sldId id="303" r:id="rId36"/>
    <p:sldId id="314" r:id="rId37"/>
    <p:sldId id="339" r:id="rId38"/>
    <p:sldId id="280" r:id="rId39"/>
    <p:sldId id="304" r:id="rId40"/>
    <p:sldId id="305" r:id="rId41"/>
    <p:sldId id="306" r:id="rId42"/>
    <p:sldId id="307" r:id="rId43"/>
    <p:sldId id="308" r:id="rId44"/>
    <p:sldId id="309" r:id="rId45"/>
    <p:sldId id="310" r:id="rId46"/>
    <p:sldId id="311" r:id="rId47"/>
    <p:sldId id="338" r:id="rId48"/>
    <p:sldId id="281" r:id="rId49"/>
    <p:sldId id="283" r:id="rId50"/>
    <p:sldId id="282" r:id="rId51"/>
    <p:sldId id="312" r:id="rId52"/>
    <p:sldId id="316" r:id="rId53"/>
    <p:sldId id="317" r:id="rId54"/>
    <p:sldId id="318" r:id="rId55"/>
    <p:sldId id="319" r:id="rId56"/>
    <p:sldId id="320" r:id="rId57"/>
    <p:sldId id="321" r:id="rId58"/>
    <p:sldId id="337" r:id="rId59"/>
    <p:sldId id="340" r:id="rId60"/>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140" y="14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8C5DEB02-86BF-46C8-98D5-A55AA15433BB}" type="datetimeFigureOut">
              <a:rPr lang="en-US" smtClean="0"/>
              <a:pPr/>
              <a:t>3/22/2015</a:t>
            </a:fld>
            <a:endParaRPr lang="en-US"/>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F94C060A-FE33-40AC-BDC5-7749CC7B480F}" type="slidenum">
              <a:rPr lang="en-US" smtClean="0"/>
              <a:pPr/>
              <a:t>‹#›</a:t>
            </a:fld>
            <a:endParaRPr lang="en-US"/>
          </a:p>
        </p:txBody>
      </p:sp>
    </p:spTree>
    <p:extLst>
      <p:ext uri="{BB962C8B-B14F-4D97-AF65-F5344CB8AC3E}">
        <p14:creationId xmlns:p14="http://schemas.microsoft.com/office/powerpoint/2010/main" val="2577156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E30A982-6658-4B00-AB5E-D1BBB0849617}" type="datetimeFigureOut">
              <a:rPr lang="en-GB" smtClean="0"/>
              <a:t>22/03/2015</a:t>
            </a:fld>
            <a:endParaRPr lang="en-GB"/>
          </a:p>
        </p:txBody>
      </p:sp>
      <p:sp>
        <p:nvSpPr>
          <p:cNvPr id="4" name="Slide Image Placeholder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1A3AAB5-C6CB-4DB8-8A31-BBEA66B5FA8D}" type="slidenum">
              <a:rPr lang="en-GB" smtClean="0"/>
              <a:t>‹#›</a:t>
            </a:fld>
            <a:endParaRPr lang="en-GB"/>
          </a:p>
        </p:txBody>
      </p:sp>
    </p:spTree>
    <p:extLst>
      <p:ext uri="{BB962C8B-B14F-4D97-AF65-F5344CB8AC3E}">
        <p14:creationId xmlns:p14="http://schemas.microsoft.com/office/powerpoint/2010/main" val="227449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23</a:t>
            </a:fld>
            <a:endParaRPr lang="en-GB"/>
          </a:p>
        </p:txBody>
      </p:sp>
    </p:spTree>
    <p:extLst>
      <p:ext uri="{BB962C8B-B14F-4D97-AF65-F5344CB8AC3E}">
        <p14:creationId xmlns:p14="http://schemas.microsoft.com/office/powerpoint/2010/main" val="147128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20CA72-1FCA-4C51-98A3-48C5605F7333}"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401947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0CA72-1FCA-4C51-98A3-48C5605F7333}"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224956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0CA72-1FCA-4C51-98A3-48C5605F7333}"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372556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0CA72-1FCA-4C51-98A3-48C5605F7333}"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407606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0CA72-1FCA-4C51-98A3-48C5605F7333}"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343008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20CA72-1FCA-4C51-98A3-48C5605F7333}" type="datetimeFigureOut">
              <a:rPr lang="en-US" smtClean="0"/>
              <a:pPr/>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339209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20CA72-1FCA-4C51-98A3-48C5605F7333}" type="datetimeFigureOut">
              <a:rPr lang="en-US" smtClean="0"/>
              <a:pPr/>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411790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20CA72-1FCA-4C51-98A3-48C5605F7333}" type="datetimeFigureOut">
              <a:rPr lang="en-US" smtClean="0"/>
              <a:pPr/>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46331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0CA72-1FCA-4C51-98A3-48C5605F7333}" type="datetimeFigureOut">
              <a:rPr lang="en-US" smtClean="0"/>
              <a:pPr/>
              <a:t>3/22/2015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45094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0CA72-1FCA-4C51-98A3-48C5605F7333}" type="datetimeFigureOut">
              <a:rPr lang="en-US" smtClean="0"/>
              <a:pPr/>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162954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0CA72-1FCA-4C51-98A3-48C5605F7333}" type="datetimeFigureOut">
              <a:rPr lang="en-US" smtClean="0"/>
              <a:pPr/>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E0461-D8B8-42B9-A02A-323DEA95EB3E}" type="slidenum">
              <a:rPr lang="en-US" smtClean="0"/>
              <a:pPr/>
              <a:t>‹#›</a:t>
            </a:fld>
            <a:endParaRPr lang="en-US"/>
          </a:p>
        </p:txBody>
      </p:sp>
    </p:spTree>
    <p:extLst>
      <p:ext uri="{BB962C8B-B14F-4D97-AF65-F5344CB8AC3E}">
        <p14:creationId xmlns:p14="http://schemas.microsoft.com/office/powerpoint/2010/main" val="91846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20CA72-1FCA-4C51-98A3-48C5605F7333}" type="datetimeFigureOut">
              <a:rPr lang="en-US" smtClean="0"/>
              <a:pPr/>
              <a:t>3/22/2015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2E0461-D8B8-42B9-A02A-323DEA95EB3E}" type="slidenum">
              <a:rPr lang="en-US" smtClean="0"/>
              <a:pPr/>
              <a:t>‹#›</a:t>
            </a:fld>
            <a:endParaRPr lang="en-US"/>
          </a:p>
        </p:txBody>
      </p:sp>
    </p:spTree>
    <p:extLst>
      <p:ext uri="{BB962C8B-B14F-4D97-AF65-F5344CB8AC3E}">
        <p14:creationId xmlns:p14="http://schemas.microsoft.com/office/powerpoint/2010/main" val="851038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rnlYoCndy4/TcbjvWpFOhI/AAAAAAAAADo/vBrbJk4kTQ0/s1600/full-moon-over-the-s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00424" y="1268760"/>
            <a:ext cx="9036496" cy="1752600"/>
          </a:xfrm>
        </p:spPr>
        <p:txBody>
          <a:bodyPr>
            <a:normAutofit lnSpcReduction="10000"/>
          </a:bodyPr>
          <a:lstStyle/>
          <a:p>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Moon on the Tides: Poetry Anthology – Linking Poems and Exam Preparation</a:t>
            </a:r>
          </a:p>
          <a:p>
            <a:endParaRPr lang="en-GB" sz="4400" dirty="0">
              <a:solidFill>
                <a:schemeClr val="bg1"/>
              </a:solidFill>
              <a:effectLst>
                <a:glow rad="228600">
                  <a:schemeClr val="accent1">
                    <a:satMod val="175000"/>
                    <a:alpha val="40000"/>
                  </a:schemeClr>
                </a:glow>
              </a:effectLst>
              <a:latin typeface="Arial" pitchFamily="34" charset="0"/>
              <a:cs typeface="Arial" pitchFamily="34" charset="0"/>
            </a:endParaRPr>
          </a:p>
        </p:txBody>
      </p:sp>
      <p:sp>
        <p:nvSpPr>
          <p:cNvPr id="4" name="Rectangle 3"/>
          <p:cNvSpPr/>
          <p:nvPr/>
        </p:nvSpPr>
        <p:spPr>
          <a:xfrm>
            <a:off x="4427984" y="5877272"/>
            <a:ext cx="4484946" cy="584775"/>
          </a:xfrm>
          <a:prstGeom prst="rect">
            <a:avLst/>
          </a:prstGeom>
        </p:spPr>
        <p:txBody>
          <a:bodyPr wrap="none">
            <a:spAutoFit/>
          </a:bodyPr>
          <a:lstStyle/>
          <a:p>
            <a:r>
              <a:rPr lang="en-GB" sz="3200" dirty="0" smtClean="0">
                <a:solidFill>
                  <a:schemeClr val="bg1"/>
                </a:solidFill>
                <a:effectLst>
                  <a:glow rad="101600">
                    <a:schemeClr val="accent1">
                      <a:satMod val="175000"/>
                      <a:alpha val="40000"/>
                    </a:schemeClr>
                  </a:glow>
                </a:effectLst>
                <a:cs typeface="Arial" pitchFamily="34" charset="0"/>
              </a:rPr>
              <a:t>Unit 2: Poetry </a:t>
            </a:r>
            <a:r>
              <a:rPr lang="en-GB" sz="3200" dirty="0">
                <a:solidFill>
                  <a:schemeClr val="bg1"/>
                </a:solidFill>
                <a:effectLst>
                  <a:glow rad="101600">
                    <a:schemeClr val="accent1">
                      <a:satMod val="175000"/>
                      <a:alpha val="40000"/>
                    </a:schemeClr>
                  </a:glow>
                </a:effectLst>
                <a:cs typeface="Arial" pitchFamily="34" charset="0"/>
              </a:rPr>
              <a:t>across time</a:t>
            </a:r>
          </a:p>
        </p:txBody>
      </p:sp>
      <p:sp>
        <p:nvSpPr>
          <p:cNvPr id="6" name="Rectangle 5"/>
          <p:cNvSpPr/>
          <p:nvPr/>
        </p:nvSpPr>
        <p:spPr>
          <a:xfrm>
            <a:off x="7236296" y="4365104"/>
            <a:ext cx="1713146" cy="1200329"/>
          </a:xfrm>
          <a:prstGeom prst="rect">
            <a:avLst/>
          </a:prstGeom>
        </p:spPr>
        <p:txBody>
          <a:bodyPr wrap="square">
            <a:spAutoFit/>
          </a:bodyPr>
          <a:lstStyle/>
          <a:p>
            <a:r>
              <a:rPr lang="en-GB" sz="2400" dirty="0" smtClean="0">
                <a:solidFill>
                  <a:srgbClr val="00B0F0"/>
                </a:solidFill>
                <a:effectLst>
                  <a:glow rad="101600">
                    <a:schemeClr val="accent1">
                      <a:satMod val="175000"/>
                      <a:alpha val="40000"/>
                    </a:schemeClr>
                  </a:glow>
                </a:effectLst>
                <a:cs typeface="Arial" pitchFamily="34" charset="0"/>
              </a:rPr>
              <a:t>35% </a:t>
            </a:r>
            <a:r>
              <a:rPr lang="en-GB" sz="2400" dirty="0" smtClean="0">
                <a:solidFill>
                  <a:schemeClr val="bg1"/>
                </a:solidFill>
                <a:effectLst>
                  <a:glow rad="101600">
                    <a:schemeClr val="accent1">
                      <a:satMod val="175000"/>
                      <a:alpha val="40000"/>
                    </a:schemeClr>
                  </a:glow>
                </a:effectLst>
                <a:cs typeface="Arial" pitchFamily="34" charset="0"/>
              </a:rPr>
              <a:t>of your Literature mark</a:t>
            </a:r>
            <a:endParaRPr lang="en-GB" sz="2400" dirty="0">
              <a:solidFill>
                <a:schemeClr val="bg1"/>
              </a:solidFill>
              <a:effectLst>
                <a:glow rad="101600">
                  <a:schemeClr val="accent1">
                    <a:satMod val="175000"/>
                    <a:alpha val="40000"/>
                  </a:schemeClr>
                </a:glow>
              </a:effectLst>
              <a:cs typeface="Arial" pitchFamily="34" charset="0"/>
            </a:endParaRPr>
          </a:p>
        </p:txBody>
      </p:sp>
    </p:spTree>
    <p:extLst>
      <p:ext uri="{BB962C8B-B14F-4D97-AF65-F5344CB8AC3E}">
        <p14:creationId xmlns:p14="http://schemas.microsoft.com/office/powerpoint/2010/main" val="370567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http://1.bp.blogspot.com/_Gffg3gW7HDo/SRa7XSCr2vI/AAAAAAAADb8/449K5d99-gE/s400/seven-boy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61"/>
          <a:stretch/>
        </p:blipFill>
        <p:spPr bwMode="auto">
          <a:xfrm>
            <a:off x="35496" y="0"/>
            <a:ext cx="9108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23528" y="116632"/>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smtClean="0"/>
              <a:t>He had six brothers and I had one, my Brendon </a:t>
            </a:r>
            <a:r>
              <a:rPr lang="en-US" sz="2400" dirty="0" err="1" smtClean="0"/>
              <a:t>Gallacher</a:t>
            </a:r>
            <a:r>
              <a:rPr lang="en-US" sz="2400" dirty="0" smtClean="0"/>
              <a:t>.</a:t>
            </a:r>
          </a:p>
        </p:txBody>
      </p:sp>
    </p:spTree>
    <p:extLst>
      <p:ext uri="{BB962C8B-B14F-4D97-AF65-F5344CB8AC3E}">
        <p14:creationId xmlns:p14="http://schemas.microsoft.com/office/powerpoint/2010/main" val="34290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descr="http://mariovittone.com/wp-content/uploads/2010/05/drowning.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Title 1"/>
          <p:cNvSpPr txBox="1">
            <a:spLocks/>
          </p:cNvSpPr>
          <p:nvPr/>
        </p:nvSpPr>
        <p:spPr>
          <a:xfrm>
            <a:off x="457199" y="4725144"/>
            <a:ext cx="8229600" cy="115508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dirty="0" smtClean="0"/>
              <a:t>But I can drown the fools</a:t>
            </a:r>
            <a:endParaRPr lang="en-GB" sz="3200" dirty="0"/>
          </a:p>
        </p:txBody>
      </p:sp>
    </p:spTree>
    <p:extLst>
      <p:ext uri="{BB962C8B-B14F-4D97-AF65-F5344CB8AC3E}">
        <p14:creationId xmlns:p14="http://schemas.microsoft.com/office/powerpoint/2010/main" val="35336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http://www.gnaana.com/visuals/february11/India_Kids_Craft_Valentines_Chapa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81186" y="5080620"/>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err="1" smtClean="0"/>
              <a:t>vee</a:t>
            </a:r>
            <a:r>
              <a:rPr lang="en-US" sz="3600" dirty="0" smtClean="0"/>
              <a:t> share in chapatti</a:t>
            </a:r>
          </a:p>
          <a:p>
            <a:r>
              <a:rPr lang="en-US" sz="3600" dirty="0" err="1" smtClean="0"/>
              <a:t>vee</a:t>
            </a:r>
            <a:r>
              <a:rPr lang="en-US" sz="3600" dirty="0" smtClean="0"/>
              <a:t> share in di chutney</a:t>
            </a:r>
          </a:p>
        </p:txBody>
      </p:sp>
    </p:spTree>
    <p:extLst>
      <p:ext uri="{BB962C8B-B14F-4D97-AF65-F5344CB8AC3E}">
        <p14:creationId xmlns:p14="http://schemas.microsoft.com/office/powerpoint/2010/main" val="17177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http://gameofroles.files.wordpress.com/2011/12/dirty-working-hands-green-gr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55"/>
            <a:ext cx="9468544" cy="68771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9472" y="836712"/>
            <a:ext cx="8229600" cy="115508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dirty="0" smtClean="0"/>
              <a:t>- ‘Your hands were like paws then, your face blue and bleak</a:t>
            </a:r>
            <a:endParaRPr lang="en-GB" sz="3200" dirty="0"/>
          </a:p>
        </p:txBody>
      </p:sp>
    </p:spTree>
    <p:extLst>
      <p:ext uri="{BB962C8B-B14F-4D97-AF65-F5344CB8AC3E}">
        <p14:creationId xmlns:p14="http://schemas.microsoft.com/office/powerpoint/2010/main" val="40331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www.blogcdn.com/www.politicsdaily.com/media/2009/01/cheney4-7241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87" t="46539" r="21426" b="26270"/>
          <a:stretch/>
        </p:blipFill>
        <p:spPr bwMode="auto">
          <a:xfrm>
            <a:off x="0" y="0"/>
            <a:ext cx="9276136"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92697" y="334566"/>
            <a:ext cx="8229600" cy="115508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smtClean="0"/>
              <a:t>And wrinkled lip and sneer of cold command</a:t>
            </a:r>
            <a:endParaRPr lang="en-GB" sz="3200" dirty="0"/>
          </a:p>
        </p:txBody>
      </p:sp>
    </p:spTree>
    <p:extLst>
      <p:ext uri="{BB962C8B-B14F-4D97-AF65-F5344CB8AC3E}">
        <p14:creationId xmlns:p14="http://schemas.microsoft.com/office/powerpoint/2010/main" val="122451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http://4.bp.blogspot.com/-yL5NiTltYeQ/Ta42YUKlP5I/AAAAAAAAFWQ/0b9CjTpDcvQ/s400/DSC063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99" b="26786"/>
          <a:stretch/>
        </p:blipFill>
        <p:spPr bwMode="auto">
          <a:xfrm>
            <a:off x="-5680" y="0"/>
            <a:ext cx="9149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81186" y="5080620"/>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smtClean="0"/>
              <a:t>For gold – escape from locks and chains.</a:t>
            </a:r>
          </a:p>
        </p:txBody>
      </p:sp>
    </p:spTree>
    <p:extLst>
      <p:ext uri="{BB962C8B-B14F-4D97-AF65-F5344CB8AC3E}">
        <p14:creationId xmlns:p14="http://schemas.microsoft.com/office/powerpoint/2010/main" val="74460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descr="http://us.123rf.com/400wm/400/400/fractalgr/fractalgr0805/fractalgr080500008/2985978-boy-shouting-to-a-young-m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73" t="5922" b="14805"/>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199" y="4725144"/>
            <a:ext cx="8229600" cy="115508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dirty="0" smtClean="0"/>
              <a:t>And Mister they called Hey mister</a:t>
            </a:r>
            <a:endParaRPr lang="en-GB" sz="3200" dirty="0"/>
          </a:p>
        </p:txBody>
      </p:sp>
    </p:spTree>
    <p:extLst>
      <p:ext uri="{BB962C8B-B14F-4D97-AF65-F5344CB8AC3E}">
        <p14:creationId xmlns:p14="http://schemas.microsoft.com/office/powerpoint/2010/main" val="50566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ewinsidemovies.files.wordpress.com/2010/04/medusa_3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
            <a:ext cx="9144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81186" y="4509120"/>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smtClean="0"/>
              <a:t>Look at me now. </a:t>
            </a:r>
          </a:p>
        </p:txBody>
      </p:sp>
    </p:spTree>
    <p:extLst>
      <p:ext uri="{BB962C8B-B14F-4D97-AF65-F5344CB8AC3E}">
        <p14:creationId xmlns:p14="http://schemas.microsoft.com/office/powerpoint/2010/main" val="135197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rnlYoCndy4/TcbjvWpFOhI/AAAAAAAAADo/vBrbJk4kTQ0/s1600/full-moon-over-the-s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865" y="1608725"/>
            <a:ext cx="9036496" cy="1752600"/>
          </a:xfrm>
        </p:spPr>
        <p:txBody>
          <a:bodyPr>
            <a:normAutofit/>
          </a:bodyPr>
          <a:lstStyle/>
          <a:p>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Exam Reminders</a:t>
            </a:r>
          </a:p>
          <a:p>
            <a:endParaRPr lang="en-GB" sz="4400" dirty="0">
              <a:solidFill>
                <a:schemeClr val="bg1"/>
              </a:solidFill>
              <a:effectLst>
                <a:glow rad="2286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410199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640960" cy="5632311"/>
          </a:xfrm>
          <a:prstGeom prst="rect">
            <a:avLst/>
          </a:prstGeom>
          <a:noFill/>
          <a:ln>
            <a:solidFill>
              <a:schemeClr val="tx1"/>
            </a:solidFill>
          </a:ln>
        </p:spPr>
        <p:txBody>
          <a:bodyPr wrap="square" rtlCol="0">
            <a:spAutoFit/>
          </a:bodyPr>
          <a:lstStyle/>
          <a:p>
            <a:pPr lvl="0"/>
            <a:endParaRPr lang="en-US" sz="2400" dirty="0" smtClean="0"/>
          </a:p>
          <a:p>
            <a:pPr lvl="0"/>
            <a:r>
              <a:rPr lang="en-US" sz="2400" dirty="0" smtClean="0"/>
              <a:t>   This unit will be </a:t>
            </a:r>
            <a:r>
              <a:rPr lang="en-US" sz="2400" b="1" dirty="0" smtClean="0"/>
              <a:t>externally examined</a:t>
            </a:r>
            <a:r>
              <a:rPr lang="en-US" sz="2400" dirty="0" smtClean="0"/>
              <a:t>.</a:t>
            </a:r>
          </a:p>
          <a:p>
            <a:pPr lvl="0"/>
            <a:endParaRPr lang="en-GB" sz="2400" dirty="0" smtClean="0"/>
          </a:p>
          <a:p>
            <a:pPr lvl="0"/>
            <a:r>
              <a:rPr lang="en-US" sz="2400" dirty="0" smtClean="0"/>
              <a:t>   In </a:t>
            </a:r>
            <a:r>
              <a:rPr lang="en-US" sz="2400" b="1" dirty="0" smtClean="0"/>
              <a:t>Section A,</a:t>
            </a:r>
            <a:r>
              <a:rPr lang="en-US" sz="2400" dirty="0" smtClean="0"/>
              <a:t> you have to answer </a:t>
            </a:r>
            <a:r>
              <a:rPr lang="en-US" sz="2400" b="1" dirty="0" smtClean="0"/>
              <a:t>one question</a:t>
            </a:r>
            <a:r>
              <a:rPr lang="en-US" sz="2400" dirty="0" smtClean="0"/>
              <a:t>.</a:t>
            </a:r>
          </a:p>
          <a:p>
            <a:pPr lvl="0"/>
            <a:endParaRPr lang="en-GB" sz="2400" dirty="0" smtClean="0"/>
          </a:p>
          <a:p>
            <a:pPr lvl="0"/>
            <a:r>
              <a:rPr lang="en-US" sz="2400" dirty="0" smtClean="0"/>
              <a:t>   You will have to write an </a:t>
            </a:r>
            <a:r>
              <a:rPr lang="en-US" sz="2400" b="1" dirty="0" smtClean="0"/>
              <a:t>essay</a:t>
            </a:r>
            <a:r>
              <a:rPr lang="en-US" sz="2400" dirty="0" smtClean="0"/>
              <a:t> in which you </a:t>
            </a:r>
            <a:r>
              <a:rPr lang="en-US" sz="2400" b="1" dirty="0" smtClean="0"/>
              <a:t>compare</a:t>
            </a:r>
            <a:r>
              <a:rPr lang="en-US" sz="2400" dirty="0" smtClean="0"/>
              <a:t> </a:t>
            </a:r>
            <a:r>
              <a:rPr lang="en-US" sz="2400" b="1" u="sng" dirty="0" smtClean="0"/>
              <a:t>a named    </a:t>
            </a:r>
          </a:p>
          <a:p>
            <a:pPr lvl="0"/>
            <a:r>
              <a:rPr lang="en-US" sz="2400" b="1" dirty="0" smtClean="0"/>
              <a:t>   </a:t>
            </a:r>
            <a:r>
              <a:rPr lang="en-US" sz="2400" b="1" u="sng" dirty="0" smtClean="0"/>
              <a:t>poem</a:t>
            </a:r>
            <a:r>
              <a:rPr lang="en-US" sz="2400" dirty="0" smtClean="0"/>
              <a:t> with a</a:t>
            </a:r>
            <a:r>
              <a:rPr lang="en-US" sz="2400" b="1" u="sng" dirty="0" smtClean="0"/>
              <a:t> poem of your choice.</a:t>
            </a:r>
          </a:p>
          <a:p>
            <a:pPr lvl="0"/>
            <a:endParaRPr lang="en-GB" sz="2400" dirty="0" smtClean="0"/>
          </a:p>
          <a:p>
            <a:pPr lvl="0"/>
            <a:r>
              <a:rPr lang="en-US" sz="2400" dirty="0" smtClean="0"/>
              <a:t>   This section</a:t>
            </a:r>
            <a:r>
              <a:rPr lang="en-US" sz="2400" b="1" dirty="0" smtClean="0"/>
              <a:t> </a:t>
            </a:r>
            <a:r>
              <a:rPr lang="en-US" sz="2400" dirty="0" smtClean="0"/>
              <a:t>will be </a:t>
            </a:r>
            <a:r>
              <a:rPr lang="en-US" sz="2400" u="sng" dirty="0" smtClean="0"/>
              <a:t>marked out of thirty-six</a:t>
            </a:r>
            <a:r>
              <a:rPr lang="en-US" sz="2400" dirty="0" smtClean="0"/>
              <a:t> using </a:t>
            </a:r>
            <a:r>
              <a:rPr lang="en-US" sz="2400" b="1" dirty="0" smtClean="0"/>
              <a:t>AO1, AO2 and     </a:t>
            </a:r>
          </a:p>
          <a:p>
            <a:pPr lvl="0"/>
            <a:r>
              <a:rPr lang="en-US" sz="2400" b="1" dirty="0" smtClean="0"/>
              <a:t>   AO3.</a:t>
            </a:r>
          </a:p>
          <a:p>
            <a:pPr lvl="0"/>
            <a:endParaRPr lang="en-GB" sz="2400" dirty="0" smtClean="0"/>
          </a:p>
          <a:p>
            <a:pPr lvl="0"/>
            <a:r>
              <a:rPr lang="en-US" sz="2400" dirty="0" smtClean="0"/>
              <a:t>   You will have </a:t>
            </a:r>
            <a:r>
              <a:rPr lang="en-US" sz="2400" b="1" dirty="0" smtClean="0"/>
              <a:t>45 minutes </a:t>
            </a:r>
            <a:r>
              <a:rPr lang="en-US" sz="2400" dirty="0" smtClean="0"/>
              <a:t>to complete your essay comparing the </a:t>
            </a:r>
          </a:p>
          <a:p>
            <a:pPr lvl="0"/>
            <a:r>
              <a:rPr lang="en-US" sz="2400" dirty="0" smtClean="0"/>
              <a:t>   poems.  (</a:t>
            </a:r>
            <a:r>
              <a:rPr lang="en-US" sz="2400" b="1" dirty="0" smtClean="0"/>
              <a:t>Don’t forget</a:t>
            </a:r>
            <a:r>
              <a:rPr lang="en-US" sz="2400" dirty="0" smtClean="0"/>
              <a:t>, this is just </a:t>
            </a:r>
            <a:r>
              <a:rPr lang="en-US" sz="2400" u="sng" dirty="0" smtClean="0"/>
              <a:t>one section of the paper</a:t>
            </a:r>
            <a:r>
              <a:rPr lang="en-US" sz="2400" dirty="0" smtClean="0"/>
              <a:t>.  In </a:t>
            </a:r>
          </a:p>
          <a:p>
            <a:pPr lvl="0"/>
            <a:r>
              <a:rPr lang="en-US" sz="2400" b="1" dirty="0" smtClean="0"/>
              <a:t>   Section B</a:t>
            </a:r>
            <a:r>
              <a:rPr lang="en-US" sz="2400" dirty="0" smtClean="0"/>
              <a:t>, there will be a question on an unseen poem.)</a:t>
            </a:r>
            <a:endParaRPr lang="en-GB" sz="2400" dirty="0" smtClean="0"/>
          </a:p>
          <a:p>
            <a:endParaRPr lang="en-GB" sz="2400" dirty="0"/>
          </a:p>
        </p:txBody>
      </p:sp>
    </p:spTree>
    <p:extLst>
      <p:ext uri="{BB962C8B-B14F-4D97-AF65-F5344CB8AC3E}">
        <p14:creationId xmlns:p14="http://schemas.microsoft.com/office/powerpoint/2010/main" val="845081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rnlYoCndy4/TcbjvWpFOhI/AAAAAAAAADo/vBrbJk4kTQ0/s1600/full-moon-over-the-s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865" y="1608725"/>
            <a:ext cx="9036496" cy="1752600"/>
          </a:xfrm>
        </p:spPr>
        <p:txBody>
          <a:bodyPr>
            <a:normAutofit/>
          </a:bodyPr>
          <a:lstStyle/>
          <a:p>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Which poem is featured?</a:t>
            </a:r>
          </a:p>
          <a:p>
            <a:endParaRPr lang="en-GB" sz="4400" dirty="0">
              <a:solidFill>
                <a:schemeClr val="bg1"/>
              </a:solidFill>
              <a:effectLst>
                <a:glow rad="2286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314616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4525963"/>
          </a:xfrm>
        </p:spPr>
        <p:txBody>
          <a:bodyPr>
            <a:noAutofit/>
          </a:bodyPr>
          <a:lstStyle/>
          <a:p>
            <a:pPr marL="0" indent="0">
              <a:buNone/>
            </a:pPr>
            <a:r>
              <a:rPr lang="en-US" sz="2800" b="1" dirty="0" smtClean="0"/>
              <a:t>AO1: </a:t>
            </a:r>
            <a:r>
              <a:rPr lang="en-US" sz="2800" dirty="0" smtClean="0"/>
              <a:t>Respond </a:t>
            </a:r>
            <a:r>
              <a:rPr lang="en-US" sz="2800" dirty="0"/>
              <a:t>to texts </a:t>
            </a:r>
            <a:r>
              <a:rPr lang="en-US" sz="2800" b="1" dirty="0">
                <a:solidFill>
                  <a:srgbClr val="FF0000"/>
                </a:solidFill>
              </a:rPr>
              <a:t>critically and imaginatively</a:t>
            </a:r>
            <a:r>
              <a:rPr lang="en-US" sz="2800" dirty="0"/>
              <a:t>; select and </a:t>
            </a:r>
            <a:r>
              <a:rPr lang="en-US" sz="2800" b="1" dirty="0">
                <a:solidFill>
                  <a:srgbClr val="FF0000"/>
                </a:solidFill>
              </a:rPr>
              <a:t>evaluate relevant textual detail </a:t>
            </a:r>
            <a:r>
              <a:rPr lang="en-US" sz="2800" dirty="0"/>
              <a:t>to illustrate and support </a:t>
            </a:r>
            <a:r>
              <a:rPr lang="en-US" sz="2800" b="1" dirty="0" smtClean="0">
                <a:solidFill>
                  <a:srgbClr val="FF0000"/>
                </a:solidFill>
              </a:rPr>
              <a:t>interpretations </a:t>
            </a:r>
            <a:r>
              <a:rPr lang="en-US" sz="2800" dirty="0" smtClean="0"/>
              <a:t>[15%]</a:t>
            </a:r>
            <a:endParaRPr lang="en-GB" sz="2800" dirty="0"/>
          </a:p>
          <a:p>
            <a:pPr marL="0" indent="0">
              <a:buNone/>
            </a:pPr>
            <a:r>
              <a:rPr lang="en-US" sz="2800" dirty="0"/>
              <a:t> </a:t>
            </a:r>
            <a:endParaRPr lang="en-GB" sz="2800" dirty="0"/>
          </a:p>
          <a:p>
            <a:pPr marL="0" indent="0">
              <a:buNone/>
            </a:pPr>
            <a:r>
              <a:rPr lang="en-US" sz="2800" b="1" dirty="0" smtClean="0"/>
              <a:t>AO2: </a:t>
            </a:r>
            <a:r>
              <a:rPr lang="en-US" sz="2800" dirty="0" smtClean="0"/>
              <a:t>Explain </a:t>
            </a:r>
            <a:r>
              <a:rPr lang="en-US" sz="2800" dirty="0"/>
              <a:t>how </a:t>
            </a:r>
            <a:r>
              <a:rPr lang="en-US" sz="2800" b="1" dirty="0">
                <a:solidFill>
                  <a:srgbClr val="FF0000"/>
                </a:solidFill>
              </a:rPr>
              <a:t>language, structure and form </a:t>
            </a:r>
            <a:r>
              <a:rPr lang="en-US" sz="2800" dirty="0"/>
              <a:t>contribute to </a:t>
            </a:r>
            <a:r>
              <a:rPr lang="en-US" sz="2800" dirty="0" smtClean="0"/>
              <a:t>writers’ </a:t>
            </a:r>
            <a:r>
              <a:rPr lang="en-US" sz="2800" b="1" dirty="0" smtClean="0">
                <a:solidFill>
                  <a:srgbClr val="FF0000"/>
                </a:solidFill>
              </a:rPr>
              <a:t>presentation </a:t>
            </a:r>
            <a:r>
              <a:rPr lang="en-US" sz="2800" b="1" dirty="0">
                <a:solidFill>
                  <a:srgbClr val="FF0000"/>
                </a:solidFill>
              </a:rPr>
              <a:t>of ideas, themes and </a:t>
            </a:r>
            <a:r>
              <a:rPr lang="en-US" sz="2800" b="1" dirty="0" smtClean="0">
                <a:solidFill>
                  <a:srgbClr val="FF0000"/>
                </a:solidFill>
              </a:rPr>
              <a:t>settings</a:t>
            </a:r>
            <a:r>
              <a:rPr lang="en-US" sz="2800" dirty="0" smtClean="0"/>
              <a:t> [10%]</a:t>
            </a:r>
            <a:endParaRPr lang="en-GB" sz="2800" dirty="0"/>
          </a:p>
          <a:p>
            <a:pPr marL="0" indent="0">
              <a:buNone/>
            </a:pPr>
            <a:r>
              <a:rPr lang="en-US" sz="2800" dirty="0"/>
              <a:t> </a:t>
            </a:r>
            <a:endParaRPr lang="en-GB" sz="2800" dirty="0"/>
          </a:p>
          <a:p>
            <a:pPr marL="0" indent="0">
              <a:buNone/>
            </a:pPr>
            <a:r>
              <a:rPr lang="en-US" sz="2800" b="1" dirty="0" smtClean="0"/>
              <a:t>AO3: </a:t>
            </a:r>
            <a:r>
              <a:rPr lang="en-US" sz="2800" dirty="0" smtClean="0"/>
              <a:t>Make </a:t>
            </a:r>
            <a:r>
              <a:rPr lang="en-US" sz="2800" b="1" dirty="0">
                <a:solidFill>
                  <a:srgbClr val="FF0000"/>
                </a:solidFill>
              </a:rPr>
              <a:t>comparisons and explain links </a:t>
            </a:r>
            <a:r>
              <a:rPr lang="en-US" sz="2800" dirty="0"/>
              <a:t>between texts, evaluating writers’ different ways of expressing meaning and achieving </a:t>
            </a:r>
            <a:r>
              <a:rPr lang="en-US" sz="2800" dirty="0" smtClean="0"/>
              <a:t>effects [10%]</a:t>
            </a:r>
            <a:endParaRPr lang="en-GB" sz="2800" dirty="0"/>
          </a:p>
          <a:p>
            <a:pPr marL="0" indent="0">
              <a:buNone/>
            </a:pPr>
            <a:r>
              <a:rPr lang="en-US" sz="2800" dirty="0"/>
              <a:t> </a:t>
            </a:r>
            <a:endParaRPr lang="en-GB" sz="2800" dirty="0"/>
          </a:p>
        </p:txBody>
      </p:sp>
      <p:pic>
        <p:nvPicPr>
          <p:cNvPr id="1026" name="Picture 2"/>
          <p:cNvPicPr>
            <a:picLocks noChangeAspect="1" noChangeArrowheads="1"/>
          </p:cNvPicPr>
          <p:nvPr/>
        </p:nvPicPr>
        <p:blipFill>
          <a:blip r:embed="rId2" cstate="print"/>
          <a:srcRect l="20963" t="24800" r="31788" b="35300"/>
          <a:stretch>
            <a:fillRect/>
          </a:stretch>
        </p:blipFill>
        <p:spPr bwMode="auto">
          <a:xfrm>
            <a:off x="5508104" y="5013176"/>
            <a:ext cx="3419872" cy="1624439"/>
          </a:xfrm>
          <a:prstGeom prst="rect">
            <a:avLst/>
          </a:prstGeom>
          <a:noFill/>
          <a:ln w="9525">
            <a:noFill/>
            <a:miter lim="800000"/>
            <a:headEnd/>
            <a:tailEnd/>
          </a:ln>
        </p:spPr>
      </p:pic>
      <p:sp>
        <p:nvSpPr>
          <p:cNvPr id="6" name="TextBox 5"/>
          <p:cNvSpPr txBox="1"/>
          <p:nvPr/>
        </p:nvSpPr>
        <p:spPr>
          <a:xfrm>
            <a:off x="467544" y="5733256"/>
            <a:ext cx="4824536" cy="646331"/>
          </a:xfrm>
          <a:prstGeom prst="rect">
            <a:avLst/>
          </a:prstGeom>
          <a:noFill/>
          <a:ln>
            <a:solidFill>
              <a:schemeClr val="tx1"/>
            </a:solidFill>
          </a:ln>
        </p:spPr>
        <p:txBody>
          <a:bodyPr wrap="square" rtlCol="0">
            <a:spAutoFit/>
          </a:bodyPr>
          <a:lstStyle/>
          <a:p>
            <a:r>
              <a:rPr lang="en-GB" b="1" dirty="0" smtClean="0"/>
              <a:t>Note: </a:t>
            </a:r>
            <a:r>
              <a:rPr lang="en-GB" dirty="0" smtClean="0"/>
              <a:t>Section B is a question on an unseen poem. More on that later. </a:t>
            </a:r>
            <a:endParaRPr lang="en-GB" dirty="0"/>
          </a:p>
        </p:txBody>
      </p:sp>
    </p:spTree>
    <p:extLst>
      <p:ext uri="{BB962C8B-B14F-4D97-AF65-F5344CB8AC3E}">
        <p14:creationId xmlns:p14="http://schemas.microsoft.com/office/powerpoint/2010/main" val="572914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875" t="15350" r="25000" b="13251"/>
          <a:stretch>
            <a:fillRect/>
          </a:stretch>
        </p:blipFill>
        <p:spPr bwMode="auto">
          <a:xfrm>
            <a:off x="-36512" y="792088"/>
            <a:ext cx="9164130" cy="6021288"/>
          </a:xfrm>
          <a:prstGeom prst="rect">
            <a:avLst/>
          </a:prstGeom>
          <a:noFill/>
          <a:ln w="9525">
            <a:noFill/>
            <a:miter lim="800000"/>
            <a:headEnd/>
            <a:tailEnd/>
          </a:ln>
        </p:spPr>
      </p:pic>
      <p:sp>
        <p:nvSpPr>
          <p:cNvPr id="3" name="TextBox 2"/>
          <p:cNvSpPr txBox="1"/>
          <p:nvPr/>
        </p:nvSpPr>
        <p:spPr>
          <a:xfrm>
            <a:off x="107504" y="116632"/>
            <a:ext cx="8784976" cy="646331"/>
          </a:xfrm>
          <a:prstGeom prst="rect">
            <a:avLst/>
          </a:prstGeom>
          <a:noFill/>
        </p:spPr>
        <p:txBody>
          <a:bodyPr wrap="square" rtlCol="0">
            <a:spAutoFit/>
          </a:bodyPr>
          <a:lstStyle/>
          <a:p>
            <a:r>
              <a:rPr lang="en-GB" sz="3600" b="1" dirty="0" smtClean="0">
                <a:solidFill>
                  <a:srgbClr val="FF0000"/>
                </a:solidFill>
              </a:rPr>
              <a:t>Section A Mark Scheme</a:t>
            </a:r>
            <a:endParaRPr lang="en-GB" sz="3600" b="1" dirty="0">
              <a:solidFill>
                <a:srgbClr val="FF0000"/>
              </a:solidFill>
            </a:endParaRPr>
          </a:p>
        </p:txBody>
      </p:sp>
    </p:spTree>
    <p:extLst>
      <p:ext uri="{BB962C8B-B14F-4D97-AF65-F5344CB8AC3E}">
        <p14:creationId xmlns:p14="http://schemas.microsoft.com/office/powerpoint/2010/main" val="1941304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40960" cy="584775"/>
          </a:xfrm>
          <a:prstGeom prst="rect">
            <a:avLst/>
          </a:prstGeom>
          <a:noFill/>
        </p:spPr>
        <p:txBody>
          <a:bodyPr wrap="square" rtlCol="0">
            <a:spAutoFit/>
          </a:bodyPr>
          <a:lstStyle/>
          <a:p>
            <a:r>
              <a:rPr lang="en-GB" sz="3200" b="1" dirty="0" smtClean="0">
                <a:solidFill>
                  <a:srgbClr val="FF0000"/>
                </a:solidFill>
              </a:rPr>
              <a:t>Things to think about...</a:t>
            </a:r>
            <a:endParaRPr lang="en-GB" sz="3200" b="1" dirty="0">
              <a:solidFill>
                <a:srgbClr val="FF0000"/>
              </a:solidFill>
            </a:endParaRPr>
          </a:p>
        </p:txBody>
      </p:sp>
      <p:sp>
        <p:nvSpPr>
          <p:cNvPr id="6" name="TextBox 5"/>
          <p:cNvSpPr txBox="1"/>
          <p:nvPr/>
        </p:nvSpPr>
        <p:spPr>
          <a:xfrm>
            <a:off x="323528" y="980728"/>
            <a:ext cx="4608512" cy="1200329"/>
          </a:xfrm>
          <a:prstGeom prst="rect">
            <a:avLst/>
          </a:prstGeom>
          <a:noFill/>
          <a:ln>
            <a:solidFill>
              <a:schemeClr val="tx1"/>
            </a:solidFill>
          </a:ln>
        </p:spPr>
        <p:txBody>
          <a:bodyPr wrap="square" rtlCol="0">
            <a:spAutoFit/>
          </a:bodyPr>
          <a:lstStyle/>
          <a:p>
            <a:r>
              <a:rPr lang="en-GB" sz="2400" b="1" dirty="0" smtClean="0"/>
              <a:t>Character: </a:t>
            </a:r>
            <a:r>
              <a:rPr lang="en-GB" sz="2400" dirty="0" smtClean="0"/>
              <a:t>someone specific or a representation of something more general? </a:t>
            </a:r>
            <a:endParaRPr lang="en-GB" sz="2400" dirty="0"/>
          </a:p>
        </p:txBody>
      </p:sp>
      <p:sp>
        <p:nvSpPr>
          <p:cNvPr id="7" name="TextBox 6"/>
          <p:cNvSpPr txBox="1"/>
          <p:nvPr/>
        </p:nvSpPr>
        <p:spPr>
          <a:xfrm>
            <a:off x="467544" y="2636912"/>
            <a:ext cx="4896544" cy="830997"/>
          </a:xfrm>
          <a:prstGeom prst="rect">
            <a:avLst/>
          </a:prstGeom>
          <a:noFill/>
          <a:ln>
            <a:solidFill>
              <a:schemeClr val="tx1"/>
            </a:solidFill>
          </a:ln>
        </p:spPr>
        <p:txBody>
          <a:bodyPr wrap="square" rtlCol="0">
            <a:spAutoFit/>
          </a:bodyPr>
          <a:lstStyle/>
          <a:p>
            <a:r>
              <a:rPr lang="en-GB" sz="2400" b="1" dirty="0" smtClean="0"/>
              <a:t>Voice: </a:t>
            </a:r>
            <a:r>
              <a:rPr lang="en-GB" sz="2400" dirty="0" smtClean="0"/>
              <a:t>whose it is? Who is it speaking to? How is it created? </a:t>
            </a:r>
            <a:endParaRPr lang="en-GB" sz="2400" dirty="0"/>
          </a:p>
        </p:txBody>
      </p:sp>
      <p:sp>
        <p:nvSpPr>
          <p:cNvPr id="8" name="TextBox 7"/>
          <p:cNvSpPr txBox="1"/>
          <p:nvPr/>
        </p:nvSpPr>
        <p:spPr>
          <a:xfrm>
            <a:off x="4211960" y="3789040"/>
            <a:ext cx="4392488" cy="830997"/>
          </a:xfrm>
          <a:prstGeom prst="rect">
            <a:avLst/>
          </a:prstGeom>
          <a:noFill/>
          <a:ln>
            <a:solidFill>
              <a:schemeClr val="tx1"/>
            </a:solidFill>
          </a:ln>
        </p:spPr>
        <p:txBody>
          <a:bodyPr wrap="square" rtlCol="0">
            <a:spAutoFit/>
          </a:bodyPr>
          <a:lstStyle/>
          <a:p>
            <a:r>
              <a:rPr lang="en-GB" sz="2400" b="1" dirty="0" smtClean="0"/>
              <a:t>Perspective: </a:t>
            </a:r>
            <a:r>
              <a:rPr lang="en-GB" sz="2400" dirty="0" smtClean="0"/>
              <a:t>whose point of view is being explored? Is it the poet’s? </a:t>
            </a:r>
            <a:endParaRPr lang="en-GB" sz="2400" dirty="0"/>
          </a:p>
        </p:txBody>
      </p:sp>
      <p:sp>
        <p:nvSpPr>
          <p:cNvPr id="11" name="TextBox 10"/>
          <p:cNvSpPr txBox="1"/>
          <p:nvPr/>
        </p:nvSpPr>
        <p:spPr>
          <a:xfrm>
            <a:off x="251520" y="4149080"/>
            <a:ext cx="3168352" cy="1938992"/>
          </a:xfrm>
          <a:prstGeom prst="rect">
            <a:avLst/>
          </a:prstGeom>
          <a:noFill/>
          <a:ln>
            <a:solidFill>
              <a:schemeClr val="tx1"/>
            </a:solidFill>
          </a:ln>
        </p:spPr>
        <p:txBody>
          <a:bodyPr wrap="square" rtlCol="0">
            <a:spAutoFit/>
          </a:bodyPr>
          <a:lstStyle/>
          <a:p>
            <a:r>
              <a:rPr lang="en-GB" sz="2400" b="1" dirty="0" smtClean="0"/>
              <a:t>Ideas and attitudes: </a:t>
            </a:r>
            <a:r>
              <a:rPr lang="en-GB" sz="2400" dirty="0" smtClean="0"/>
              <a:t>why has the poet written this poem? What ideas does it express? </a:t>
            </a:r>
            <a:endParaRPr lang="en-GB" sz="2400" dirty="0"/>
          </a:p>
        </p:txBody>
      </p:sp>
      <p:sp>
        <p:nvSpPr>
          <p:cNvPr id="12" name="TextBox 11"/>
          <p:cNvSpPr txBox="1"/>
          <p:nvPr/>
        </p:nvSpPr>
        <p:spPr>
          <a:xfrm>
            <a:off x="3851920" y="5229200"/>
            <a:ext cx="4824536" cy="1200329"/>
          </a:xfrm>
          <a:prstGeom prst="rect">
            <a:avLst/>
          </a:prstGeom>
          <a:noFill/>
          <a:ln>
            <a:solidFill>
              <a:schemeClr val="tx1"/>
            </a:solidFill>
          </a:ln>
        </p:spPr>
        <p:txBody>
          <a:bodyPr wrap="square" rtlCol="0">
            <a:spAutoFit/>
          </a:bodyPr>
          <a:lstStyle/>
          <a:p>
            <a:r>
              <a:rPr lang="en-GB" sz="2400" b="1" dirty="0" smtClean="0"/>
              <a:t>Techniques: </a:t>
            </a:r>
            <a:r>
              <a:rPr lang="en-GB" sz="2400" dirty="0" smtClean="0"/>
              <a:t>how does the poet use language, structure and form to communicate or create effects? </a:t>
            </a:r>
            <a:endParaRPr lang="en-GB" sz="2400" dirty="0"/>
          </a:p>
        </p:txBody>
      </p:sp>
      <p:pic>
        <p:nvPicPr>
          <p:cNvPr id="5122" name="Picture 2" descr="http://ruthcatchen.files.wordpress.com/2012/03/thinking-cap.gif"/>
          <p:cNvPicPr>
            <a:picLocks noChangeAspect="1" noChangeArrowheads="1"/>
          </p:cNvPicPr>
          <p:nvPr/>
        </p:nvPicPr>
        <p:blipFill>
          <a:blip r:embed="rId2" cstate="print"/>
          <a:srcRect/>
          <a:stretch>
            <a:fillRect/>
          </a:stretch>
        </p:blipFill>
        <p:spPr bwMode="auto">
          <a:xfrm>
            <a:off x="5872459" y="0"/>
            <a:ext cx="3271541" cy="3789040"/>
          </a:xfrm>
          <a:prstGeom prst="rect">
            <a:avLst/>
          </a:prstGeom>
          <a:noFill/>
        </p:spPr>
      </p:pic>
    </p:spTree>
    <p:extLst>
      <p:ext uri="{BB962C8B-B14F-4D97-AF65-F5344CB8AC3E}">
        <p14:creationId xmlns:p14="http://schemas.microsoft.com/office/powerpoint/2010/main" val="386214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27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653136"/>
            <a:ext cx="7772400" cy="1470025"/>
          </a:xfrm>
        </p:spPr>
        <p:txBody>
          <a:bodyPr>
            <a:noAutofit/>
          </a:bodyPr>
          <a:lstStyle/>
          <a:p>
            <a:pPr algn="l"/>
            <a:r>
              <a:rPr lang="en-GB" sz="4000" b="1" dirty="0" smtClean="0">
                <a:solidFill>
                  <a:srgbClr val="FF0000"/>
                </a:solidFill>
              </a:rPr>
              <a:t>To summarise, </a:t>
            </a:r>
            <a:br>
              <a:rPr lang="en-GB" sz="4000" b="1" dirty="0" smtClean="0">
                <a:solidFill>
                  <a:srgbClr val="FF0000"/>
                </a:solidFill>
              </a:rPr>
            </a:br>
            <a:r>
              <a:rPr lang="en-GB" sz="4000" b="1" dirty="0" smtClean="0">
                <a:solidFill>
                  <a:srgbClr val="FF0000"/>
                </a:solidFill>
              </a:rPr>
              <a:t>you need to be able to: </a:t>
            </a:r>
            <a:r>
              <a:rPr lang="en-GB" sz="3600" b="1" dirty="0" smtClean="0">
                <a:solidFill>
                  <a:srgbClr val="FF0000"/>
                </a:solidFill>
              </a:rPr>
              <a:t/>
            </a:r>
            <a:br>
              <a:rPr lang="en-GB" sz="3600" b="1" dirty="0" smtClean="0">
                <a:solidFill>
                  <a:srgbClr val="FF0000"/>
                </a:solidFill>
              </a:rPr>
            </a:br>
            <a:r>
              <a:rPr lang="en-GB" sz="3600" b="1" dirty="0" smtClean="0">
                <a:solidFill>
                  <a:srgbClr val="FF0000"/>
                </a:solidFill>
              </a:rPr>
              <a:t/>
            </a:r>
            <a:br>
              <a:rPr lang="en-GB" sz="3600" b="1" dirty="0" smtClean="0">
                <a:solidFill>
                  <a:srgbClr val="FF0000"/>
                </a:solidFill>
              </a:rPr>
            </a:br>
            <a:r>
              <a:rPr lang="en-GB" sz="2800" dirty="0" smtClean="0">
                <a:sym typeface="Wingdings"/>
              </a:rPr>
              <a:t> </a:t>
            </a:r>
            <a:r>
              <a:rPr lang="en-GB" sz="2800" dirty="0" smtClean="0"/>
              <a:t>Identify </a:t>
            </a:r>
            <a:r>
              <a:rPr lang="en-GB" sz="3600" b="1" dirty="0">
                <a:solidFill>
                  <a:srgbClr val="FF0000"/>
                </a:solidFill>
              </a:rPr>
              <a:t>links</a:t>
            </a:r>
            <a:r>
              <a:rPr lang="en-GB" sz="2800" dirty="0"/>
              <a:t> between </a:t>
            </a:r>
            <a:r>
              <a:rPr lang="en-GB" sz="2800" dirty="0" smtClean="0"/>
              <a:t>poems</a:t>
            </a:r>
            <a:br>
              <a:rPr lang="en-GB" sz="2800" dirty="0" smtClean="0"/>
            </a:br>
            <a:r>
              <a:rPr lang="en-GB" sz="2800" dirty="0" smtClean="0">
                <a:sym typeface="Wingdings"/>
              </a:rPr>
              <a:t> </a:t>
            </a:r>
            <a:r>
              <a:rPr lang="en-GB" sz="2800" dirty="0" smtClean="0"/>
              <a:t>Identify </a:t>
            </a:r>
            <a:r>
              <a:rPr lang="en-GB" sz="3600" b="1" dirty="0">
                <a:solidFill>
                  <a:srgbClr val="FF0000"/>
                </a:solidFill>
              </a:rPr>
              <a:t>similarities </a:t>
            </a:r>
            <a:r>
              <a:rPr lang="en-GB" sz="2800" dirty="0"/>
              <a:t>and </a:t>
            </a:r>
            <a:r>
              <a:rPr lang="en-GB" sz="3600" b="1" dirty="0">
                <a:solidFill>
                  <a:srgbClr val="FF0000"/>
                </a:solidFill>
              </a:rPr>
              <a:t>differences</a:t>
            </a:r>
            <a:r>
              <a:rPr lang="en-GB" sz="2800" dirty="0"/>
              <a:t> between poems, exploring </a:t>
            </a:r>
            <a:r>
              <a:rPr lang="en-GB" sz="3600" b="1" dirty="0">
                <a:solidFill>
                  <a:srgbClr val="FF0000"/>
                </a:solidFill>
              </a:rPr>
              <a:t>themes</a:t>
            </a:r>
            <a:r>
              <a:rPr lang="en-GB" sz="2800" dirty="0"/>
              <a:t> and referring closely to the text</a:t>
            </a:r>
            <a:r>
              <a:rPr lang="en-US" sz="2800" dirty="0"/>
              <a:t/>
            </a:r>
            <a:br>
              <a:rPr lang="en-US" sz="2800" dirty="0"/>
            </a:br>
            <a:r>
              <a:rPr lang="en-GB" sz="2800" dirty="0" smtClean="0">
                <a:sym typeface="Wingdings"/>
              </a:rPr>
              <a:t> Explore</a:t>
            </a:r>
            <a:r>
              <a:rPr lang="en-GB" sz="2800" dirty="0" smtClean="0"/>
              <a:t> </a:t>
            </a:r>
            <a:r>
              <a:rPr lang="en-GB" sz="3600" b="1" dirty="0" smtClean="0">
                <a:solidFill>
                  <a:srgbClr val="FF0000"/>
                </a:solidFill>
              </a:rPr>
              <a:t>similarities </a:t>
            </a:r>
            <a:r>
              <a:rPr lang="en-GB" sz="2800" dirty="0"/>
              <a:t>and </a:t>
            </a:r>
            <a:r>
              <a:rPr lang="en-GB" sz="3600" b="1" dirty="0">
                <a:solidFill>
                  <a:srgbClr val="FF0000"/>
                </a:solidFill>
              </a:rPr>
              <a:t>contrasts</a:t>
            </a:r>
            <a:r>
              <a:rPr lang="en-GB" sz="2800" dirty="0"/>
              <a:t> between poems, making precise references to the writers’ use of </a:t>
            </a:r>
            <a:r>
              <a:rPr lang="en-GB" sz="3600" b="1" dirty="0">
                <a:solidFill>
                  <a:srgbClr val="FF0000"/>
                </a:solidFill>
              </a:rPr>
              <a:t>linguistic and structural choices </a:t>
            </a:r>
            <a:r>
              <a:rPr lang="en-GB" sz="2800" dirty="0"/>
              <a:t>to convey their </a:t>
            </a:r>
            <a:r>
              <a:rPr lang="en-GB" sz="3600" b="1" dirty="0">
                <a:solidFill>
                  <a:srgbClr val="FF0000"/>
                </a:solidFill>
              </a:rPr>
              <a:t>messages</a:t>
            </a:r>
            <a:r>
              <a:rPr lang="en-GB" sz="2800" dirty="0" smtClean="0"/>
              <a:t/>
            </a:r>
            <a:br>
              <a:rPr lang="en-GB" sz="2800" dirty="0" smtClean="0"/>
            </a:br>
            <a:endParaRPr lang="en-US" sz="28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rnlYoCndy4/TcbjvWpFOhI/AAAAAAAAADo/vBrbJk4kTQ0/s1600/full-moon-over-the-s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865" y="1608725"/>
            <a:ext cx="9036496" cy="1752600"/>
          </a:xfrm>
        </p:spPr>
        <p:txBody>
          <a:bodyPr>
            <a:normAutofit/>
          </a:bodyPr>
          <a:lstStyle/>
          <a:p>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Linking Poems</a:t>
            </a:r>
            <a:endParaRPr lang="en-GB" sz="4400" dirty="0">
              <a:solidFill>
                <a:schemeClr val="bg1"/>
              </a:solidFill>
              <a:effectLst>
                <a:glow rad="2286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358863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76672"/>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Give</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Outsiders</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Medusa</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Jealousy</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Singh Song!</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Dialogue</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Brendon </a:t>
            </a:r>
            <a:r>
              <a:rPr lang="en-GB" sz="3600" b="1" dirty="0" err="1" smtClean="0">
                <a:solidFill>
                  <a:schemeClr val="tx1"/>
                </a:solidFill>
              </a:rPr>
              <a:t>Gallacher</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Imagination</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lh3.ggpht.com/_6hgSmco4R9M/SbvJr1mclRI/AAAAAAAABCo/uNLpMScC4Us/Poseidon_seahorse_thumb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736"/>
          <a:stretch/>
        </p:blipFill>
        <p:spPr bwMode="auto">
          <a:xfrm>
            <a:off x="-64136" y="-90257"/>
            <a:ext cx="9175948" cy="6916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39552" y="4590256"/>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smtClean="0"/>
              <a:t>Together </a:t>
            </a:r>
            <a:r>
              <a:rPr lang="en-GB" sz="2800" dirty="0"/>
              <a:t>down, sir. Notice Neptune, though</a:t>
            </a:r>
            <a:r>
              <a:rPr lang="en-GB" sz="2800" dirty="0" smtClean="0"/>
              <a:t>,</a:t>
            </a:r>
          </a:p>
          <a:p>
            <a:r>
              <a:rPr lang="en-GB" sz="2800" dirty="0" smtClean="0"/>
              <a:t>Taming a sea-horse, thought a rarity, </a:t>
            </a:r>
            <a:endParaRPr lang="en-GB" sz="2800" b="1" dirty="0"/>
          </a:p>
        </p:txBody>
      </p:sp>
    </p:spTree>
    <p:extLst>
      <p:ext uri="{BB962C8B-B14F-4D97-AF65-F5344CB8AC3E}">
        <p14:creationId xmlns:p14="http://schemas.microsoft.com/office/powerpoint/2010/main" val="274843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On a Portrait of a Deaf Man</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1</a:t>
            </a:r>
            <a:r>
              <a:rPr lang="en-GB" sz="3600" b="1" baseline="30000" dirty="0" smtClean="0">
                <a:solidFill>
                  <a:schemeClr val="tx1"/>
                </a:solidFill>
              </a:rPr>
              <a:t>st</a:t>
            </a:r>
            <a:r>
              <a:rPr lang="en-GB" sz="3600" b="1" dirty="0" smtClean="0">
                <a:solidFill>
                  <a:schemeClr val="tx1"/>
                </a:solidFill>
              </a:rPr>
              <a:t> Person Perspective</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River God</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Superstition</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smtClean="0">
                <a:solidFill>
                  <a:schemeClr val="tx1"/>
                </a:solidFill>
              </a:rPr>
              <a:t>Casehistory</a:t>
            </a:r>
            <a:r>
              <a:rPr lang="en-GB" sz="3600" b="1" dirty="0" smtClean="0">
                <a:solidFill>
                  <a:schemeClr val="tx1"/>
                </a:solidFill>
              </a:rPr>
              <a:t>: Alison (head injury)</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Powerful Ending</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The Ruined Maid</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Women</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20688"/>
            <a:ext cx="7772400" cy="1470025"/>
          </a:xfrm>
        </p:spPr>
        <p:txBody>
          <a:bodyPr>
            <a:normAutofit fontScale="90000"/>
          </a:bodyPr>
          <a:lstStyle/>
          <a:p>
            <a:pPr algn="l"/>
            <a:r>
              <a:rPr lang="en-GB" dirty="0" smtClean="0"/>
              <a:t>For each of the poems and focuses, identify another poem which could be linked to it...</a:t>
            </a:r>
            <a:endParaRPr lang="en-US" dirty="0"/>
          </a:p>
        </p:txBody>
      </p:sp>
      <p:sp>
        <p:nvSpPr>
          <p:cNvPr id="5" name="Rounded Rectangle 4"/>
          <p:cNvSpPr/>
          <p:nvPr/>
        </p:nvSpPr>
        <p:spPr>
          <a:xfrm>
            <a:off x="1571604" y="2357430"/>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smtClean="0">
                <a:solidFill>
                  <a:schemeClr val="tx1"/>
                </a:solidFill>
              </a:rPr>
              <a:t>Ozymandias</a:t>
            </a:r>
            <a:endParaRPr lang="en-US" sz="3600" b="1" dirty="0">
              <a:solidFill>
                <a:schemeClr val="tx1"/>
              </a:solidFill>
            </a:endParaRPr>
          </a:p>
        </p:txBody>
      </p:sp>
      <p:sp>
        <p:nvSpPr>
          <p:cNvPr id="6" name="Rounded Rectangle 5"/>
          <p:cNvSpPr/>
          <p:nvPr/>
        </p:nvSpPr>
        <p:spPr>
          <a:xfrm>
            <a:off x="1571604" y="3857628"/>
            <a:ext cx="5857916" cy="13573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Power</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rnlYoCndy4/TcbjvWpFOhI/AAAAAAAAADo/vBrbJk4kTQ0/s1600/full-moon-over-the-s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865" y="1608725"/>
            <a:ext cx="9036496" cy="1752600"/>
          </a:xfrm>
        </p:spPr>
        <p:txBody>
          <a:bodyPr>
            <a:normAutofit/>
          </a:bodyPr>
          <a:lstStyle/>
          <a:p>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Planning an Answer</a:t>
            </a:r>
          </a:p>
          <a:p>
            <a:endParaRPr lang="en-GB" sz="4400" dirty="0">
              <a:solidFill>
                <a:schemeClr val="bg1"/>
              </a:solidFill>
              <a:effectLst>
                <a:glow rad="2286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114578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76456" cy="217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933056"/>
            <a:ext cx="8664649" cy="108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31912" y="534552"/>
            <a:ext cx="8496944" cy="576064"/>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Oval 9"/>
          <p:cNvSpPr/>
          <p:nvPr/>
        </p:nvSpPr>
        <p:spPr>
          <a:xfrm>
            <a:off x="419225" y="4078975"/>
            <a:ext cx="8496944" cy="576064"/>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 name="TextBox 3"/>
          <p:cNvSpPr txBox="1"/>
          <p:nvPr/>
        </p:nvSpPr>
        <p:spPr>
          <a:xfrm>
            <a:off x="331911" y="2348880"/>
            <a:ext cx="8440241" cy="1200329"/>
          </a:xfrm>
          <a:prstGeom prst="rect">
            <a:avLst/>
          </a:prstGeom>
          <a:noFill/>
          <a:ln>
            <a:solidFill>
              <a:schemeClr val="tx1"/>
            </a:solidFill>
          </a:ln>
        </p:spPr>
        <p:txBody>
          <a:bodyPr wrap="square" rtlCol="0">
            <a:spAutoFit/>
          </a:bodyPr>
          <a:lstStyle/>
          <a:p>
            <a:r>
              <a:rPr lang="en-GB" sz="2400" b="1" dirty="0" smtClean="0">
                <a:solidFill>
                  <a:srgbClr val="FF0000"/>
                </a:solidFill>
              </a:rPr>
              <a:t>Tip #1: </a:t>
            </a:r>
            <a:r>
              <a:rPr lang="en-GB" sz="2400" dirty="0" smtClean="0"/>
              <a:t>Know which ideas/themes are linked to each poem and how the poet presents these through language and structure.</a:t>
            </a:r>
          </a:p>
          <a:p>
            <a:r>
              <a:rPr lang="en-GB" sz="2400" b="1" dirty="0" smtClean="0">
                <a:solidFill>
                  <a:srgbClr val="FF0000"/>
                </a:solidFill>
              </a:rPr>
              <a:t>Tip #2: </a:t>
            </a:r>
            <a:r>
              <a:rPr lang="en-GB" sz="2400" dirty="0" smtClean="0"/>
              <a:t>Compare all the way through.</a:t>
            </a:r>
            <a:endParaRPr lang="en-GB" sz="2400" dirty="0"/>
          </a:p>
        </p:txBody>
      </p:sp>
      <p:sp>
        <p:nvSpPr>
          <p:cNvPr id="15" name="TextBox 14"/>
          <p:cNvSpPr txBox="1"/>
          <p:nvPr/>
        </p:nvSpPr>
        <p:spPr>
          <a:xfrm>
            <a:off x="331910" y="5276963"/>
            <a:ext cx="8440241" cy="1200329"/>
          </a:xfrm>
          <a:prstGeom prst="rect">
            <a:avLst/>
          </a:prstGeom>
          <a:noFill/>
          <a:ln>
            <a:solidFill>
              <a:schemeClr val="tx1"/>
            </a:solidFill>
          </a:ln>
        </p:spPr>
        <p:txBody>
          <a:bodyPr wrap="square" rtlCol="0">
            <a:spAutoFit/>
          </a:bodyPr>
          <a:lstStyle/>
          <a:p>
            <a:r>
              <a:rPr lang="en-GB" sz="2400" b="1" dirty="0" smtClean="0">
                <a:solidFill>
                  <a:srgbClr val="FF0000"/>
                </a:solidFill>
              </a:rPr>
              <a:t>Tip #3: </a:t>
            </a:r>
            <a:r>
              <a:rPr lang="en-GB" sz="2400" dirty="0" smtClean="0"/>
              <a:t>Plan before you start.</a:t>
            </a:r>
          </a:p>
          <a:p>
            <a:r>
              <a:rPr lang="en-GB" sz="2400" b="1" dirty="0" smtClean="0">
                <a:solidFill>
                  <a:srgbClr val="FF0000"/>
                </a:solidFill>
              </a:rPr>
              <a:t>Tip #4: </a:t>
            </a:r>
            <a:r>
              <a:rPr lang="en-GB" sz="2400" dirty="0" smtClean="0"/>
              <a:t>Make sure you answer the question in your introduction and conclusion.</a:t>
            </a:r>
            <a:endParaRPr lang="en-GB" sz="2400" dirty="0"/>
          </a:p>
        </p:txBody>
      </p:sp>
    </p:spTree>
    <p:extLst>
      <p:ext uri="{BB962C8B-B14F-4D97-AF65-F5344CB8AC3E}">
        <p14:creationId xmlns:p14="http://schemas.microsoft.com/office/powerpoint/2010/main" val="3716351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7" y="188640"/>
            <a:ext cx="9092444" cy="70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1" y="1556792"/>
            <a:ext cx="9036496" cy="11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6" y="3903103"/>
            <a:ext cx="8771124" cy="182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366673" y="2014361"/>
            <a:ext cx="8496944" cy="576064"/>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2" name="Oval 11"/>
          <p:cNvSpPr/>
          <p:nvPr/>
        </p:nvSpPr>
        <p:spPr>
          <a:xfrm>
            <a:off x="331912" y="260648"/>
            <a:ext cx="8496944" cy="576064"/>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3" name="Oval 12"/>
          <p:cNvSpPr/>
          <p:nvPr/>
        </p:nvSpPr>
        <p:spPr>
          <a:xfrm>
            <a:off x="407991" y="4765652"/>
            <a:ext cx="8496944" cy="815933"/>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4" name="TextBox 13"/>
          <p:cNvSpPr txBox="1"/>
          <p:nvPr/>
        </p:nvSpPr>
        <p:spPr>
          <a:xfrm>
            <a:off x="423376" y="1001944"/>
            <a:ext cx="8440241" cy="461665"/>
          </a:xfrm>
          <a:prstGeom prst="rect">
            <a:avLst/>
          </a:prstGeom>
          <a:noFill/>
          <a:ln>
            <a:solidFill>
              <a:schemeClr val="tx1"/>
            </a:solidFill>
          </a:ln>
        </p:spPr>
        <p:txBody>
          <a:bodyPr wrap="square" rtlCol="0">
            <a:spAutoFit/>
          </a:bodyPr>
          <a:lstStyle/>
          <a:p>
            <a:r>
              <a:rPr lang="en-GB" sz="2400" b="1" dirty="0" smtClean="0">
                <a:solidFill>
                  <a:srgbClr val="FF0000"/>
                </a:solidFill>
              </a:rPr>
              <a:t>Tip #5: </a:t>
            </a:r>
            <a:r>
              <a:rPr lang="en-GB" sz="2400" dirty="0" smtClean="0"/>
              <a:t>Focus on the writer and the effect of what (s)he is doing.</a:t>
            </a:r>
            <a:endParaRPr lang="en-GB" sz="2400" dirty="0"/>
          </a:p>
        </p:txBody>
      </p:sp>
      <p:sp>
        <p:nvSpPr>
          <p:cNvPr id="15" name="TextBox 14"/>
          <p:cNvSpPr txBox="1"/>
          <p:nvPr/>
        </p:nvSpPr>
        <p:spPr>
          <a:xfrm>
            <a:off x="415282" y="2896311"/>
            <a:ext cx="8440241" cy="830997"/>
          </a:xfrm>
          <a:prstGeom prst="rect">
            <a:avLst/>
          </a:prstGeom>
          <a:noFill/>
          <a:ln>
            <a:solidFill>
              <a:schemeClr val="tx1"/>
            </a:solidFill>
          </a:ln>
        </p:spPr>
        <p:txBody>
          <a:bodyPr wrap="square" rtlCol="0">
            <a:spAutoFit/>
          </a:bodyPr>
          <a:lstStyle/>
          <a:p>
            <a:r>
              <a:rPr lang="en-GB" sz="2400" b="1" dirty="0" smtClean="0">
                <a:solidFill>
                  <a:srgbClr val="FF0000"/>
                </a:solidFill>
              </a:rPr>
              <a:t>Tip #6: </a:t>
            </a:r>
            <a:r>
              <a:rPr lang="en-GB" sz="2400" dirty="0" smtClean="0"/>
              <a:t>Don’t write about everything. Pick key moments to analyse in depth and link these to the theme and ideas of the poem.</a:t>
            </a:r>
            <a:endParaRPr lang="en-GB" sz="2400" dirty="0"/>
          </a:p>
        </p:txBody>
      </p:sp>
      <p:sp>
        <p:nvSpPr>
          <p:cNvPr id="16" name="TextBox 15"/>
          <p:cNvSpPr txBox="1"/>
          <p:nvPr/>
        </p:nvSpPr>
        <p:spPr>
          <a:xfrm>
            <a:off x="436342" y="5902943"/>
            <a:ext cx="8440241" cy="830997"/>
          </a:xfrm>
          <a:prstGeom prst="rect">
            <a:avLst/>
          </a:prstGeom>
          <a:noFill/>
          <a:ln>
            <a:solidFill>
              <a:schemeClr val="tx1"/>
            </a:solidFill>
          </a:ln>
        </p:spPr>
        <p:txBody>
          <a:bodyPr wrap="square" rtlCol="0">
            <a:spAutoFit/>
          </a:bodyPr>
          <a:lstStyle/>
          <a:p>
            <a:r>
              <a:rPr lang="en-GB" sz="2400" b="1" dirty="0" smtClean="0">
                <a:solidFill>
                  <a:srgbClr val="FF0000"/>
                </a:solidFill>
              </a:rPr>
              <a:t>Tip #7: </a:t>
            </a:r>
            <a:r>
              <a:rPr lang="en-GB" sz="2400" dirty="0" smtClean="0"/>
              <a:t>Don’t just ‘feature spot’. Be specific about the effect of the techniques you mention, linking to theme and ideas.</a:t>
            </a:r>
            <a:endParaRPr lang="en-GB" sz="2400" dirty="0"/>
          </a:p>
        </p:txBody>
      </p:sp>
    </p:spTree>
    <p:extLst>
      <p:ext uri="{BB962C8B-B14F-4D97-AF65-F5344CB8AC3E}">
        <p14:creationId xmlns:p14="http://schemas.microsoft.com/office/powerpoint/2010/main" val="2389300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760788" y="508000"/>
            <a:ext cx="1943100" cy="347663"/>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cs typeface="Arial" panose="020B0604020202020204" pitchFamily="34" charset="0"/>
              </a:rPr>
              <a:t>Select question.</a:t>
            </a:r>
            <a:endParaRPr lang="en-US" altLang="en-US" sz="2400" dirty="0">
              <a:cs typeface="Arial" panose="020B0604020202020204" pitchFamily="34" charset="0"/>
            </a:endParaRPr>
          </a:p>
        </p:txBody>
      </p:sp>
      <p:sp>
        <p:nvSpPr>
          <p:cNvPr id="10243" name="Text Box 3"/>
          <p:cNvSpPr txBox="1">
            <a:spLocks noChangeArrowheads="1"/>
          </p:cNvSpPr>
          <p:nvPr/>
        </p:nvSpPr>
        <p:spPr bwMode="auto">
          <a:xfrm>
            <a:off x="3132138" y="1084263"/>
            <a:ext cx="3200400" cy="330200"/>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cs typeface="Arial" panose="020B0604020202020204" pitchFamily="34" charset="0"/>
              </a:rPr>
              <a:t>Highlight </a:t>
            </a:r>
            <a:r>
              <a:rPr lang="en-GB" altLang="en-US" sz="1400" b="1" dirty="0">
                <a:solidFill>
                  <a:srgbClr val="FF0000"/>
                </a:solidFill>
                <a:cs typeface="Arial" panose="020B0604020202020204" pitchFamily="34" charset="0"/>
              </a:rPr>
              <a:t>key words </a:t>
            </a:r>
            <a:r>
              <a:rPr lang="en-GB" altLang="en-US" sz="1400" dirty="0">
                <a:cs typeface="Arial" panose="020B0604020202020204" pitchFamily="34" charset="0"/>
              </a:rPr>
              <a:t>in the question.</a:t>
            </a:r>
            <a:endParaRPr lang="en-US" altLang="en-US" sz="2400" dirty="0">
              <a:cs typeface="Arial" panose="020B0604020202020204" pitchFamily="34" charset="0"/>
            </a:endParaRPr>
          </a:p>
        </p:txBody>
      </p:sp>
      <p:sp>
        <p:nvSpPr>
          <p:cNvPr id="10244" name="Text Box 4"/>
          <p:cNvSpPr txBox="1">
            <a:spLocks noChangeArrowheads="1"/>
          </p:cNvSpPr>
          <p:nvPr/>
        </p:nvSpPr>
        <p:spPr bwMode="auto">
          <a:xfrm>
            <a:off x="2879180" y="1644650"/>
            <a:ext cx="3744416" cy="331787"/>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smtClean="0">
                <a:cs typeface="Arial" panose="020B0604020202020204" pitchFamily="34" charset="0"/>
              </a:rPr>
              <a:t>Mind map ideas </a:t>
            </a:r>
            <a:r>
              <a:rPr lang="en-GB" altLang="en-US" sz="1400" dirty="0">
                <a:cs typeface="Arial" panose="020B0604020202020204" pitchFamily="34" charset="0"/>
              </a:rPr>
              <a:t>and </a:t>
            </a:r>
            <a:r>
              <a:rPr lang="en-GB" altLang="en-US" sz="1400" b="1" dirty="0">
                <a:solidFill>
                  <a:srgbClr val="FF0000"/>
                </a:solidFill>
                <a:cs typeface="Arial" panose="020B0604020202020204" pitchFamily="34" charset="0"/>
              </a:rPr>
              <a:t>plan</a:t>
            </a:r>
            <a:r>
              <a:rPr lang="en-GB" altLang="en-US" sz="1400" dirty="0">
                <a:cs typeface="Arial" panose="020B0604020202020204" pitchFamily="34" charset="0"/>
              </a:rPr>
              <a:t> your response.</a:t>
            </a:r>
            <a:endParaRPr lang="en-US" altLang="en-US" sz="2400" dirty="0">
              <a:cs typeface="Arial" panose="020B0604020202020204" pitchFamily="34" charset="0"/>
            </a:endParaRPr>
          </a:p>
        </p:txBody>
      </p:sp>
      <p:sp>
        <p:nvSpPr>
          <p:cNvPr id="10245" name="Text Box 5"/>
          <p:cNvSpPr txBox="1">
            <a:spLocks noChangeArrowheads="1"/>
          </p:cNvSpPr>
          <p:nvPr/>
        </p:nvSpPr>
        <p:spPr bwMode="auto">
          <a:xfrm>
            <a:off x="2399820" y="2212224"/>
            <a:ext cx="4620452" cy="919163"/>
          </a:xfrm>
          <a:prstGeom prst="rect">
            <a:avLst/>
          </a:prstGeom>
          <a:solidFill>
            <a:srgbClr val="F5800B"/>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Write your opening paragraph explaining what the two poems are about and making </a:t>
            </a:r>
            <a:r>
              <a:rPr lang="en-GB" altLang="en-US" sz="1600" b="1" dirty="0">
                <a:cs typeface="Arial" panose="020B0604020202020204" pitchFamily="34" charset="0"/>
              </a:rPr>
              <a:t>links</a:t>
            </a:r>
            <a:r>
              <a:rPr lang="en-GB" altLang="en-US" sz="1400" dirty="0">
                <a:solidFill>
                  <a:srgbClr val="FFFFFF"/>
                </a:solidFill>
                <a:cs typeface="Arial" panose="020B0604020202020204" pitchFamily="34" charset="0"/>
              </a:rPr>
              <a:t> between them. Start your 1st sentence with </a:t>
            </a:r>
            <a:r>
              <a:rPr lang="en-GB" altLang="en-US" b="1" u="sng" dirty="0">
                <a:cs typeface="Arial" panose="020B0604020202020204" pitchFamily="34" charset="0"/>
              </a:rPr>
              <a:t>‘both’.</a:t>
            </a:r>
            <a:endParaRPr lang="en-US" altLang="en-US" sz="3200" dirty="0">
              <a:cs typeface="Arial" panose="020B0604020202020204" pitchFamily="34" charset="0"/>
            </a:endParaRPr>
          </a:p>
        </p:txBody>
      </p:sp>
      <p:sp>
        <p:nvSpPr>
          <p:cNvPr id="10246" name="Text Box 6"/>
          <p:cNvSpPr txBox="1">
            <a:spLocks noChangeArrowheads="1"/>
          </p:cNvSpPr>
          <p:nvPr/>
        </p:nvSpPr>
        <p:spPr bwMode="auto">
          <a:xfrm>
            <a:off x="1835696" y="3306763"/>
            <a:ext cx="5739712" cy="549275"/>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Explore </a:t>
            </a:r>
            <a:r>
              <a:rPr lang="en-GB" altLang="en-US" sz="1400" b="1" dirty="0">
                <a:solidFill>
                  <a:srgbClr val="FFC000"/>
                </a:solidFill>
                <a:cs typeface="Arial" panose="020B0604020202020204" pitchFamily="34" charset="0"/>
              </a:rPr>
              <a:t>key point 1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a:t>
            </a:r>
            <a:r>
              <a:rPr lang="en-GB" altLang="en-US" sz="1600" b="1" dirty="0">
                <a:cs typeface="Arial" panose="020B0604020202020204" pitchFamily="34" charset="0"/>
              </a:rPr>
              <a:t>themes, subject or tone of speaker’s voice</a:t>
            </a:r>
            <a:r>
              <a:rPr lang="en-GB" altLang="en-US" sz="1400" dirty="0">
                <a:solidFill>
                  <a:srgbClr val="FFFFFF"/>
                </a:solidFill>
                <a:cs typeface="Arial" panose="020B0604020202020204" pitchFamily="34" charset="0"/>
              </a:rPr>
              <a:t>.</a:t>
            </a:r>
            <a:endParaRPr lang="en-US" altLang="en-US" sz="2400" dirty="0">
              <a:cs typeface="Arial" panose="020B0604020202020204" pitchFamily="34" charset="0"/>
            </a:endParaRPr>
          </a:p>
        </p:txBody>
      </p:sp>
      <p:sp>
        <p:nvSpPr>
          <p:cNvPr id="10247" name="Text Box 7"/>
          <p:cNvSpPr txBox="1">
            <a:spLocks noChangeArrowheads="1"/>
          </p:cNvSpPr>
          <p:nvPr/>
        </p:nvSpPr>
        <p:spPr bwMode="auto">
          <a:xfrm>
            <a:off x="1835696" y="4122738"/>
            <a:ext cx="5739712" cy="552450"/>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Explore </a:t>
            </a:r>
            <a:r>
              <a:rPr lang="en-GB" altLang="en-US" sz="1400" b="1" dirty="0">
                <a:solidFill>
                  <a:srgbClr val="FFC000"/>
                </a:solidFill>
                <a:cs typeface="Arial" panose="020B0604020202020204" pitchFamily="34" charset="0"/>
              </a:rPr>
              <a:t>key point 2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the </a:t>
            </a:r>
            <a:r>
              <a:rPr lang="en-GB" altLang="en-US" sz="1600" b="1" dirty="0">
                <a:cs typeface="Arial" panose="020B0604020202020204" pitchFamily="34" charset="0"/>
              </a:rPr>
              <a:t>effect of language techniques</a:t>
            </a:r>
            <a:r>
              <a:rPr lang="en-GB" altLang="en-US" sz="1400" dirty="0">
                <a:solidFill>
                  <a:srgbClr val="FFFFFF"/>
                </a:solidFill>
                <a:cs typeface="Arial" panose="020B0604020202020204" pitchFamily="34" charset="0"/>
              </a:rPr>
              <a:t>.</a:t>
            </a:r>
            <a:endParaRPr lang="en-US" altLang="en-US" sz="2400" dirty="0">
              <a:cs typeface="Arial" panose="020B0604020202020204" pitchFamily="34" charset="0"/>
            </a:endParaRPr>
          </a:p>
        </p:txBody>
      </p:sp>
      <p:sp>
        <p:nvSpPr>
          <p:cNvPr id="10248" name="Text Box 8"/>
          <p:cNvSpPr txBox="1">
            <a:spLocks noChangeArrowheads="1"/>
          </p:cNvSpPr>
          <p:nvPr/>
        </p:nvSpPr>
        <p:spPr bwMode="auto">
          <a:xfrm>
            <a:off x="2464782" y="5712514"/>
            <a:ext cx="5151785" cy="997248"/>
          </a:xfrm>
          <a:prstGeom prst="rect">
            <a:avLst/>
          </a:prstGeom>
          <a:solidFill>
            <a:srgbClr val="F5800B"/>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Concluding paragraph – refer back to the question and </a:t>
            </a:r>
            <a:r>
              <a:rPr lang="en-GB" altLang="en-US" sz="1400" b="1" dirty="0">
                <a:cs typeface="Arial" panose="020B0604020202020204" pitchFamily="34" charset="0"/>
              </a:rPr>
              <a:t>summarise the similarities and differences </a:t>
            </a:r>
            <a:r>
              <a:rPr lang="en-GB" altLang="en-US" sz="1400" dirty="0">
                <a:solidFill>
                  <a:srgbClr val="FFFFFF"/>
                </a:solidFill>
                <a:cs typeface="Arial" panose="020B0604020202020204" pitchFamily="34" charset="0"/>
              </a:rPr>
              <a:t>between the two poems, making sure you </a:t>
            </a:r>
            <a:r>
              <a:rPr lang="en-GB" altLang="en-US" sz="1400" b="1" dirty="0">
                <a:cs typeface="Arial" panose="020B0604020202020204" pitchFamily="34" charset="0"/>
              </a:rPr>
              <a:t>answer the overall question</a:t>
            </a:r>
            <a:r>
              <a:rPr lang="en-GB" altLang="en-US" sz="1400" dirty="0">
                <a:solidFill>
                  <a:srgbClr val="FFFFFF"/>
                </a:solidFill>
                <a:cs typeface="Arial" panose="020B0604020202020204" pitchFamily="34" charset="0"/>
              </a:rPr>
              <a:t>. Add in </a:t>
            </a:r>
            <a:r>
              <a:rPr lang="en-GB" altLang="en-US" sz="1400" b="1" dirty="0">
                <a:cs typeface="Arial" panose="020B0604020202020204" pitchFamily="34" charset="0"/>
              </a:rPr>
              <a:t>your own opinion </a:t>
            </a:r>
            <a:r>
              <a:rPr lang="en-GB" altLang="en-US" sz="1400" dirty="0">
                <a:solidFill>
                  <a:srgbClr val="FFFFFF"/>
                </a:solidFill>
                <a:cs typeface="Arial" panose="020B0604020202020204" pitchFamily="34" charset="0"/>
              </a:rPr>
              <a:t>of the poems.</a:t>
            </a:r>
            <a:endParaRPr lang="en-US" altLang="en-US" sz="2400" dirty="0">
              <a:cs typeface="Arial" panose="020B0604020202020204" pitchFamily="34" charset="0"/>
            </a:endParaRPr>
          </a:p>
        </p:txBody>
      </p:sp>
      <p:sp>
        <p:nvSpPr>
          <p:cNvPr id="10249" name="Line 9"/>
          <p:cNvSpPr>
            <a:spLocks noChangeShapeType="1"/>
          </p:cNvSpPr>
          <p:nvPr/>
        </p:nvSpPr>
        <p:spPr bwMode="auto">
          <a:xfrm>
            <a:off x="4722813" y="855663"/>
            <a:ext cx="0" cy="22860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0" name="Line 10"/>
          <p:cNvSpPr>
            <a:spLocks noChangeShapeType="1"/>
          </p:cNvSpPr>
          <p:nvPr/>
        </p:nvSpPr>
        <p:spPr bwMode="auto">
          <a:xfrm>
            <a:off x="4722813" y="1974850"/>
            <a:ext cx="0" cy="22860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1" name="Line 11"/>
          <p:cNvSpPr>
            <a:spLocks noChangeShapeType="1"/>
          </p:cNvSpPr>
          <p:nvPr/>
        </p:nvSpPr>
        <p:spPr bwMode="auto">
          <a:xfrm>
            <a:off x="4722813" y="1414463"/>
            <a:ext cx="0" cy="22860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2" name="Line 12"/>
          <p:cNvSpPr>
            <a:spLocks noChangeShapeType="1"/>
          </p:cNvSpPr>
          <p:nvPr/>
        </p:nvSpPr>
        <p:spPr bwMode="auto">
          <a:xfrm>
            <a:off x="4722813" y="3122613"/>
            <a:ext cx="0" cy="196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3" name="Line 13"/>
          <p:cNvSpPr>
            <a:spLocks noChangeShapeType="1"/>
          </p:cNvSpPr>
          <p:nvPr/>
        </p:nvSpPr>
        <p:spPr bwMode="auto">
          <a:xfrm>
            <a:off x="4722813" y="3856038"/>
            <a:ext cx="0" cy="339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4" name="Line 14"/>
          <p:cNvSpPr>
            <a:spLocks noChangeShapeType="1"/>
          </p:cNvSpPr>
          <p:nvPr/>
        </p:nvSpPr>
        <p:spPr bwMode="auto">
          <a:xfrm>
            <a:off x="4722813" y="4675188"/>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5" name="Line 15"/>
          <p:cNvSpPr>
            <a:spLocks noChangeShapeType="1"/>
          </p:cNvSpPr>
          <p:nvPr/>
        </p:nvSpPr>
        <p:spPr bwMode="auto">
          <a:xfrm flipH="1">
            <a:off x="4722813" y="5383213"/>
            <a:ext cx="0" cy="320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6" name="Text Box 16"/>
          <p:cNvSpPr txBox="1">
            <a:spLocks noChangeArrowheads="1"/>
          </p:cNvSpPr>
          <p:nvPr/>
        </p:nvSpPr>
        <p:spPr bwMode="auto">
          <a:xfrm>
            <a:off x="1835696" y="4903788"/>
            <a:ext cx="5760640" cy="479425"/>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Explore </a:t>
            </a:r>
            <a:r>
              <a:rPr lang="en-GB" altLang="en-US" sz="1400" b="1" dirty="0">
                <a:solidFill>
                  <a:srgbClr val="FFC000"/>
                </a:solidFill>
                <a:cs typeface="Arial" panose="020B0604020202020204" pitchFamily="34" charset="0"/>
              </a:rPr>
              <a:t>key point 3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a:t>
            </a:r>
            <a:r>
              <a:rPr lang="en-GB" altLang="en-US" sz="1600" b="1" dirty="0">
                <a:cs typeface="Arial" panose="020B0604020202020204" pitchFamily="34" charset="0"/>
              </a:rPr>
              <a:t>effect of structure/form</a:t>
            </a:r>
            <a:r>
              <a:rPr lang="en-GB" altLang="en-US" sz="1400" dirty="0">
                <a:solidFill>
                  <a:srgbClr val="FFFFFF"/>
                </a:solidFill>
                <a:cs typeface="Arial" panose="020B0604020202020204" pitchFamily="34" charset="0"/>
              </a:rPr>
              <a:t>.</a:t>
            </a:r>
            <a:endParaRPr lang="en-US" altLang="en-US" sz="2400" dirty="0">
              <a:cs typeface="Arial" panose="020B0604020202020204" pitchFamily="34" charset="0"/>
            </a:endParaRPr>
          </a:p>
        </p:txBody>
      </p:sp>
      <p:sp>
        <p:nvSpPr>
          <p:cNvPr id="10258" name="Rectangle 19"/>
          <p:cNvSpPr>
            <a:spLocks noChangeArrowheads="1"/>
          </p:cNvSpPr>
          <p:nvPr/>
        </p:nvSpPr>
        <p:spPr bwMode="auto">
          <a:xfrm>
            <a:off x="292839" y="0"/>
            <a:ext cx="8553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b="1" dirty="0">
                <a:solidFill>
                  <a:srgbClr val="FF0000"/>
                </a:solidFill>
                <a:cs typeface="Arial" panose="020B0604020202020204" pitchFamily="34" charset="0"/>
              </a:rPr>
              <a:t>How do I structure a response for Section A of the exam?</a:t>
            </a:r>
          </a:p>
        </p:txBody>
      </p:sp>
      <p:sp>
        <p:nvSpPr>
          <p:cNvPr id="2" name="TextBox 1"/>
          <p:cNvSpPr txBox="1"/>
          <p:nvPr/>
        </p:nvSpPr>
        <p:spPr>
          <a:xfrm>
            <a:off x="7719568" y="899597"/>
            <a:ext cx="1544959" cy="369332"/>
          </a:xfrm>
          <a:prstGeom prst="rect">
            <a:avLst/>
          </a:prstGeom>
          <a:noFill/>
        </p:spPr>
        <p:txBody>
          <a:bodyPr wrap="square" rtlCol="0">
            <a:spAutoFit/>
          </a:bodyPr>
          <a:lstStyle/>
          <a:p>
            <a:r>
              <a:rPr lang="en-GB" dirty="0" smtClean="0"/>
              <a:t>Planning</a:t>
            </a:r>
            <a:endParaRPr lang="en-GB" dirty="0"/>
          </a:p>
        </p:txBody>
      </p:sp>
      <p:sp>
        <p:nvSpPr>
          <p:cNvPr id="20" name="TextBox 19"/>
          <p:cNvSpPr txBox="1"/>
          <p:nvPr/>
        </p:nvSpPr>
        <p:spPr>
          <a:xfrm>
            <a:off x="7740350" y="2311533"/>
            <a:ext cx="1544959" cy="369332"/>
          </a:xfrm>
          <a:prstGeom prst="rect">
            <a:avLst/>
          </a:prstGeom>
          <a:noFill/>
        </p:spPr>
        <p:txBody>
          <a:bodyPr wrap="square" rtlCol="0">
            <a:spAutoFit/>
          </a:bodyPr>
          <a:lstStyle/>
          <a:p>
            <a:r>
              <a:rPr lang="en-GB" dirty="0" smtClean="0"/>
              <a:t>Introduction</a:t>
            </a:r>
            <a:endParaRPr lang="en-GB" dirty="0"/>
          </a:p>
        </p:txBody>
      </p:sp>
      <p:sp>
        <p:nvSpPr>
          <p:cNvPr id="21" name="TextBox 20"/>
          <p:cNvSpPr txBox="1"/>
          <p:nvPr/>
        </p:nvSpPr>
        <p:spPr>
          <a:xfrm>
            <a:off x="7740351" y="3826431"/>
            <a:ext cx="1544959" cy="369332"/>
          </a:xfrm>
          <a:prstGeom prst="rect">
            <a:avLst/>
          </a:prstGeom>
          <a:noFill/>
        </p:spPr>
        <p:txBody>
          <a:bodyPr wrap="square" rtlCol="0">
            <a:spAutoFit/>
          </a:bodyPr>
          <a:lstStyle/>
          <a:p>
            <a:r>
              <a:rPr lang="en-GB" dirty="0" smtClean="0"/>
              <a:t>Main body</a:t>
            </a:r>
            <a:endParaRPr lang="en-GB" dirty="0"/>
          </a:p>
        </p:txBody>
      </p:sp>
      <p:sp>
        <p:nvSpPr>
          <p:cNvPr id="22" name="TextBox 21"/>
          <p:cNvSpPr txBox="1"/>
          <p:nvPr/>
        </p:nvSpPr>
        <p:spPr>
          <a:xfrm>
            <a:off x="7740352" y="6093296"/>
            <a:ext cx="1544959" cy="369332"/>
          </a:xfrm>
          <a:prstGeom prst="rect">
            <a:avLst/>
          </a:prstGeom>
          <a:noFill/>
        </p:spPr>
        <p:txBody>
          <a:bodyPr wrap="square" rtlCol="0">
            <a:spAutoFit/>
          </a:bodyPr>
          <a:lstStyle/>
          <a:p>
            <a:r>
              <a:rPr lang="en-GB" dirty="0" smtClean="0"/>
              <a:t>Conclusion </a:t>
            </a:r>
            <a:endParaRPr lang="en-GB" dirty="0"/>
          </a:p>
        </p:txBody>
      </p:sp>
      <p:sp>
        <p:nvSpPr>
          <p:cNvPr id="23" name="Text Box 16"/>
          <p:cNvSpPr txBox="1">
            <a:spLocks noChangeArrowheads="1"/>
          </p:cNvSpPr>
          <p:nvPr/>
        </p:nvSpPr>
        <p:spPr bwMode="auto">
          <a:xfrm>
            <a:off x="35495" y="5517232"/>
            <a:ext cx="2305501" cy="1264538"/>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smtClean="0">
                <a:solidFill>
                  <a:srgbClr val="FFFFFF"/>
                </a:solidFill>
                <a:cs typeface="Arial" panose="020B0604020202020204" pitchFamily="34" charset="0"/>
              </a:rPr>
              <a:t>Possible </a:t>
            </a:r>
            <a:r>
              <a:rPr lang="en-GB" altLang="en-US" sz="1400" b="1" dirty="0">
                <a:solidFill>
                  <a:srgbClr val="FFC000"/>
                </a:solidFill>
                <a:cs typeface="Arial" panose="020B0604020202020204" pitchFamily="34" charset="0"/>
              </a:rPr>
              <a:t>key point </a:t>
            </a:r>
            <a:r>
              <a:rPr lang="en-GB" altLang="en-US" sz="1400" b="1" dirty="0" smtClean="0">
                <a:solidFill>
                  <a:srgbClr val="FFC000"/>
                </a:solidFill>
                <a:cs typeface="Arial" panose="020B0604020202020204" pitchFamily="34" charset="0"/>
              </a:rPr>
              <a:t>4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a:t>
            </a:r>
            <a:r>
              <a:rPr lang="en-GB" altLang="en-US" sz="1600" b="1" dirty="0" smtClean="0">
                <a:cs typeface="Arial" panose="020B0604020202020204" pitchFamily="34" charset="0"/>
              </a:rPr>
              <a:t>shift/change in poem (look at the end)</a:t>
            </a:r>
            <a:r>
              <a:rPr lang="en-GB" altLang="en-US" sz="1400" dirty="0" smtClean="0">
                <a:solidFill>
                  <a:srgbClr val="FFFFFF"/>
                </a:solidFill>
                <a:cs typeface="Arial" panose="020B0604020202020204" pitchFamily="34" charset="0"/>
              </a:rPr>
              <a:t>.</a:t>
            </a:r>
            <a:endParaRPr lang="en-US" altLang="en-US" sz="2400" dirty="0">
              <a:cs typeface="Arial" panose="020B0604020202020204" pitchFamily="34" charset="0"/>
            </a:endParaRPr>
          </a:p>
        </p:txBody>
      </p:sp>
      <p:cxnSp>
        <p:nvCxnSpPr>
          <p:cNvPr id="4" name="Straight Arrow Connector 3"/>
          <p:cNvCxnSpPr/>
          <p:nvPr/>
        </p:nvCxnSpPr>
        <p:spPr>
          <a:xfrm flipV="1">
            <a:off x="2340996" y="5517232"/>
            <a:ext cx="2381817"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569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0825" y="1052513"/>
            <a:ext cx="8642350" cy="32623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GB" sz="2800" b="1" dirty="0"/>
              <a:t>AQA </a:t>
            </a:r>
            <a:r>
              <a:rPr lang="en-GB" sz="2800" b="1" i="1" dirty="0"/>
              <a:t>Moon on the Tides </a:t>
            </a:r>
            <a:r>
              <a:rPr lang="en-GB" sz="2800" b="1" dirty="0"/>
              <a:t>poetry: ‘Character and Voice’ </a:t>
            </a:r>
          </a:p>
          <a:p>
            <a:pPr fontAlgn="auto">
              <a:spcBef>
                <a:spcPts val="0"/>
              </a:spcBef>
              <a:spcAft>
                <a:spcPts val="0"/>
              </a:spcAft>
              <a:defRPr/>
            </a:pPr>
            <a:endParaRPr lang="en-GB" sz="4000" dirty="0"/>
          </a:p>
          <a:p>
            <a:pPr fontAlgn="auto">
              <a:spcBef>
                <a:spcPts val="0"/>
              </a:spcBef>
              <a:spcAft>
                <a:spcPts val="0"/>
              </a:spcAft>
              <a:defRPr/>
            </a:pPr>
            <a:r>
              <a:rPr lang="en-GB" sz="4000" b="1" dirty="0">
                <a:solidFill>
                  <a:srgbClr val="C00000"/>
                </a:solidFill>
              </a:rPr>
              <a:t>How</a:t>
            </a:r>
            <a:r>
              <a:rPr lang="en-GB" sz="4000" b="1" dirty="0"/>
              <a:t> is </a:t>
            </a:r>
            <a:r>
              <a:rPr lang="en-GB" sz="4000" b="1" dirty="0">
                <a:solidFill>
                  <a:srgbClr val="C00000"/>
                </a:solidFill>
              </a:rPr>
              <a:t>control</a:t>
            </a:r>
            <a:r>
              <a:rPr lang="en-GB" sz="4000" b="1" dirty="0"/>
              <a:t> presented in </a:t>
            </a:r>
            <a:r>
              <a:rPr lang="en-GB" sz="4000" b="1" i="1" dirty="0"/>
              <a:t>The Horse Whisperer</a:t>
            </a:r>
            <a:r>
              <a:rPr lang="en-GB" sz="4000" b="1" dirty="0"/>
              <a:t> and one other poem you have studied?</a:t>
            </a:r>
          </a:p>
          <a:p>
            <a:pPr fontAlgn="auto">
              <a:spcBef>
                <a:spcPts val="0"/>
              </a:spcBef>
              <a:spcAft>
                <a:spcPts val="0"/>
              </a:spcAft>
              <a:defRPr/>
            </a:pPr>
            <a:endParaRPr lang="en-GB" dirty="0"/>
          </a:p>
        </p:txBody>
      </p:sp>
      <p:sp>
        <p:nvSpPr>
          <p:cNvPr id="6" name="TextBox 5"/>
          <p:cNvSpPr txBox="1"/>
          <p:nvPr/>
        </p:nvSpPr>
        <p:spPr>
          <a:xfrm>
            <a:off x="0" y="0"/>
            <a:ext cx="3851275"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2400" b="1" dirty="0">
                <a:solidFill>
                  <a:srgbClr val="C00000"/>
                </a:solidFill>
              </a:rPr>
              <a:t>Question: 36 marks; 45 </a:t>
            </a:r>
            <a:r>
              <a:rPr lang="en-GB" sz="2400" b="1" dirty="0" err="1">
                <a:solidFill>
                  <a:srgbClr val="C00000"/>
                </a:solidFill>
              </a:rPr>
              <a:t>mins</a:t>
            </a:r>
            <a:endParaRPr lang="en-GB" sz="2400" b="1" dirty="0">
              <a:solidFill>
                <a:srgbClr val="C00000"/>
              </a:solidFill>
            </a:endParaRPr>
          </a:p>
        </p:txBody>
      </p:sp>
      <p:pic>
        <p:nvPicPr>
          <p:cNvPr id="2" name="Picture 2" descr="http://nonofficejobs.com/picts/HorseWhisperer.GIF"/>
          <p:cNvPicPr>
            <a:picLocks noChangeAspect="1" noChangeArrowheads="1"/>
          </p:cNvPicPr>
          <p:nvPr/>
        </p:nvPicPr>
        <p:blipFill>
          <a:blip r:embed="rId2" cstate="print"/>
          <a:srcRect/>
          <a:stretch>
            <a:fillRect/>
          </a:stretch>
        </p:blipFill>
        <p:spPr bwMode="auto">
          <a:xfrm>
            <a:off x="6084888" y="3644900"/>
            <a:ext cx="2552700" cy="2565400"/>
          </a:xfrm>
          <a:prstGeom prst="rect">
            <a:avLst/>
          </a:prstGeom>
        </p:spPr>
        <p:style>
          <a:lnRef idx="2">
            <a:schemeClr val="accent2"/>
          </a:lnRef>
          <a:fillRef idx="1">
            <a:schemeClr val="lt1"/>
          </a:fillRef>
          <a:effectRef idx="0">
            <a:schemeClr val="accent2"/>
          </a:effectRef>
          <a:fontRef idx="minor">
            <a:schemeClr val="dk1"/>
          </a:fontRef>
        </p:style>
      </p:pic>
      <p:pic>
        <p:nvPicPr>
          <p:cNvPr id="17413" name="Picture 5" descr="Peacock with tail extended"/>
          <p:cNvPicPr>
            <a:picLocks noChangeAspect="1" noChangeArrowheads="1"/>
          </p:cNvPicPr>
          <p:nvPr/>
        </p:nvPicPr>
        <p:blipFill>
          <a:blip r:embed="rId3" cstate="print"/>
          <a:srcRect/>
          <a:stretch>
            <a:fillRect/>
          </a:stretch>
        </p:blipFill>
        <p:spPr bwMode="auto">
          <a:xfrm>
            <a:off x="2771775" y="4076700"/>
            <a:ext cx="3063875" cy="2357438"/>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74288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t2.gstatic.com/images?q=tbn:ANd9GcSbc4drO9EteejUWgTnG7liaMRWa6gqxxGvwtUk5UR5DyoULLqln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167"/>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72685"/>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smtClean="0"/>
              <a:t>... We played at courtly love:</a:t>
            </a:r>
          </a:p>
          <a:p>
            <a:r>
              <a:rPr lang="en-GB" sz="2800" dirty="0" smtClean="0"/>
              <a:t>The troubadour, the damsel and the peach.</a:t>
            </a:r>
            <a:endParaRPr lang="en-GB" sz="2800" dirty="0"/>
          </a:p>
        </p:txBody>
      </p:sp>
    </p:spTree>
    <p:extLst>
      <p:ext uri="{BB962C8B-B14F-4D97-AF65-F5344CB8AC3E}">
        <p14:creationId xmlns:p14="http://schemas.microsoft.com/office/powerpoint/2010/main" val="323495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107504" y="44624"/>
            <a:ext cx="8928992" cy="67710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sz="2400" b="1" dirty="0">
                <a:solidFill>
                  <a:srgbClr val="FF0000"/>
                </a:solidFill>
              </a:rPr>
              <a:t>How is control presented in </a:t>
            </a:r>
            <a:r>
              <a:rPr lang="en-GB" sz="2400" b="1" i="1" dirty="0">
                <a:solidFill>
                  <a:srgbClr val="FF0000"/>
                </a:solidFill>
              </a:rPr>
              <a:t>The Horse Whisperer </a:t>
            </a:r>
            <a:r>
              <a:rPr lang="en-GB" sz="2400" b="1" dirty="0">
                <a:solidFill>
                  <a:srgbClr val="FF0000"/>
                </a:solidFill>
              </a:rPr>
              <a:t>and one other poem you have studied? (Poem for comparison: </a:t>
            </a:r>
            <a:r>
              <a:rPr lang="en-GB" sz="2400" b="1" i="1" dirty="0">
                <a:solidFill>
                  <a:srgbClr val="FF0000"/>
                </a:solidFill>
              </a:rPr>
              <a:t>Les </a:t>
            </a:r>
            <a:r>
              <a:rPr lang="en-GB" sz="2400" b="1" i="1" dirty="0" err="1">
                <a:solidFill>
                  <a:srgbClr val="FF0000"/>
                </a:solidFill>
              </a:rPr>
              <a:t>Grands</a:t>
            </a:r>
            <a:r>
              <a:rPr lang="en-GB" sz="2400" b="1" i="1" dirty="0">
                <a:solidFill>
                  <a:srgbClr val="FF0000"/>
                </a:solidFill>
              </a:rPr>
              <a:t> </a:t>
            </a:r>
            <a:r>
              <a:rPr lang="en-GB" sz="2400" b="1" i="1" dirty="0" err="1">
                <a:solidFill>
                  <a:srgbClr val="FF0000"/>
                </a:solidFill>
              </a:rPr>
              <a:t>Seigneurs</a:t>
            </a:r>
            <a:r>
              <a:rPr lang="en-GB" sz="2400" b="1" dirty="0">
                <a:solidFill>
                  <a:srgbClr val="FF0000"/>
                </a:solidFill>
              </a:rPr>
              <a:t>)</a:t>
            </a:r>
          </a:p>
          <a:p>
            <a:pPr fontAlgn="auto">
              <a:spcBef>
                <a:spcPts val="0"/>
              </a:spcBef>
              <a:spcAft>
                <a:spcPts val="0"/>
              </a:spcAft>
              <a:defRPr/>
            </a:pPr>
            <a:endParaRPr lang="en-GB" sz="2000" dirty="0"/>
          </a:p>
          <a:p>
            <a:pPr marL="457200" indent="-457200">
              <a:lnSpc>
                <a:spcPct val="150000"/>
              </a:lnSpc>
              <a:buFont typeface="+mj-lt"/>
              <a:buAutoNum type="arabicPeriod"/>
              <a:defRPr/>
            </a:pPr>
            <a:r>
              <a:rPr lang="en-GB" sz="2000" b="1" dirty="0" smtClean="0">
                <a:solidFill>
                  <a:schemeClr val="tx1"/>
                </a:solidFill>
              </a:rPr>
              <a:t>Introduction: </a:t>
            </a:r>
            <a:r>
              <a:rPr lang="en-GB" altLang="en-US" sz="2000" dirty="0">
                <a:solidFill>
                  <a:schemeClr val="tx1"/>
                </a:solidFill>
                <a:cs typeface="Arial" panose="020B0604020202020204" pitchFamily="34" charset="0"/>
              </a:rPr>
              <a:t>what the two poems </a:t>
            </a:r>
            <a:r>
              <a:rPr lang="en-GB" altLang="en-US" sz="2000" dirty="0" smtClean="0">
                <a:solidFill>
                  <a:schemeClr val="tx1"/>
                </a:solidFill>
                <a:cs typeface="Arial" panose="020B0604020202020204" pitchFamily="34" charset="0"/>
              </a:rPr>
              <a:t>are about; make </a:t>
            </a:r>
            <a:r>
              <a:rPr lang="en-GB" altLang="en-US" sz="2400" b="1" dirty="0">
                <a:solidFill>
                  <a:schemeClr val="tx1"/>
                </a:solidFill>
                <a:cs typeface="Arial" panose="020B0604020202020204" pitchFamily="34" charset="0"/>
              </a:rPr>
              <a:t>links</a:t>
            </a:r>
            <a:r>
              <a:rPr lang="en-GB" altLang="en-US" sz="2000" dirty="0">
                <a:solidFill>
                  <a:schemeClr val="tx1"/>
                </a:solidFill>
                <a:cs typeface="Arial" panose="020B0604020202020204" pitchFamily="34" charset="0"/>
              </a:rPr>
              <a:t> between them. </a:t>
            </a:r>
            <a:r>
              <a:rPr lang="en-GB" altLang="en-US" sz="2000" dirty="0" smtClean="0">
                <a:solidFill>
                  <a:schemeClr val="tx1"/>
                </a:solidFill>
                <a:cs typeface="Arial" panose="020B0604020202020204" pitchFamily="34" charset="0"/>
              </a:rPr>
              <a:t>Start 1st </a:t>
            </a:r>
            <a:r>
              <a:rPr lang="en-GB" altLang="en-US" sz="2000" dirty="0">
                <a:solidFill>
                  <a:schemeClr val="tx1"/>
                </a:solidFill>
                <a:cs typeface="Arial" panose="020B0604020202020204" pitchFamily="34" charset="0"/>
              </a:rPr>
              <a:t>sentence with </a:t>
            </a:r>
            <a:r>
              <a:rPr lang="en-GB" altLang="en-US" sz="2000" b="1" u="sng" dirty="0">
                <a:solidFill>
                  <a:schemeClr val="tx1"/>
                </a:solidFill>
                <a:cs typeface="Arial" panose="020B0604020202020204" pitchFamily="34" charset="0"/>
              </a:rPr>
              <a:t>‘both</a:t>
            </a:r>
            <a:r>
              <a:rPr lang="en-GB" altLang="en-US" sz="2000" b="1" u="sng" dirty="0" smtClean="0">
                <a:solidFill>
                  <a:schemeClr val="tx1"/>
                </a:solidFill>
                <a:cs typeface="Arial" panose="020B0604020202020204" pitchFamily="34" charset="0"/>
              </a:rPr>
              <a:t>’.</a:t>
            </a:r>
            <a:endParaRPr lang="en-GB" sz="2000" b="1" dirty="0"/>
          </a:p>
          <a:p>
            <a:pPr marL="457200" indent="-457200" fontAlgn="auto">
              <a:lnSpc>
                <a:spcPct val="150000"/>
              </a:lnSpc>
              <a:spcBef>
                <a:spcPts val="0"/>
              </a:spcBef>
              <a:spcAft>
                <a:spcPts val="0"/>
              </a:spcAft>
              <a:buFont typeface="+mj-lt"/>
              <a:buAutoNum type="arabicPeriod"/>
              <a:defRPr/>
            </a:pPr>
            <a:r>
              <a:rPr lang="en-GB" sz="2000" b="1" dirty="0" smtClean="0"/>
              <a:t>Key Point 1: </a:t>
            </a:r>
            <a:r>
              <a:rPr lang="en-GB" sz="2000" dirty="0" smtClean="0"/>
              <a:t>Both </a:t>
            </a:r>
            <a:r>
              <a:rPr lang="en-GB" sz="2000" dirty="0"/>
              <a:t>characters have control at the beginning of the poems (they are telling a story about their past</a:t>
            </a:r>
            <a:r>
              <a:rPr lang="en-GB" sz="2000" dirty="0" smtClean="0"/>
              <a:t>) </a:t>
            </a:r>
            <a:r>
              <a:rPr lang="en-GB" sz="2000" b="1" dirty="0" smtClean="0"/>
              <a:t>[Themes; subject; tone of voice]</a:t>
            </a:r>
            <a:endParaRPr lang="en-GB" sz="2000" b="1" dirty="0"/>
          </a:p>
          <a:p>
            <a:pPr marL="457200" indent="-457200" fontAlgn="auto">
              <a:lnSpc>
                <a:spcPct val="150000"/>
              </a:lnSpc>
              <a:spcBef>
                <a:spcPts val="0"/>
              </a:spcBef>
              <a:spcAft>
                <a:spcPts val="0"/>
              </a:spcAft>
              <a:buFont typeface="+mj-lt"/>
              <a:buAutoNum type="arabicPeriod"/>
              <a:defRPr/>
            </a:pPr>
            <a:r>
              <a:rPr lang="en-GB" sz="2000" b="1" dirty="0" smtClean="0"/>
              <a:t>Key Point 2: </a:t>
            </a:r>
            <a:r>
              <a:rPr lang="en-GB" sz="2000" dirty="0" smtClean="0"/>
              <a:t>Both </a:t>
            </a:r>
            <a:r>
              <a:rPr lang="en-GB" sz="2000" dirty="0"/>
              <a:t>past lives are portrayed through the use of vivid, powerful imagery </a:t>
            </a:r>
            <a:r>
              <a:rPr lang="en-GB" sz="2000" b="1" dirty="0" smtClean="0"/>
              <a:t>[Effect of language techniques]</a:t>
            </a:r>
            <a:endParaRPr lang="en-GB" sz="2000" dirty="0"/>
          </a:p>
          <a:p>
            <a:pPr marL="457200" indent="-457200" fontAlgn="auto">
              <a:lnSpc>
                <a:spcPct val="150000"/>
              </a:lnSpc>
              <a:spcBef>
                <a:spcPts val="0"/>
              </a:spcBef>
              <a:spcAft>
                <a:spcPts val="0"/>
              </a:spcAft>
              <a:buFont typeface="+mj-lt"/>
              <a:buAutoNum type="arabicPeriod"/>
              <a:defRPr/>
            </a:pPr>
            <a:r>
              <a:rPr lang="en-GB" sz="2000" b="1" dirty="0" smtClean="0"/>
              <a:t>Key Point 3: </a:t>
            </a:r>
            <a:r>
              <a:rPr lang="en-GB" sz="2000" dirty="0" smtClean="0"/>
              <a:t>A </a:t>
            </a:r>
            <a:r>
              <a:rPr lang="en-GB" sz="2000" dirty="0"/>
              <a:t>significant event marks a turning point in these characters’ past </a:t>
            </a:r>
            <a:r>
              <a:rPr lang="en-GB" sz="2000" dirty="0" smtClean="0"/>
              <a:t>lives </a:t>
            </a:r>
            <a:r>
              <a:rPr lang="en-GB" sz="2000" b="1" dirty="0" smtClean="0"/>
              <a:t>[Effect of structure/form]</a:t>
            </a:r>
            <a:endParaRPr lang="en-GB" sz="2000" dirty="0"/>
          </a:p>
          <a:p>
            <a:pPr marL="457200" indent="-457200" fontAlgn="auto">
              <a:lnSpc>
                <a:spcPct val="150000"/>
              </a:lnSpc>
              <a:spcBef>
                <a:spcPts val="0"/>
              </a:spcBef>
              <a:spcAft>
                <a:spcPts val="0"/>
              </a:spcAft>
              <a:buFont typeface="+mj-lt"/>
              <a:buAutoNum type="arabicPeriod"/>
              <a:defRPr/>
            </a:pPr>
            <a:r>
              <a:rPr lang="en-GB" sz="2000" b="1" dirty="0" smtClean="0"/>
              <a:t>Key Point 4: </a:t>
            </a:r>
            <a:r>
              <a:rPr lang="en-GB" sz="2000" dirty="0" smtClean="0"/>
              <a:t>There </a:t>
            </a:r>
            <a:r>
              <a:rPr lang="en-GB" sz="2000" dirty="0"/>
              <a:t>is a shift in control – the speakers  are now ‘controlled’ in some way </a:t>
            </a:r>
            <a:r>
              <a:rPr lang="en-GB" sz="2000" dirty="0" smtClean="0"/>
              <a:t>themselves </a:t>
            </a:r>
            <a:r>
              <a:rPr lang="en-GB" sz="2000" b="1" dirty="0" smtClean="0"/>
              <a:t>[Shift/change in poem – look at end]</a:t>
            </a:r>
            <a:endParaRPr lang="en-GB" sz="2000" dirty="0"/>
          </a:p>
          <a:p>
            <a:pPr marL="457200" indent="-457200" fontAlgn="auto">
              <a:lnSpc>
                <a:spcPct val="150000"/>
              </a:lnSpc>
              <a:spcBef>
                <a:spcPts val="0"/>
              </a:spcBef>
              <a:spcAft>
                <a:spcPts val="0"/>
              </a:spcAft>
              <a:buFont typeface="+mj-lt"/>
              <a:buAutoNum type="arabicPeriod"/>
              <a:defRPr/>
            </a:pPr>
            <a:r>
              <a:rPr lang="en-GB" sz="2000" b="1" dirty="0" smtClean="0"/>
              <a:t>Conclusion: </a:t>
            </a:r>
            <a:r>
              <a:rPr lang="en-GB" sz="2000" dirty="0" smtClean="0"/>
              <a:t>summarise similarities/differences; answer question; give opinion</a:t>
            </a:r>
            <a:endParaRPr lang="en-GB" sz="2400" dirty="0"/>
          </a:p>
        </p:txBody>
      </p:sp>
    </p:spTree>
    <p:extLst>
      <p:ext uri="{BB962C8B-B14F-4D97-AF65-F5344CB8AC3E}">
        <p14:creationId xmlns:p14="http://schemas.microsoft.com/office/powerpoint/2010/main" val="412873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5496" y="260648"/>
            <a:ext cx="9073008"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defRPr/>
            </a:pPr>
            <a:r>
              <a:rPr lang="en-GB" sz="2000" b="1" dirty="0">
                <a:solidFill>
                  <a:schemeClr val="tx1"/>
                </a:solidFill>
              </a:rPr>
              <a:t>Introduction: </a:t>
            </a:r>
            <a:r>
              <a:rPr lang="en-GB" altLang="en-US" sz="2000" dirty="0">
                <a:solidFill>
                  <a:schemeClr val="tx1"/>
                </a:solidFill>
                <a:cs typeface="Arial" panose="020B0604020202020204" pitchFamily="34" charset="0"/>
              </a:rPr>
              <a:t>what the two poems are about; make </a:t>
            </a:r>
            <a:r>
              <a:rPr lang="en-GB" altLang="en-US" sz="2000" b="1" dirty="0">
                <a:solidFill>
                  <a:schemeClr val="tx1"/>
                </a:solidFill>
                <a:cs typeface="Arial" panose="020B0604020202020204" pitchFamily="34" charset="0"/>
              </a:rPr>
              <a:t>links</a:t>
            </a:r>
            <a:r>
              <a:rPr lang="en-GB" altLang="en-US" sz="2000" dirty="0">
                <a:solidFill>
                  <a:schemeClr val="tx1"/>
                </a:solidFill>
                <a:cs typeface="Arial" panose="020B0604020202020204" pitchFamily="34" charset="0"/>
              </a:rPr>
              <a:t> between them. Start 1st sentence with </a:t>
            </a:r>
            <a:r>
              <a:rPr lang="en-GB" altLang="en-US" sz="2000" b="1" u="sng" dirty="0">
                <a:solidFill>
                  <a:schemeClr val="tx1"/>
                </a:solidFill>
                <a:cs typeface="Arial" panose="020B0604020202020204" pitchFamily="34" charset="0"/>
              </a:rPr>
              <a:t>‘both’.</a:t>
            </a:r>
            <a:endParaRPr lang="en-GB" sz="2000" b="1" dirty="0"/>
          </a:p>
        </p:txBody>
      </p:sp>
      <p:sp>
        <p:nvSpPr>
          <p:cNvPr id="14" name="TextBox 13"/>
          <p:cNvSpPr txBox="1"/>
          <p:nvPr/>
        </p:nvSpPr>
        <p:spPr>
          <a:xfrm>
            <a:off x="107504" y="1700808"/>
            <a:ext cx="8928992"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sz="2800" b="1" dirty="0" smtClean="0">
                <a:solidFill>
                  <a:srgbClr val="FF0000"/>
                </a:solidFill>
              </a:rPr>
              <a:t>Both</a:t>
            </a:r>
            <a:r>
              <a:rPr lang="en-GB" sz="2400" dirty="0" smtClean="0"/>
              <a:t> ‘Horse </a:t>
            </a:r>
            <a:r>
              <a:rPr lang="en-GB" sz="2400" dirty="0"/>
              <a:t>Whisperer’ by Andrew Forster and ‘Les </a:t>
            </a:r>
            <a:r>
              <a:rPr lang="en-GB" sz="2400" dirty="0" err="1"/>
              <a:t>Grands</a:t>
            </a:r>
            <a:r>
              <a:rPr lang="en-GB" sz="2400" dirty="0"/>
              <a:t> </a:t>
            </a:r>
            <a:r>
              <a:rPr lang="en-GB" sz="2400" dirty="0" err="1"/>
              <a:t>Seigneurs’</a:t>
            </a:r>
            <a:r>
              <a:rPr lang="en-GB" sz="2400" dirty="0"/>
              <a:t> by Dorothy Molloy are about individuals </a:t>
            </a:r>
            <a:r>
              <a:rPr lang="en-GB" sz="2400" b="1" dirty="0">
                <a:solidFill>
                  <a:srgbClr val="FF0000"/>
                </a:solidFill>
              </a:rPr>
              <a:t>whose lives undergo a significant change</a:t>
            </a:r>
            <a:r>
              <a:rPr lang="en-GB" sz="2400" dirty="0"/>
              <a:t>. In ‘Horse Whisperer’, readers hear from a </a:t>
            </a:r>
            <a:r>
              <a:rPr lang="en-GB" sz="2400" b="1" dirty="0"/>
              <a:t>poetic voice</a:t>
            </a:r>
            <a:r>
              <a:rPr lang="en-GB" sz="2400" dirty="0"/>
              <a:t> who used to be respected and valued in his role as a horse whisperer only for the Industrial Revolution to make his job outdated, meaning he is shunned by his community. In ‘Les </a:t>
            </a:r>
            <a:r>
              <a:rPr lang="en-GB" sz="2400" dirty="0" err="1"/>
              <a:t>Grands</a:t>
            </a:r>
            <a:r>
              <a:rPr lang="en-GB" sz="2400" dirty="0"/>
              <a:t> </a:t>
            </a:r>
            <a:r>
              <a:rPr lang="en-GB" sz="2400" dirty="0" err="1"/>
              <a:t>Seigneurs’</a:t>
            </a:r>
            <a:r>
              <a:rPr lang="en-GB" sz="2400" dirty="0"/>
              <a:t> the </a:t>
            </a:r>
            <a:r>
              <a:rPr lang="en-GB" sz="2400" b="1" dirty="0"/>
              <a:t>narrator</a:t>
            </a:r>
            <a:r>
              <a:rPr lang="en-GB" sz="2400" dirty="0"/>
              <a:t> reveals that she was an independent single woman who had lots of attention from men, and enjoyed their company and the power it gave her. </a:t>
            </a:r>
            <a:r>
              <a:rPr lang="en-GB" sz="2800" b="1" dirty="0"/>
              <a:t>Central to both of these poems is the idea of control. </a:t>
            </a:r>
            <a:r>
              <a:rPr lang="en-GB" sz="2400" dirty="0"/>
              <a:t>Both speakers, in their past lives, had a great deal of control, but because of a life-changing event they have lost this power and, it may be argued, have become controlled themselves. </a:t>
            </a:r>
          </a:p>
        </p:txBody>
      </p:sp>
    </p:spTree>
    <p:extLst>
      <p:ext uri="{BB962C8B-B14F-4D97-AF65-F5344CB8AC3E}">
        <p14:creationId xmlns:p14="http://schemas.microsoft.com/office/powerpoint/2010/main" val="2999607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9144000" cy="3540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1700" b="1" dirty="0" smtClean="0">
                <a:solidFill>
                  <a:srgbClr val="C00000"/>
                </a:solidFill>
              </a:rPr>
              <a:t>Key Point 1: Themes; subject; tone of voice</a:t>
            </a:r>
            <a:endParaRPr lang="en-GB" sz="1700" b="1" dirty="0">
              <a:solidFill>
                <a:srgbClr val="C00000"/>
              </a:solidFill>
            </a:endParaRPr>
          </a:p>
        </p:txBody>
      </p:sp>
      <p:sp>
        <p:nvSpPr>
          <p:cNvPr id="14" name="TextBox 13"/>
          <p:cNvSpPr txBox="1"/>
          <p:nvPr/>
        </p:nvSpPr>
        <p:spPr>
          <a:xfrm>
            <a:off x="250825" y="476250"/>
            <a:ext cx="8642350" cy="630942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2000" dirty="0"/>
              <a:t> A similarity between both the speakers in these poems is that they are </a:t>
            </a:r>
            <a:r>
              <a:rPr lang="en-GB" sz="2000" b="1" dirty="0"/>
              <a:t>both narrating a story from a similar position </a:t>
            </a:r>
            <a:r>
              <a:rPr lang="en-GB" sz="2000" dirty="0"/>
              <a:t>– one where they are reflecting on a happier past in which they had control over their lives. In ‘Horse Whisperer’, the first two stanzas describe the protagonist’s role as an important member of his community, and readers are given the impression of a man who is highly valued by the society of which he is a part. The </a:t>
            </a:r>
            <a:r>
              <a:rPr lang="en-GB" sz="2000" b="1" dirty="0"/>
              <a:t>repetition</a:t>
            </a:r>
            <a:r>
              <a:rPr lang="en-GB" sz="2000" dirty="0"/>
              <a:t> of </a:t>
            </a:r>
            <a:r>
              <a:rPr lang="en-GB" sz="2000" b="1" dirty="0">
                <a:solidFill>
                  <a:srgbClr val="FF0000"/>
                </a:solidFill>
              </a:rPr>
              <a:t>‘They shouted for me…’ </a:t>
            </a:r>
            <a:r>
              <a:rPr lang="en-GB" sz="2000" i="1" dirty="0"/>
              <a:t>reveals that farmers were highly dependant on the horse whisperer to tame these important animals</a:t>
            </a:r>
            <a:r>
              <a:rPr lang="en-GB" sz="2000" dirty="0"/>
              <a:t>, even to the point where they took him for granted. The </a:t>
            </a:r>
            <a:r>
              <a:rPr lang="en-GB" sz="2000" b="1" dirty="0"/>
              <a:t>sibilance</a:t>
            </a:r>
            <a:r>
              <a:rPr lang="en-GB" sz="2000" dirty="0"/>
              <a:t> in </a:t>
            </a:r>
            <a:r>
              <a:rPr lang="en-GB" sz="2000" b="1" dirty="0">
                <a:solidFill>
                  <a:srgbClr val="FF0000"/>
                </a:solidFill>
              </a:rPr>
              <a:t>‘My secret was a spongy tissue…’ </a:t>
            </a:r>
            <a:r>
              <a:rPr lang="en-GB" sz="2000" i="1" dirty="0"/>
              <a:t>evokes the sound of whispering</a:t>
            </a:r>
            <a:r>
              <a:rPr lang="en-GB" sz="2000" dirty="0"/>
              <a:t>, and the detailed description of the charms used to </a:t>
            </a:r>
            <a:r>
              <a:rPr lang="en-GB" sz="2000" b="1" dirty="0">
                <a:solidFill>
                  <a:srgbClr val="FF0000"/>
                </a:solidFill>
              </a:rPr>
              <a:t>‘draw the tender giants to [his] hands’</a:t>
            </a:r>
            <a:r>
              <a:rPr lang="en-GB" sz="2000" dirty="0"/>
              <a:t> </a:t>
            </a:r>
            <a:r>
              <a:rPr lang="en-GB" sz="2000" i="1" dirty="0"/>
              <a:t>suggests a highly skilled and knowledgeable person</a:t>
            </a:r>
            <a:r>
              <a:rPr lang="en-GB" sz="2000" dirty="0"/>
              <a:t>. </a:t>
            </a:r>
            <a:r>
              <a:rPr lang="en-GB" sz="2000" b="1" dirty="0">
                <a:solidFill>
                  <a:srgbClr val="FF0000"/>
                </a:solidFill>
              </a:rPr>
              <a:t>‘Restless’ </a:t>
            </a:r>
            <a:r>
              <a:rPr lang="en-GB" sz="2000" dirty="0"/>
              <a:t>horses are transformed by the speaker’s power, as conveyed by the </a:t>
            </a:r>
            <a:r>
              <a:rPr lang="en-GB" sz="2000" b="1" dirty="0"/>
              <a:t>simile</a:t>
            </a:r>
            <a:r>
              <a:rPr lang="en-GB" sz="2000" dirty="0"/>
              <a:t> </a:t>
            </a:r>
            <a:r>
              <a:rPr lang="en-GB" sz="2000" b="1" dirty="0">
                <a:solidFill>
                  <a:srgbClr val="FF0000"/>
                </a:solidFill>
              </a:rPr>
              <a:t>‘like helpless children’</a:t>
            </a:r>
            <a:r>
              <a:rPr lang="en-GB" sz="2000" dirty="0"/>
              <a:t>. </a:t>
            </a:r>
            <a:r>
              <a:rPr lang="en-GB" sz="2400" b="1" dirty="0">
                <a:solidFill>
                  <a:srgbClr val="FF0000"/>
                </a:solidFill>
              </a:rPr>
              <a:t>Similarly,</a:t>
            </a:r>
            <a:r>
              <a:rPr lang="en-GB" sz="2400" dirty="0">
                <a:solidFill>
                  <a:srgbClr val="FF0000"/>
                </a:solidFill>
              </a:rPr>
              <a:t> </a:t>
            </a:r>
            <a:r>
              <a:rPr lang="en-GB" sz="2000" dirty="0"/>
              <a:t>the speaker in ‘Les </a:t>
            </a:r>
            <a:r>
              <a:rPr lang="en-GB" sz="2000" dirty="0" err="1"/>
              <a:t>Grands</a:t>
            </a:r>
            <a:r>
              <a:rPr lang="en-GB" sz="2000" dirty="0"/>
              <a:t> </a:t>
            </a:r>
            <a:r>
              <a:rPr lang="en-GB" sz="2000" dirty="0" err="1"/>
              <a:t>Seigneurs</a:t>
            </a:r>
            <a:r>
              <a:rPr lang="en-GB" sz="2000" dirty="0"/>
              <a:t>’ is reflecting on a past in which she enjoyed many and varied relationships with men. The phrase </a:t>
            </a:r>
            <a:r>
              <a:rPr lang="en-GB" sz="2000" b="1" dirty="0">
                <a:solidFill>
                  <a:srgbClr val="FF0000"/>
                </a:solidFill>
              </a:rPr>
              <a:t>‘The best and worst of times were men’</a:t>
            </a:r>
            <a:r>
              <a:rPr lang="en-GB" sz="2000" dirty="0"/>
              <a:t> </a:t>
            </a:r>
            <a:r>
              <a:rPr lang="en-GB" sz="2000" i="1" dirty="0"/>
              <a:t>highlights that male company was everything for this woman</a:t>
            </a:r>
            <a:r>
              <a:rPr lang="en-GB" sz="2000" dirty="0"/>
              <a:t>. Moreover, we are given hints that these men, as well being  beneficial to the speaker </a:t>
            </a:r>
            <a:r>
              <a:rPr lang="en-GB" sz="2000" dirty="0" smtClean="0"/>
              <a:t>(</a:t>
            </a:r>
            <a:r>
              <a:rPr lang="en-GB" sz="2000" b="1" dirty="0" smtClean="0">
                <a:solidFill>
                  <a:srgbClr val="FF0000"/>
                </a:solidFill>
              </a:rPr>
              <a:t>‘</a:t>
            </a:r>
            <a:r>
              <a:rPr lang="en-GB" sz="2000" b="1" dirty="0">
                <a:solidFill>
                  <a:srgbClr val="FF0000"/>
                </a:solidFill>
              </a:rPr>
              <a:t>Men were my buttresses’ </a:t>
            </a:r>
            <a:r>
              <a:rPr lang="en-GB" sz="2000" dirty="0"/>
              <a:t>– </a:t>
            </a:r>
            <a:r>
              <a:rPr lang="en-GB" sz="2000" i="1" dirty="0"/>
              <a:t>meaning support</a:t>
            </a:r>
            <a:r>
              <a:rPr lang="en-GB" sz="2000" dirty="0"/>
              <a:t>), are to an extent controlled by this woman. Men are described using </a:t>
            </a:r>
            <a:r>
              <a:rPr lang="en-GB" sz="2000" b="1" dirty="0"/>
              <a:t>metaphors</a:t>
            </a:r>
            <a:r>
              <a:rPr lang="en-GB" sz="2000" dirty="0"/>
              <a:t>, ‘</a:t>
            </a:r>
            <a:r>
              <a:rPr lang="en-GB" sz="2000" b="1" dirty="0">
                <a:solidFill>
                  <a:srgbClr val="FF0000"/>
                </a:solidFill>
              </a:rPr>
              <a:t>Men were my dolphins, my performing seals’</a:t>
            </a:r>
            <a:r>
              <a:rPr lang="en-GB" sz="2000" dirty="0"/>
              <a:t>, </a:t>
            </a:r>
            <a:r>
              <a:rPr lang="en-GB" sz="2000" i="1" dirty="0"/>
              <a:t>which </a:t>
            </a:r>
            <a:r>
              <a:rPr lang="en-GB" sz="2000" i="1" dirty="0" smtClean="0"/>
              <a:t>suggests </a:t>
            </a:r>
            <a:r>
              <a:rPr lang="en-GB" sz="2000" dirty="0"/>
              <a:t>that they were at the beck-and-call of the speaker, </a:t>
            </a:r>
            <a:r>
              <a:rPr lang="en-GB" sz="2000" i="1" dirty="0"/>
              <a:t>implying that she had a lot of control over them</a:t>
            </a:r>
            <a:r>
              <a:rPr lang="en-GB" sz="2000" dirty="0"/>
              <a:t>. </a:t>
            </a:r>
          </a:p>
        </p:txBody>
      </p:sp>
    </p:spTree>
    <p:extLst>
      <p:ext uri="{BB962C8B-B14F-4D97-AF65-F5344CB8AC3E}">
        <p14:creationId xmlns:p14="http://schemas.microsoft.com/office/powerpoint/2010/main" val="2844846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6357938"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1600" b="1" dirty="0">
                <a:solidFill>
                  <a:srgbClr val="C00000"/>
                </a:solidFill>
              </a:rPr>
              <a:t>Key Point 2: Effect of language techniques</a:t>
            </a:r>
          </a:p>
        </p:txBody>
      </p:sp>
      <p:sp>
        <p:nvSpPr>
          <p:cNvPr id="14" name="TextBox 13"/>
          <p:cNvSpPr txBox="1"/>
          <p:nvPr/>
        </p:nvSpPr>
        <p:spPr>
          <a:xfrm>
            <a:off x="107504" y="836613"/>
            <a:ext cx="8928992" cy="54476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sz="2400" b="1" dirty="0">
                <a:solidFill>
                  <a:srgbClr val="FF0000"/>
                </a:solidFill>
              </a:rPr>
              <a:t> Both </a:t>
            </a:r>
            <a:r>
              <a:rPr lang="en-GB" sz="2000" dirty="0">
                <a:solidFill>
                  <a:schemeClr val="tx1"/>
                </a:solidFill>
              </a:rPr>
              <a:t>of the speakers in these poems depict their past life using </a:t>
            </a:r>
            <a:r>
              <a:rPr lang="en-GB" sz="2000" b="1" dirty="0">
                <a:solidFill>
                  <a:schemeClr val="tx1"/>
                </a:solidFill>
              </a:rPr>
              <a:t>vivid imagery</a:t>
            </a:r>
            <a:r>
              <a:rPr lang="en-GB" sz="2000" dirty="0">
                <a:solidFill>
                  <a:schemeClr val="tx1"/>
                </a:solidFill>
              </a:rPr>
              <a:t>, and often </a:t>
            </a:r>
            <a:r>
              <a:rPr lang="en-GB" sz="2000" b="1" dirty="0">
                <a:solidFill>
                  <a:schemeClr val="tx1"/>
                </a:solidFill>
              </a:rPr>
              <a:t>figurative language</a:t>
            </a:r>
            <a:r>
              <a:rPr lang="en-GB" sz="2000" dirty="0">
                <a:solidFill>
                  <a:schemeClr val="tx1"/>
                </a:solidFill>
              </a:rPr>
              <a:t>, to portray the things they had control over. The speaker in ‘Horse Whisperer’ describes the horses he used to tame in an admiring way </a:t>
            </a:r>
            <a:r>
              <a:rPr lang="en-GB" sz="2000" i="1" dirty="0">
                <a:solidFill>
                  <a:schemeClr val="tx1"/>
                </a:solidFill>
              </a:rPr>
              <a:t>which reflects the detailed understanding and bond he had with them</a:t>
            </a:r>
            <a:r>
              <a:rPr lang="en-GB" sz="2000" dirty="0">
                <a:solidFill>
                  <a:schemeClr val="tx1"/>
                </a:solidFill>
              </a:rPr>
              <a:t>. </a:t>
            </a:r>
            <a:r>
              <a:rPr lang="en-GB" sz="2000" b="1" dirty="0">
                <a:solidFill>
                  <a:schemeClr val="tx1"/>
                </a:solidFill>
              </a:rPr>
              <a:t>Descriptions</a:t>
            </a:r>
            <a:r>
              <a:rPr lang="en-GB" sz="2000" dirty="0">
                <a:solidFill>
                  <a:schemeClr val="tx1"/>
                </a:solidFill>
              </a:rPr>
              <a:t> of the horses’ </a:t>
            </a:r>
            <a:r>
              <a:rPr lang="en-GB" sz="2000" b="1" dirty="0">
                <a:solidFill>
                  <a:srgbClr val="FF0000"/>
                </a:solidFill>
              </a:rPr>
              <a:t>‘shimmering muscles’ </a:t>
            </a:r>
            <a:r>
              <a:rPr lang="en-GB" sz="2000" dirty="0">
                <a:solidFill>
                  <a:schemeClr val="tx1"/>
                </a:solidFill>
              </a:rPr>
              <a:t>and </a:t>
            </a:r>
            <a:r>
              <a:rPr lang="en-GB" sz="2000" b="1" dirty="0">
                <a:solidFill>
                  <a:srgbClr val="FF0000"/>
                </a:solidFill>
              </a:rPr>
              <a:t>‘stately heads’ </a:t>
            </a:r>
            <a:r>
              <a:rPr lang="en-GB" sz="2000" i="1" dirty="0">
                <a:solidFill>
                  <a:schemeClr val="tx1"/>
                </a:solidFill>
              </a:rPr>
              <a:t>convey this admiration</a:t>
            </a:r>
            <a:r>
              <a:rPr lang="en-GB" sz="2000" dirty="0">
                <a:solidFill>
                  <a:schemeClr val="tx1"/>
                </a:solidFill>
              </a:rPr>
              <a:t>, and </a:t>
            </a:r>
            <a:r>
              <a:rPr lang="en-GB" sz="2000" i="1" dirty="0">
                <a:solidFill>
                  <a:schemeClr val="tx1"/>
                </a:solidFill>
              </a:rPr>
              <a:t>tell readers</a:t>
            </a:r>
            <a:r>
              <a:rPr lang="en-GB" sz="2000" dirty="0">
                <a:solidFill>
                  <a:schemeClr val="tx1"/>
                </a:solidFill>
              </a:rPr>
              <a:t> that the horse whisperer’s understanding of these creatures was absolute. In the </a:t>
            </a:r>
            <a:r>
              <a:rPr lang="en-GB" sz="2000" b="1" dirty="0">
                <a:solidFill>
                  <a:schemeClr val="tx1"/>
                </a:solidFill>
              </a:rPr>
              <a:t>final stanza </a:t>
            </a:r>
            <a:r>
              <a:rPr lang="en-GB" sz="2000" dirty="0">
                <a:solidFill>
                  <a:schemeClr val="tx1"/>
                </a:solidFill>
              </a:rPr>
              <a:t>of the poem, the narrator again reminisces about the creatures he knew so well and had such control over, with </a:t>
            </a:r>
            <a:r>
              <a:rPr lang="en-GB" sz="2000" b="1" dirty="0">
                <a:solidFill>
                  <a:schemeClr val="tx1"/>
                </a:solidFill>
              </a:rPr>
              <a:t>lyrical descriptions </a:t>
            </a:r>
            <a:r>
              <a:rPr lang="en-GB" sz="2000" dirty="0">
                <a:solidFill>
                  <a:schemeClr val="tx1"/>
                </a:solidFill>
              </a:rPr>
              <a:t>of their </a:t>
            </a:r>
            <a:r>
              <a:rPr lang="en-GB" sz="2000" b="1" dirty="0">
                <a:solidFill>
                  <a:srgbClr val="FF0000"/>
                </a:solidFill>
              </a:rPr>
              <a:t>‘searing breath’</a:t>
            </a:r>
            <a:r>
              <a:rPr lang="en-GB" sz="2000" dirty="0">
                <a:solidFill>
                  <a:schemeClr val="tx1"/>
                </a:solidFill>
              </a:rPr>
              <a:t> and </a:t>
            </a:r>
            <a:r>
              <a:rPr lang="en-GB" sz="2000" b="1" dirty="0">
                <a:solidFill>
                  <a:srgbClr val="FF0000"/>
                </a:solidFill>
              </a:rPr>
              <a:t>‘glistening veins</a:t>
            </a:r>
            <a:r>
              <a:rPr lang="en-GB" sz="2000" b="1" dirty="0" smtClean="0">
                <a:solidFill>
                  <a:srgbClr val="FF0000"/>
                </a:solidFill>
              </a:rPr>
              <a:t>’</a:t>
            </a:r>
            <a:r>
              <a:rPr lang="en-GB" sz="2000" dirty="0" smtClean="0">
                <a:solidFill>
                  <a:schemeClr val="tx1"/>
                </a:solidFill>
              </a:rPr>
              <a:t>, </a:t>
            </a:r>
            <a:r>
              <a:rPr lang="en-GB" sz="2000" dirty="0">
                <a:solidFill>
                  <a:schemeClr val="tx1"/>
                </a:solidFill>
              </a:rPr>
              <a:t>but above all their </a:t>
            </a:r>
            <a:r>
              <a:rPr lang="en-GB" sz="2000" b="1" dirty="0">
                <a:solidFill>
                  <a:srgbClr val="FF0000"/>
                </a:solidFill>
              </a:rPr>
              <a:t>‘pride’ </a:t>
            </a:r>
            <a:r>
              <a:rPr lang="en-GB" sz="2000" dirty="0">
                <a:solidFill>
                  <a:schemeClr val="tx1"/>
                </a:solidFill>
              </a:rPr>
              <a:t>-  a characteristic which is </a:t>
            </a:r>
            <a:r>
              <a:rPr lang="en-GB" sz="2000" b="1" dirty="0">
                <a:solidFill>
                  <a:schemeClr val="tx1"/>
                </a:solidFill>
              </a:rPr>
              <a:t>repeated for emphasis </a:t>
            </a:r>
            <a:r>
              <a:rPr lang="en-GB" sz="2000" dirty="0">
                <a:solidFill>
                  <a:schemeClr val="tx1"/>
                </a:solidFill>
              </a:rPr>
              <a:t>at the end of the poem, and which </a:t>
            </a:r>
            <a:r>
              <a:rPr lang="en-GB" sz="2000" i="1" dirty="0">
                <a:solidFill>
                  <a:schemeClr val="tx1"/>
                </a:solidFill>
              </a:rPr>
              <a:t>perhaps refers to the speaker’s own pride, which has been taken away along with the control he had</a:t>
            </a:r>
            <a:r>
              <a:rPr lang="en-GB" sz="2000" dirty="0">
                <a:solidFill>
                  <a:schemeClr val="tx1"/>
                </a:solidFill>
              </a:rPr>
              <a:t>. In ‘Les </a:t>
            </a:r>
            <a:r>
              <a:rPr lang="en-GB" sz="2000" dirty="0" err="1">
                <a:solidFill>
                  <a:schemeClr val="tx1"/>
                </a:solidFill>
              </a:rPr>
              <a:t>Grands</a:t>
            </a:r>
            <a:r>
              <a:rPr lang="en-GB" sz="2000" dirty="0">
                <a:solidFill>
                  <a:schemeClr val="tx1"/>
                </a:solidFill>
              </a:rPr>
              <a:t> </a:t>
            </a:r>
            <a:r>
              <a:rPr lang="en-GB" sz="2000" dirty="0" err="1">
                <a:solidFill>
                  <a:schemeClr val="tx1"/>
                </a:solidFill>
              </a:rPr>
              <a:t>Seigneurs</a:t>
            </a:r>
            <a:r>
              <a:rPr lang="en-GB" sz="2000" dirty="0">
                <a:solidFill>
                  <a:schemeClr val="tx1"/>
                </a:solidFill>
              </a:rPr>
              <a:t>’, the speaker’s relationships with men are described using a series of </a:t>
            </a:r>
            <a:r>
              <a:rPr lang="en-GB" sz="2000" b="1" dirty="0">
                <a:solidFill>
                  <a:schemeClr val="tx1"/>
                </a:solidFill>
              </a:rPr>
              <a:t>metaphors</a:t>
            </a:r>
            <a:r>
              <a:rPr lang="en-GB" sz="2000" dirty="0">
                <a:solidFill>
                  <a:schemeClr val="tx1"/>
                </a:solidFill>
              </a:rPr>
              <a:t>, some of which portray the men as almost ridiculous and </a:t>
            </a:r>
            <a:r>
              <a:rPr lang="en-GB" sz="2000" i="1" dirty="0" smtClean="0">
                <a:solidFill>
                  <a:schemeClr val="tx1"/>
                </a:solidFill>
              </a:rPr>
              <a:t>hint to the reader </a:t>
            </a:r>
            <a:r>
              <a:rPr lang="en-GB" sz="2000" i="1" dirty="0">
                <a:solidFill>
                  <a:schemeClr val="tx1"/>
                </a:solidFill>
              </a:rPr>
              <a:t>that the female speaker treated them as playthings</a:t>
            </a:r>
            <a:r>
              <a:rPr lang="en-GB" sz="2000" dirty="0">
                <a:solidFill>
                  <a:schemeClr val="tx1"/>
                </a:solidFill>
              </a:rPr>
              <a:t>. </a:t>
            </a:r>
            <a:r>
              <a:rPr lang="en-GB" sz="2000" b="1" dirty="0">
                <a:solidFill>
                  <a:schemeClr val="tx1"/>
                </a:solidFill>
              </a:rPr>
              <a:t>Images of men </a:t>
            </a:r>
            <a:r>
              <a:rPr lang="en-GB" sz="2000" dirty="0">
                <a:solidFill>
                  <a:schemeClr val="tx1"/>
                </a:solidFill>
              </a:rPr>
              <a:t>as </a:t>
            </a:r>
            <a:r>
              <a:rPr lang="en-GB" sz="2000" b="1" dirty="0">
                <a:solidFill>
                  <a:srgbClr val="FF0000"/>
                </a:solidFill>
              </a:rPr>
              <a:t>‘strutting pink flamingos’ </a:t>
            </a:r>
            <a:r>
              <a:rPr lang="en-GB" sz="2000" dirty="0">
                <a:solidFill>
                  <a:schemeClr val="tx1"/>
                </a:solidFill>
              </a:rPr>
              <a:t>and </a:t>
            </a:r>
            <a:r>
              <a:rPr lang="en-GB" sz="2000" b="1" dirty="0">
                <a:solidFill>
                  <a:srgbClr val="FF0000"/>
                </a:solidFill>
              </a:rPr>
              <a:t>‘hurdy-gurdy monkey-men’ </a:t>
            </a:r>
            <a:r>
              <a:rPr lang="en-GB" sz="2000" i="1" dirty="0">
                <a:solidFill>
                  <a:schemeClr val="tx1"/>
                </a:solidFill>
              </a:rPr>
              <a:t>suggest that men</a:t>
            </a:r>
            <a:r>
              <a:rPr lang="en-GB" sz="2000" dirty="0">
                <a:solidFill>
                  <a:schemeClr val="tx1"/>
                </a:solidFill>
              </a:rPr>
              <a:t> were eager to impress and entertain the speaker, and that she (‘their queen’) was happy to receive this adoration. </a:t>
            </a:r>
          </a:p>
        </p:txBody>
      </p:sp>
    </p:spTree>
    <p:extLst>
      <p:ext uri="{BB962C8B-B14F-4D97-AF65-F5344CB8AC3E}">
        <p14:creationId xmlns:p14="http://schemas.microsoft.com/office/powerpoint/2010/main" val="2563688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6156325"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1600" b="1" dirty="0">
                <a:solidFill>
                  <a:srgbClr val="C00000"/>
                </a:solidFill>
              </a:rPr>
              <a:t>Key Point 3: Effect of structure/form</a:t>
            </a:r>
          </a:p>
        </p:txBody>
      </p:sp>
      <p:sp>
        <p:nvSpPr>
          <p:cNvPr id="14" name="TextBox 13"/>
          <p:cNvSpPr txBox="1"/>
          <p:nvPr/>
        </p:nvSpPr>
        <p:spPr>
          <a:xfrm>
            <a:off x="250825" y="1196975"/>
            <a:ext cx="8642350" cy="48320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2000" dirty="0"/>
              <a:t>The most striking </a:t>
            </a:r>
            <a:r>
              <a:rPr lang="en-GB" sz="2400" b="1" dirty="0">
                <a:solidFill>
                  <a:srgbClr val="FF0000"/>
                </a:solidFill>
              </a:rPr>
              <a:t>similarity</a:t>
            </a:r>
            <a:r>
              <a:rPr lang="en-GB" sz="2000" dirty="0"/>
              <a:t> between these two poems is that </a:t>
            </a:r>
            <a:r>
              <a:rPr lang="en-GB" sz="2400" b="1" dirty="0">
                <a:solidFill>
                  <a:srgbClr val="FF0000"/>
                </a:solidFill>
              </a:rPr>
              <a:t>both speakers </a:t>
            </a:r>
            <a:r>
              <a:rPr lang="en-GB" sz="2000" dirty="0"/>
              <a:t>undergo a huge change in their lives, and that this change is signalled by a definite </a:t>
            </a:r>
            <a:r>
              <a:rPr lang="en-GB" sz="2000" b="1" dirty="0"/>
              <a:t>turning point</a:t>
            </a:r>
            <a:r>
              <a:rPr lang="en-GB" sz="2000" dirty="0"/>
              <a:t>. In ‘The Horse Whisperer’, this change occurs in the </a:t>
            </a:r>
            <a:r>
              <a:rPr lang="en-GB" sz="2000" b="1" dirty="0"/>
              <a:t>third stanza</a:t>
            </a:r>
            <a:r>
              <a:rPr lang="en-GB" sz="2000" dirty="0"/>
              <a:t> of the poem, when </a:t>
            </a:r>
            <a:r>
              <a:rPr lang="en-GB" sz="2000" b="1" dirty="0">
                <a:solidFill>
                  <a:srgbClr val="FF0000"/>
                </a:solidFill>
              </a:rPr>
              <a:t>‘the tractor came over the fields like a warning’, </a:t>
            </a:r>
            <a:r>
              <a:rPr lang="en-GB" sz="2000" i="1" dirty="0"/>
              <a:t>representing the onset of the Industrial Revolution</a:t>
            </a:r>
            <a:r>
              <a:rPr lang="en-GB" sz="2000" dirty="0"/>
              <a:t>, meaning that the horse whisperer is </a:t>
            </a:r>
            <a:r>
              <a:rPr lang="en-GB" sz="2000" b="1" dirty="0">
                <a:solidFill>
                  <a:srgbClr val="FF0000"/>
                </a:solidFill>
              </a:rPr>
              <a:t>‘the life-blood no longer’ </a:t>
            </a:r>
            <a:r>
              <a:rPr lang="en-GB" sz="2000" dirty="0"/>
              <a:t>– </a:t>
            </a:r>
            <a:r>
              <a:rPr lang="en-GB" sz="2000" i="1" dirty="0"/>
              <a:t>implying</a:t>
            </a:r>
            <a:r>
              <a:rPr lang="en-GB" sz="2000" dirty="0"/>
              <a:t> a sudden and devastating diminishing of his status. In ‘Les </a:t>
            </a:r>
            <a:r>
              <a:rPr lang="en-GB" sz="2000" dirty="0" err="1"/>
              <a:t>Grands</a:t>
            </a:r>
            <a:r>
              <a:rPr lang="en-GB" sz="2000" dirty="0"/>
              <a:t> </a:t>
            </a:r>
            <a:r>
              <a:rPr lang="en-GB" sz="2000" dirty="0" err="1"/>
              <a:t>Seigneurs</a:t>
            </a:r>
            <a:r>
              <a:rPr lang="en-GB" sz="2000" dirty="0"/>
              <a:t>’, this change occurs </a:t>
            </a:r>
            <a:r>
              <a:rPr lang="en-GB" sz="2000" b="1" dirty="0">
                <a:solidFill>
                  <a:srgbClr val="FF0000"/>
                </a:solidFill>
              </a:rPr>
              <a:t>‘overnight’ </a:t>
            </a:r>
            <a:r>
              <a:rPr lang="en-GB" sz="2000" dirty="0"/>
              <a:t>when the woman is </a:t>
            </a:r>
            <a:r>
              <a:rPr lang="en-GB" sz="2000" b="1" dirty="0">
                <a:solidFill>
                  <a:srgbClr val="FF0000"/>
                </a:solidFill>
              </a:rPr>
              <a:t>‘wedded, bedded’. </a:t>
            </a:r>
            <a:r>
              <a:rPr lang="en-GB" sz="2000" dirty="0"/>
              <a:t>This </a:t>
            </a:r>
            <a:r>
              <a:rPr lang="en-GB" sz="2000" b="1" dirty="0"/>
              <a:t>internal rhyme </a:t>
            </a:r>
            <a:r>
              <a:rPr lang="en-GB" sz="2000" i="1" dirty="0"/>
              <a:t>emphasises the fact </a:t>
            </a:r>
            <a:r>
              <a:rPr lang="en-GB" sz="2000" dirty="0"/>
              <a:t>that as soon as the speaker is married, and begins to have a sexual relationship, all of her previous independence, power and control is taken away. </a:t>
            </a:r>
            <a:r>
              <a:rPr lang="en-GB" sz="2000" b="1" dirty="0"/>
              <a:t>The structure of the poem reflects this</a:t>
            </a:r>
            <a:r>
              <a:rPr lang="en-GB" sz="2000" dirty="0"/>
              <a:t>; the speaker’s ‘new’ life is presented to us plainly in the </a:t>
            </a:r>
            <a:r>
              <a:rPr lang="en-GB" sz="2000" b="1" dirty="0"/>
              <a:t>fourth and final stanza</a:t>
            </a:r>
            <a:r>
              <a:rPr lang="en-GB" sz="2000" dirty="0"/>
              <a:t>, </a:t>
            </a:r>
            <a:r>
              <a:rPr lang="en-GB" sz="2000" i="1" dirty="0"/>
              <a:t>completely separate from what has come before</a:t>
            </a:r>
            <a:r>
              <a:rPr lang="en-GB" sz="2000" dirty="0"/>
              <a:t>. </a:t>
            </a:r>
            <a:r>
              <a:rPr lang="en-GB" sz="2400" b="1" dirty="0">
                <a:solidFill>
                  <a:srgbClr val="FF0000"/>
                </a:solidFill>
              </a:rPr>
              <a:t>Similarly</a:t>
            </a:r>
            <a:r>
              <a:rPr lang="en-GB" sz="2000" dirty="0"/>
              <a:t>, in ‘The Horse Whisperer’, structure </a:t>
            </a:r>
            <a:r>
              <a:rPr lang="en-GB" sz="2000" i="1" dirty="0"/>
              <a:t>reflects the dying out of the speaker’s trade and status</a:t>
            </a:r>
            <a:r>
              <a:rPr lang="en-GB" sz="2000" dirty="0"/>
              <a:t>, </a:t>
            </a:r>
            <a:r>
              <a:rPr lang="en-GB" sz="2000" b="1" dirty="0"/>
              <a:t>as stanzas lessen in length by a line as the poem goes on.  </a:t>
            </a:r>
          </a:p>
        </p:txBody>
      </p:sp>
    </p:spTree>
    <p:extLst>
      <p:ext uri="{BB962C8B-B14F-4D97-AF65-F5344CB8AC3E}">
        <p14:creationId xmlns:p14="http://schemas.microsoft.com/office/powerpoint/2010/main" val="3238633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7667625"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1600" b="1" dirty="0" smtClean="0">
                <a:solidFill>
                  <a:srgbClr val="C00000"/>
                </a:solidFill>
              </a:rPr>
              <a:t>Key Point 4: focus on the end</a:t>
            </a:r>
            <a:endParaRPr lang="en-GB" sz="1600" b="1" dirty="0">
              <a:solidFill>
                <a:srgbClr val="C00000"/>
              </a:solidFill>
            </a:endParaRPr>
          </a:p>
        </p:txBody>
      </p:sp>
      <p:sp>
        <p:nvSpPr>
          <p:cNvPr id="14" name="TextBox 13"/>
          <p:cNvSpPr txBox="1"/>
          <p:nvPr/>
        </p:nvSpPr>
        <p:spPr>
          <a:xfrm>
            <a:off x="214313" y="765175"/>
            <a:ext cx="8786812" cy="58785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2000" dirty="0">
                <a:solidFill>
                  <a:schemeClr val="tx1"/>
                </a:solidFill>
              </a:rPr>
              <a:t> The </a:t>
            </a:r>
            <a:r>
              <a:rPr lang="en-GB" sz="2000" b="1" dirty="0">
                <a:solidFill>
                  <a:schemeClr val="tx1"/>
                </a:solidFill>
              </a:rPr>
              <a:t>final sections </a:t>
            </a:r>
            <a:r>
              <a:rPr lang="en-GB" sz="2000" dirty="0">
                <a:solidFill>
                  <a:schemeClr val="tx1"/>
                </a:solidFill>
              </a:rPr>
              <a:t>of </a:t>
            </a:r>
            <a:r>
              <a:rPr lang="en-GB" sz="2800" b="1" dirty="0">
                <a:solidFill>
                  <a:srgbClr val="FF0000"/>
                </a:solidFill>
              </a:rPr>
              <a:t>each of </a:t>
            </a:r>
            <a:r>
              <a:rPr lang="en-GB" sz="2000" dirty="0">
                <a:solidFill>
                  <a:schemeClr val="tx1"/>
                </a:solidFill>
              </a:rPr>
              <a:t>these poems reveal how, in their new lives, each speaker has lost the control they once had, and, it could be argued, are now controlled themselves. The horse whisperer is treated as a </a:t>
            </a:r>
            <a:r>
              <a:rPr lang="en-GB" sz="2000" b="1" dirty="0">
                <a:solidFill>
                  <a:srgbClr val="FF0000"/>
                </a:solidFill>
              </a:rPr>
              <a:t>‘demon and witch’ </a:t>
            </a:r>
            <a:r>
              <a:rPr lang="en-GB" sz="2000" dirty="0">
                <a:solidFill>
                  <a:schemeClr val="tx1"/>
                </a:solidFill>
              </a:rPr>
              <a:t>and is forced to flee his community, having to join a </a:t>
            </a:r>
            <a:r>
              <a:rPr lang="en-GB" sz="2000" b="1" dirty="0">
                <a:solidFill>
                  <a:srgbClr val="FF0000"/>
                </a:solidFill>
              </a:rPr>
              <a:t>‘stampede’ </a:t>
            </a:r>
            <a:r>
              <a:rPr lang="en-GB" sz="2000" dirty="0">
                <a:solidFill>
                  <a:schemeClr val="tx1"/>
                </a:solidFill>
              </a:rPr>
              <a:t>of others who have also now become redundant and mistrusted. He exerts one final act of of power and control, seeking vengeance on the villagers who have wronged him by using </a:t>
            </a:r>
            <a:r>
              <a:rPr lang="en-GB" sz="2000" b="1" dirty="0">
                <a:solidFill>
                  <a:srgbClr val="FF0000"/>
                </a:solidFill>
              </a:rPr>
              <a:t>‘tools of revenge’,</a:t>
            </a:r>
            <a:r>
              <a:rPr lang="en-GB" sz="2000" dirty="0">
                <a:solidFill>
                  <a:schemeClr val="tx1"/>
                </a:solidFill>
              </a:rPr>
              <a:t> </a:t>
            </a:r>
            <a:r>
              <a:rPr lang="en-GB" sz="2000" i="1" dirty="0">
                <a:solidFill>
                  <a:schemeClr val="tx1"/>
                </a:solidFill>
              </a:rPr>
              <a:t>meaning that </a:t>
            </a:r>
            <a:r>
              <a:rPr lang="en-GB" sz="2000" dirty="0">
                <a:solidFill>
                  <a:schemeClr val="tx1"/>
                </a:solidFill>
              </a:rPr>
              <a:t>he uses the same mystical powers he once employed to calm the horses to now curse the creatures he leaves behind. </a:t>
            </a:r>
            <a:r>
              <a:rPr lang="en-GB" sz="2800" b="1" dirty="0">
                <a:solidFill>
                  <a:srgbClr val="FF0000"/>
                </a:solidFill>
              </a:rPr>
              <a:t>Similarly,</a:t>
            </a:r>
            <a:r>
              <a:rPr lang="en-GB" sz="2000" dirty="0">
                <a:solidFill>
                  <a:schemeClr val="tx1"/>
                </a:solidFill>
              </a:rPr>
              <a:t> the speaker in ‘Les </a:t>
            </a:r>
            <a:r>
              <a:rPr lang="en-GB" sz="2000" dirty="0" err="1">
                <a:solidFill>
                  <a:schemeClr val="tx1"/>
                </a:solidFill>
              </a:rPr>
              <a:t>Grands</a:t>
            </a:r>
            <a:r>
              <a:rPr lang="en-GB" sz="2000" dirty="0">
                <a:solidFill>
                  <a:schemeClr val="tx1"/>
                </a:solidFill>
              </a:rPr>
              <a:t> </a:t>
            </a:r>
            <a:r>
              <a:rPr lang="en-GB" sz="2000" dirty="0" err="1">
                <a:solidFill>
                  <a:schemeClr val="tx1"/>
                </a:solidFill>
              </a:rPr>
              <a:t>Seigneurs’</a:t>
            </a:r>
            <a:r>
              <a:rPr lang="en-GB" sz="2000" dirty="0">
                <a:solidFill>
                  <a:schemeClr val="tx1"/>
                </a:solidFill>
              </a:rPr>
              <a:t> becomes controlled by her husband. In contrast to the elaborate </a:t>
            </a:r>
            <a:r>
              <a:rPr lang="en-GB" sz="2000" b="1" dirty="0">
                <a:solidFill>
                  <a:schemeClr val="tx1"/>
                </a:solidFill>
              </a:rPr>
              <a:t>metaphors </a:t>
            </a:r>
            <a:r>
              <a:rPr lang="en-GB" sz="2000" dirty="0">
                <a:solidFill>
                  <a:schemeClr val="tx1"/>
                </a:solidFill>
              </a:rPr>
              <a:t>which she used to depict the men in her life, she describes herself using a list of words and phrases </a:t>
            </a:r>
            <a:r>
              <a:rPr lang="en-GB" sz="2000" i="1" dirty="0">
                <a:solidFill>
                  <a:schemeClr val="tx1"/>
                </a:solidFill>
              </a:rPr>
              <a:t>which show how diminished she has become:</a:t>
            </a:r>
            <a:r>
              <a:rPr lang="en-GB" sz="2000" dirty="0">
                <a:solidFill>
                  <a:schemeClr val="tx1"/>
                </a:solidFill>
              </a:rPr>
              <a:t> </a:t>
            </a:r>
            <a:r>
              <a:rPr lang="en-GB" sz="2000" b="1" dirty="0">
                <a:solidFill>
                  <a:srgbClr val="FF0000"/>
                </a:solidFill>
              </a:rPr>
              <a:t>‘a toy, a plaything, little woman, wife, a bit of fluff’. </a:t>
            </a:r>
            <a:r>
              <a:rPr lang="en-GB" sz="2000" dirty="0">
                <a:solidFill>
                  <a:schemeClr val="tx1"/>
                </a:solidFill>
              </a:rPr>
              <a:t>This kind of </a:t>
            </a:r>
            <a:r>
              <a:rPr lang="en-GB" sz="2000" b="1" dirty="0">
                <a:solidFill>
                  <a:schemeClr val="tx1"/>
                </a:solidFill>
              </a:rPr>
              <a:t>language</a:t>
            </a:r>
            <a:r>
              <a:rPr lang="en-GB" sz="2000" dirty="0">
                <a:solidFill>
                  <a:schemeClr val="tx1"/>
                </a:solidFill>
              </a:rPr>
              <a:t>, and the poet’s use of </a:t>
            </a:r>
            <a:r>
              <a:rPr lang="en-GB" sz="2000" b="1" dirty="0" smtClean="0">
                <a:solidFill>
                  <a:schemeClr val="tx1"/>
                </a:solidFill>
              </a:rPr>
              <a:t>caesura</a:t>
            </a:r>
            <a:r>
              <a:rPr lang="en-GB" sz="2000" dirty="0">
                <a:solidFill>
                  <a:schemeClr val="tx1"/>
                </a:solidFill>
              </a:rPr>
              <a:t>, </a:t>
            </a:r>
            <a:r>
              <a:rPr lang="en-GB" sz="2000" i="1" dirty="0">
                <a:solidFill>
                  <a:schemeClr val="tx1"/>
                </a:solidFill>
              </a:rPr>
              <a:t>convey the idea that </a:t>
            </a:r>
            <a:r>
              <a:rPr lang="en-GB" sz="2000" dirty="0">
                <a:solidFill>
                  <a:schemeClr val="tx1"/>
                </a:solidFill>
              </a:rPr>
              <a:t>the woman is now solely defined by her sexuality and status as a wife; it is interesting that the </a:t>
            </a:r>
            <a:r>
              <a:rPr lang="en-GB" sz="2000" b="1" dirty="0">
                <a:solidFill>
                  <a:schemeClr val="tx1"/>
                </a:solidFill>
              </a:rPr>
              <a:t>lively metaphors</a:t>
            </a:r>
            <a:r>
              <a:rPr lang="en-GB" sz="2000" dirty="0">
                <a:solidFill>
                  <a:schemeClr val="tx1"/>
                </a:solidFill>
              </a:rPr>
              <a:t> at the beginning of the poem have been replaced with stale, </a:t>
            </a:r>
            <a:r>
              <a:rPr lang="en-GB" sz="2000" b="1" dirty="0">
                <a:solidFill>
                  <a:schemeClr val="tx1"/>
                </a:solidFill>
              </a:rPr>
              <a:t>clichéd imagery </a:t>
            </a:r>
            <a:r>
              <a:rPr lang="en-GB" sz="2000" dirty="0">
                <a:solidFill>
                  <a:schemeClr val="tx1"/>
                </a:solidFill>
              </a:rPr>
              <a:t>to do with the status of being somebody’s wife. </a:t>
            </a:r>
            <a:r>
              <a:rPr lang="en-GB" sz="2000" b="1" dirty="0">
                <a:solidFill>
                  <a:schemeClr val="tx1"/>
                </a:solidFill>
              </a:rPr>
              <a:t>Sentences become short and choppy</a:t>
            </a:r>
            <a:r>
              <a:rPr lang="en-GB" sz="2000" dirty="0">
                <a:solidFill>
                  <a:schemeClr val="tx1"/>
                </a:solidFill>
              </a:rPr>
              <a:t> at this point in the poem, </a:t>
            </a:r>
            <a:r>
              <a:rPr lang="en-GB" sz="2000" i="1" dirty="0">
                <a:solidFill>
                  <a:schemeClr val="tx1"/>
                </a:solidFill>
              </a:rPr>
              <a:t>meaning the tone of the final stanza reflects</a:t>
            </a:r>
            <a:r>
              <a:rPr lang="en-GB" sz="2000" dirty="0">
                <a:solidFill>
                  <a:schemeClr val="tx1"/>
                </a:solidFill>
              </a:rPr>
              <a:t> the bitterness and lifelessness which the speaker now feels. </a:t>
            </a:r>
          </a:p>
        </p:txBody>
      </p:sp>
    </p:spTree>
    <p:extLst>
      <p:ext uri="{BB962C8B-B14F-4D97-AF65-F5344CB8AC3E}">
        <p14:creationId xmlns:p14="http://schemas.microsoft.com/office/powerpoint/2010/main" val="1080791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7092280" cy="3381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sz="1600" b="1" dirty="0">
                <a:solidFill>
                  <a:srgbClr val="C00000"/>
                </a:solidFill>
              </a:rPr>
              <a:t>Conclusion: summarise similarities/differences; answer question; give opinion</a:t>
            </a:r>
            <a:endParaRPr lang="en-GB" sz="1600" b="1" dirty="0">
              <a:solidFill>
                <a:srgbClr val="C00000"/>
              </a:solidFill>
            </a:endParaRPr>
          </a:p>
        </p:txBody>
      </p:sp>
      <p:sp>
        <p:nvSpPr>
          <p:cNvPr id="14" name="TextBox 13"/>
          <p:cNvSpPr txBox="1"/>
          <p:nvPr/>
        </p:nvSpPr>
        <p:spPr>
          <a:xfrm>
            <a:off x="323850" y="2276475"/>
            <a:ext cx="8642350" cy="249299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2000" dirty="0"/>
              <a:t>Many similarities can be drawn between these poems when they are considered as </a:t>
            </a:r>
            <a:r>
              <a:rPr lang="en-GB" sz="2000" b="1" dirty="0"/>
              <a:t>texts about control</a:t>
            </a:r>
            <a:r>
              <a:rPr lang="en-GB" sz="2000" dirty="0"/>
              <a:t>. </a:t>
            </a:r>
            <a:r>
              <a:rPr lang="en-GB" sz="2800" b="1" dirty="0">
                <a:solidFill>
                  <a:srgbClr val="FF0000"/>
                </a:solidFill>
              </a:rPr>
              <a:t>Both speakers </a:t>
            </a:r>
            <a:r>
              <a:rPr lang="en-GB" sz="2000" dirty="0"/>
              <a:t>had a great deal of control, self-worth and independence in their past lives – one because of his profession and status within a community, and the other because of her relationships with men. Moreover, </a:t>
            </a:r>
            <a:r>
              <a:rPr lang="en-GB" sz="2800" b="1" dirty="0">
                <a:solidFill>
                  <a:srgbClr val="FF0000"/>
                </a:solidFill>
              </a:rPr>
              <a:t>both speakers </a:t>
            </a:r>
            <a:r>
              <a:rPr lang="en-GB" sz="2000" dirty="0"/>
              <a:t>lose control after a significant event or turning point in each of their lives, meaning the control they once had disappears altogether. </a:t>
            </a:r>
          </a:p>
        </p:txBody>
      </p:sp>
    </p:spTree>
    <p:extLst>
      <p:ext uri="{BB962C8B-B14F-4D97-AF65-F5344CB8AC3E}">
        <p14:creationId xmlns:p14="http://schemas.microsoft.com/office/powerpoint/2010/main" val="4200953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875" t="15350" r="25000" b="13251"/>
          <a:stretch>
            <a:fillRect/>
          </a:stretch>
        </p:blipFill>
        <p:spPr bwMode="auto">
          <a:xfrm>
            <a:off x="-36512" y="792088"/>
            <a:ext cx="9164130" cy="6021288"/>
          </a:xfrm>
          <a:prstGeom prst="rect">
            <a:avLst/>
          </a:prstGeom>
          <a:noFill/>
          <a:ln w="9525">
            <a:noFill/>
            <a:miter lim="800000"/>
            <a:headEnd/>
            <a:tailEnd/>
          </a:ln>
        </p:spPr>
      </p:pic>
      <p:sp>
        <p:nvSpPr>
          <p:cNvPr id="3" name="TextBox 2"/>
          <p:cNvSpPr txBox="1"/>
          <p:nvPr/>
        </p:nvSpPr>
        <p:spPr>
          <a:xfrm>
            <a:off x="107504" y="116632"/>
            <a:ext cx="8784976" cy="646331"/>
          </a:xfrm>
          <a:prstGeom prst="rect">
            <a:avLst/>
          </a:prstGeom>
          <a:noFill/>
        </p:spPr>
        <p:txBody>
          <a:bodyPr wrap="square" rtlCol="0">
            <a:spAutoFit/>
          </a:bodyPr>
          <a:lstStyle/>
          <a:p>
            <a:r>
              <a:rPr lang="en-GB" sz="3600" b="1" dirty="0" smtClean="0">
                <a:solidFill>
                  <a:srgbClr val="FF0000"/>
                </a:solidFill>
              </a:rPr>
              <a:t>Section A Mark Scheme</a:t>
            </a:r>
            <a:endParaRPr lang="en-GB" sz="3600" b="1" dirty="0">
              <a:solidFill>
                <a:srgbClr val="FF0000"/>
              </a:solidFill>
            </a:endParaRPr>
          </a:p>
        </p:txBody>
      </p:sp>
    </p:spTree>
    <p:extLst>
      <p:ext uri="{BB962C8B-B14F-4D97-AF65-F5344CB8AC3E}">
        <p14:creationId xmlns:p14="http://schemas.microsoft.com/office/powerpoint/2010/main" val="1597071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23850" y="4941888"/>
            <a:ext cx="8351838" cy="1151408"/>
          </a:xfrm>
          <a:prstGeom prst="rect">
            <a:avLst/>
          </a:prstGeom>
          <a:solidFill>
            <a:schemeClr val="bg1">
              <a:alpha val="70195"/>
            </a:schemeClr>
          </a:solidFill>
          <a:ln w="57150">
            <a:solidFill>
              <a:srgbClr val="7030A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dirty="0" smtClean="0">
                <a:solidFill>
                  <a:srgbClr val="7030A0"/>
                </a:solidFill>
                <a:cs typeface="Arial" panose="020B0604020202020204" pitchFamily="34" charset="0"/>
              </a:rPr>
              <a:t>With </a:t>
            </a:r>
            <a:r>
              <a:rPr lang="en-GB" altLang="en-US" sz="2800" dirty="0">
                <a:solidFill>
                  <a:srgbClr val="7030A0"/>
                </a:solidFill>
                <a:cs typeface="Arial" panose="020B0604020202020204" pitchFamily="34" charset="0"/>
              </a:rPr>
              <a:t>a partner, decide what </a:t>
            </a:r>
            <a:r>
              <a:rPr lang="en-GB" altLang="en-US" sz="2800" dirty="0" smtClean="0">
                <a:solidFill>
                  <a:srgbClr val="7030A0"/>
                </a:solidFill>
                <a:cs typeface="Arial" panose="020B0604020202020204" pitchFamily="34" charset="0"/>
              </a:rPr>
              <a:t>mark </a:t>
            </a:r>
            <a:r>
              <a:rPr lang="en-GB" altLang="en-US" sz="2800" dirty="0">
                <a:solidFill>
                  <a:srgbClr val="7030A0"/>
                </a:solidFill>
                <a:cs typeface="Arial" panose="020B0604020202020204" pitchFamily="34" charset="0"/>
              </a:rPr>
              <a:t>you would give </a:t>
            </a:r>
            <a:r>
              <a:rPr lang="en-GB" altLang="en-US" sz="2800" dirty="0" smtClean="0">
                <a:solidFill>
                  <a:srgbClr val="7030A0"/>
                </a:solidFill>
                <a:cs typeface="Arial" panose="020B0604020202020204" pitchFamily="34" charset="0"/>
              </a:rPr>
              <a:t>this answer. </a:t>
            </a:r>
            <a:endParaRPr lang="en-GB" altLang="en-US" sz="2800" dirty="0">
              <a:solidFill>
                <a:srgbClr val="7030A0"/>
              </a:solidFill>
              <a:cs typeface="Arial" panose="020B0604020202020204" pitchFamily="34" charset="0"/>
            </a:endParaRPr>
          </a:p>
        </p:txBody>
      </p:sp>
      <p:sp>
        <p:nvSpPr>
          <p:cNvPr id="4" name="TextBox 3"/>
          <p:cNvSpPr txBox="1"/>
          <p:nvPr/>
        </p:nvSpPr>
        <p:spPr>
          <a:xfrm>
            <a:off x="323850" y="404664"/>
            <a:ext cx="8136904" cy="461665"/>
          </a:xfrm>
          <a:prstGeom prst="rect">
            <a:avLst/>
          </a:prstGeom>
          <a:noFill/>
        </p:spPr>
        <p:txBody>
          <a:bodyPr wrap="square" rtlCol="0">
            <a:spAutoFit/>
          </a:bodyPr>
          <a:lstStyle/>
          <a:p>
            <a:r>
              <a:rPr lang="en-GB" sz="2400" b="1" dirty="0" smtClean="0">
                <a:solidFill>
                  <a:srgbClr val="FF0000"/>
                </a:solidFill>
              </a:rPr>
              <a:t>Example answer:</a:t>
            </a:r>
            <a:endParaRPr lang="en-GB" sz="2400" b="1" dirty="0">
              <a:solidFill>
                <a:srgbClr val="FF0000"/>
              </a:solidFill>
            </a:endParaRPr>
          </a:p>
        </p:txBody>
      </p:sp>
    </p:spTree>
    <p:extLst>
      <p:ext uri="{BB962C8B-B14F-4D97-AF65-F5344CB8AC3E}">
        <p14:creationId xmlns:p14="http://schemas.microsoft.com/office/powerpoint/2010/main" val="4135036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875" t="15350" r="25000" b="13251"/>
          <a:stretch>
            <a:fillRect/>
          </a:stretch>
        </p:blipFill>
        <p:spPr bwMode="auto">
          <a:xfrm>
            <a:off x="-36512" y="792088"/>
            <a:ext cx="9164130" cy="6021288"/>
          </a:xfrm>
          <a:prstGeom prst="rect">
            <a:avLst/>
          </a:prstGeom>
          <a:noFill/>
          <a:ln w="9525">
            <a:noFill/>
            <a:miter lim="800000"/>
            <a:headEnd/>
            <a:tailEnd/>
          </a:ln>
        </p:spPr>
      </p:pic>
      <p:sp>
        <p:nvSpPr>
          <p:cNvPr id="3" name="TextBox 2"/>
          <p:cNvSpPr txBox="1"/>
          <p:nvPr/>
        </p:nvSpPr>
        <p:spPr>
          <a:xfrm>
            <a:off x="107504" y="116632"/>
            <a:ext cx="8784976" cy="646331"/>
          </a:xfrm>
          <a:prstGeom prst="rect">
            <a:avLst/>
          </a:prstGeom>
          <a:noFill/>
        </p:spPr>
        <p:txBody>
          <a:bodyPr wrap="square" rtlCol="0">
            <a:spAutoFit/>
          </a:bodyPr>
          <a:lstStyle/>
          <a:p>
            <a:r>
              <a:rPr lang="en-GB" sz="3600" b="1" dirty="0" smtClean="0">
                <a:solidFill>
                  <a:srgbClr val="FF0000"/>
                </a:solidFill>
              </a:rPr>
              <a:t>Section A Mark Scheme</a:t>
            </a:r>
            <a:endParaRPr lang="en-GB" sz="3600" b="1" dirty="0">
              <a:solidFill>
                <a:srgbClr val="FF0000"/>
              </a:solidFill>
            </a:endParaRPr>
          </a:p>
        </p:txBody>
      </p:sp>
    </p:spTree>
    <p:extLst>
      <p:ext uri="{BB962C8B-B14F-4D97-AF65-F5344CB8AC3E}">
        <p14:creationId xmlns:p14="http://schemas.microsoft.com/office/powerpoint/2010/main" val="214653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4" name="Picture 6" descr="http://exhaleprovoice.org/sites/default/files/feature/colorful_socks_in_a_laundry_bask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83568" y="4653136"/>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smtClean="0"/>
              <a:t>like a basket of washing that got up</a:t>
            </a:r>
          </a:p>
          <a:p>
            <a:r>
              <a:rPr lang="en-GB" sz="2800" dirty="0" smtClean="0"/>
              <a:t>and walked…</a:t>
            </a:r>
            <a:endParaRPr lang="en-GB" sz="2800" dirty="0"/>
          </a:p>
        </p:txBody>
      </p:sp>
    </p:spTree>
    <p:extLst>
      <p:ext uri="{BB962C8B-B14F-4D97-AF65-F5344CB8AC3E}">
        <p14:creationId xmlns:p14="http://schemas.microsoft.com/office/powerpoint/2010/main" val="10419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4" y="980728"/>
            <a:ext cx="922904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404664"/>
            <a:ext cx="6336704" cy="461665"/>
          </a:xfrm>
          <a:prstGeom prst="rect">
            <a:avLst/>
          </a:prstGeom>
          <a:noFill/>
        </p:spPr>
        <p:txBody>
          <a:bodyPr wrap="square" rtlCol="0">
            <a:spAutoFit/>
          </a:bodyPr>
          <a:lstStyle/>
          <a:p>
            <a:r>
              <a:rPr lang="en-GB" sz="2400" b="1" dirty="0" smtClean="0">
                <a:solidFill>
                  <a:srgbClr val="FF0000"/>
                </a:solidFill>
              </a:rPr>
              <a:t>Read what the examiner said about this answer: </a:t>
            </a:r>
            <a:endParaRPr lang="en-GB" sz="2400" b="1" dirty="0">
              <a:solidFill>
                <a:srgbClr val="FF0000"/>
              </a:solidFill>
            </a:endParaRPr>
          </a:p>
        </p:txBody>
      </p:sp>
      <p:sp>
        <p:nvSpPr>
          <p:cNvPr id="4" name="Rectangle 3"/>
          <p:cNvSpPr>
            <a:spLocks noChangeArrowheads="1"/>
          </p:cNvSpPr>
          <p:nvPr/>
        </p:nvSpPr>
        <p:spPr bwMode="auto">
          <a:xfrm>
            <a:off x="323850" y="4941888"/>
            <a:ext cx="8351838" cy="1151408"/>
          </a:xfrm>
          <a:prstGeom prst="rect">
            <a:avLst/>
          </a:prstGeom>
          <a:solidFill>
            <a:schemeClr val="bg1">
              <a:alpha val="70195"/>
            </a:schemeClr>
          </a:solidFill>
          <a:ln w="57150">
            <a:solidFill>
              <a:srgbClr val="7030A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dirty="0" smtClean="0">
                <a:solidFill>
                  <a:srgbClr val="7030A0"/>
                </a:solidFill>
                <a:cs typeface="Arial" panose="020B0604020202020204" pitchFamily="34" charset="0"/>
              </a:rPr>
              <a:t>How could the answer be improved? </a:t>
            </a:r>
            <a:endParaRPr lang="en-GB" altLang="en-US" sz="2800" dirty="0">
              <a:solidFill>
                <a:srgbClr val="7030A0"/>
              </a:solidFill>
              <a:cs typeface="Arial" panose="020B0604020202020204" pitchFamily="34" charset="0"/>
            </a:endParaRPr>
          </a:p>
        </p:txBody>
      </p:sp>
    </p:spTree>
    <p:extLst>
      <p:ext uri="{BB962C8B-B14F-4D97-AF65-F5344CB8AC3E}">
        <p14:creationId xmlns:p14="http://schemas.microsoft.com/office/powerpoint/2010/main" val="156127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1143000"/>
          </a:xfrm>
        </p:spPr>
        <p:txBody>
          <a:bodyPr>
            <a:normAutofit/>
          </a:bodyPr>
          <a:lstStyle/>
          <a:p>
            <a:pPr algn="ctr"/>
            <a:r>
              <a:rPr lang="en-GB" sz="3600" b="1" dirty="0" smtClean="0">
                <a:solidFill>
                  <a:srgbClr val="FF0000"/>
                </a:solidFill>
              </a:rPr>
              <a:t>Compare the ways poets present strong emotions in Medusa and The River God </a:t>
            </a:r>
            <a:endParaRPr lang="en-GB" sz="3600" b="1" dirty="0">
              <a:solidFill>
                <a:srgbClr val="FF0000"/>
              </a:solidFill>
            </a:endParaRPr>
          </a:p>
        </p:txBody>
      </p:sp>
      <p:sp>
        <p:nvSpPr>
          <p:cNvPr id="3" name="Content Placeholder 2"/>
          <p:cNvSpPr>
            <a:spLocks noGrp="1"/>
          </p:cNvSpPr>
          <p:nvPr>
            <p:ph idx="1"/>
          </p:nvPr>
        </p:nvSpPr>
        <p:spPr>
          <a:xfrm>
            <a:off x="467544" y="1916832"/>
            <a:ext cx="8229600" cy="1080120"/>
          </a:xfrm>
        </p:spPr>
        <p:txBody>
          <a:bodyPr>
            <a:normAutofit/>
          </a:bodyPr>
          <a:lstStyle/>
          <a:p>
            <a:r>
              <a:rPr lang="en-GB" sz="2800" dirty="0" smtClean="0"/>
              <a:t>What emotions are there?</a:t>
            </a:r>
          </a:p>
          <a:p>
            <a:r>
              <a:rPr lang="en-GB" sz="2800" dirty="0" smtClean="0"/>
              <a:t>How do the poets present these emotions?</a:t>
            </a:r>
          </a:p>
          <a:p>
            <a:endParaRPr lang="en-GB" sz="2800" dirty="0"/>
          </a:p>
        </p:txBody>
      </p:sp>
      <p:sp>
        <p:nvSpPr>
          <p:cNvPr id="5" name="Title 1"/>
          <p:cNvSpPr txBox="1">
            <a:spLocks/>
          </p:cNvSpPr>
          <p:nvPr/>
        </p:nvSpPr>
        <p:spPr>
          <a:xfrm>
            <a:off x="107504" y="3299836"/>
            <a:ext cx="8712968" cy="1857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3600" b="1" dirty="0">
                <a:solidFill>
                  <a:srgbClr val="FF0000"/>
                </a:solidFill>
              </a:rPr>
              <a:t>Compare the ways poets present </a:t>
            </a:r>
            <a:r>
              <a:rPr lang="en-GB" sz="3600" b="1" dirty="0" smtClean="0">
                <a:solidFill>
                  <a:srgbClr val="FF0000"/>
                </a:solidFill>
              </a:rPr>
              <a:t>powerful characters in My Last Duchess and either The River God or Medusa</a:t>
            </a:r>
            <a:endParaRPr lang="en-GB" sz="3600" b="1" dirty="0">
              <a:solidFill>
                <a:srgbClr val="FF0000"/>
              </a:solidFill>
            </a:endParaRPr>
          </a:p>
        </p:txBody>
      </p:sp>
      <p:sp>
        <p:nvSpPr>
          <p:cNvPr id="6" name="Content Placeholder 2"/>
          <p:cNvSpPr txBox="1">
            <a:spLocks/>
          </p:cNvSpPr>
          <p:nvPr/>
        </p:nvSpPr>
        <p:spPr>
          <a:xfrm>
            <a:off x="590872" y="5373216"/>
            <a:ext cx="8229600" cy="10320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smtClean="0"/>
              <a:t>Which characters are powerful?</a:t>
            </a:r>
          </a:p>
          <a:p>
            <a:r>
              <a:rPr lang="en-GB" sz="2800" dirty="0" smtClean="0"/>
              <a:t>How is their power presented? </a:t>
            </a:r>
            <a:endParaRPr lang="en-GB" sz="2800" dirty="0"/>
          </a:p>
        </p:txBody>
      </p:sp>
      <p:sp>
        <p:nvSpPr>
          <p:cNvPr id="7" name="TextBox 6"/>
          <p:cNvSpPr txBox="1"/>
          <p:nvPr/>
        </p:nvSpPr>
        <p:spPr>
          <a:xfrm>
            <a:off x="7452320" y="2348880"/>
            <a:ext cx="936104" cy="1015663"/>
          </a:xfrm>
          <a:prstGeom prst="rect">
            <a:avLst/>
          </a:prstGeom>
          <a:noFill/>
          <a:ln>
            <a:solidFill>
              <a:schemeClr val="tx1"/>
            </a:solidFill>
          </a:ln>
        </p:spPr>
        <p:txBody>
          <a:bodyPr wrap="square" rtlCol="0">
            <a:spAutoFit/>
          </a:bodyPr>
          <a:lstStyle/>
          <a:p>
            <a:r>
              <a:rPr lang="en-GB" sz="6000" b="1" dirty="0" smtClean="0"/>
              <a:t>or</a:t>
            </a:r>
            <a:endParaRPr lang="en-GB" sz="6000" b="1" dirty="0"/>
          </a:p>
        </p:txBody>
      </p:sp>
      <p:sp>
        <p:nvSpPr>
          <p:cNvPr id="8" name="TextBox 7"/>
          <p:cNvSpPr txBox="1"/>
          <p:nvPr/>
        </p:nvSpPr>
        <p:spPr>
          <a:xfrm>
            <a:off x="5940152" y="5157192"/>
            <a:ext cx="2952328" cy="1200329"/>
          </a:xfrm>
          <a:prstGeom prst="rect">
            <a:avLst/>
          </a:prstGeom>
          <a:noFill/>
          <a:ln>
            <a:solidFill>
              <a:schemeClr val="tx1"/>
            </a:solidFill>
          </a:ln>
        </p:spPr>
        <p:txBody>
          <a:bodyPr wrap="square" rtlCol="0">
            <a:spAutoFit/>
          </a:bodyPr>
          <a:lstStyle/>
          <a:p>
            <a:r>
              <a:rPr lang="en-GB" sz="2400" b="1" dirty="0" smtClean="0"/>
              <a:t>Plan and write up your answer. You have 45 minutes.</a:t>
            </a:r>
            <a:endParaRPr lang="en-GB" sz="2400" b="1" dirty="0"/>
          </a:p>
        </p:txBody>
      </p:sp>
    </p:spTree>
    <p:extLst>
      <p:ext uri="{BB962C8B-B14F-4D97-AF65-F5344CB8AC3E}">
        <p14:creationId xmlns:p14="http://schemas.microsoft.com/office/powerpoint/2010/main" val="1073559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Step 1 </a:t>
            </a:r>
            <a:r>
              <a:rPr lang="en-GB" sz="2800" dirty="0"/>
              <a:t>– read the questions – pick the one </a:t>
            </a:r>
            <a:r>
              <a:rPr lang="en-GB" sz="2800" dirty="0" smtClean="0"/>
              <a:t>you </a:t>
            </a:r>
            <a:r>
              <a:rPr lang="en-GB" sz="2800" dirty="0" smtClean="0"/>
              <a:t>want to answer - </a:t>
            </a:r>
            <a:r>
              <a:rPr lang="en-GB" sz="2800" dirty="0"/>
              <a:t>and underline key </a:t>
            </a:r>
            <a:r>
              <a:rPr lang="en-GB" sz="2800" dirty="0" smtClean="0"/>
              <a:t>words</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1" y="2132856"/>
            <a:ext cx="830958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139952" y="3068960"/>
            <a:ext cx="151216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5940152" y="3068960"/>
            <a:ext cx="1160512" cy="19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9858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Step 2 </a:t>
            </a:r>
            <a:r>
              <a:rPr lang="en-GB" sz="3600" dirty="0"/>
              <a:t>– pick </a:t>
            </a:r>
            <a:r>
              <a:rPr lang="en-GB" sz="3600" dirty="0" smtClean="0"/>
              <a:t>out 3 points you could make about the theme in that </a:t>
            </a:r>
            <a:r>
              <a:rPr lang="en-GB" sz="3600" dirty="0" smtClean="0"/>
              <a:t>poem</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1" y="2132856"/>
            <a:ext cx="830958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139952" y="3068960"/>
            <a:ext cx="151216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5865068" y="3068960"/>
            <a:ext cx="10885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131840" y="3068960"/>
            <a:ext cx="2088232" cy="1152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043608" y="4365104"/>
            <a:ext cx="2684709" cy="369332"/>
          </a:xfrm>
          <a:prstGeom prst="rect">
            <a:avLst/>
          </a:prstGeom>
          <a:noFill/>
        </p:spPr>
        <p:txBody>
          <a:bodyPr wrap="none" rtlCol="0">
            <a:spAutoFit/>
          </a:bodyPr>
          <a:lstStyle/>
          <a:p>
            <a:r>
              <a:rPr lang="en-GB" dirty="0" smtClean="0"/>
              <a:t>Identity in the Clown Punk</a:t>
            </a:r>
            <a:endParaRPr lang="en-GB" dirty="0"/>
          </a:p>
        </p:txBody>
      </p:sp>
      <p:sp>
        <p:nvSpPr>
          <p:cNvPr id="10" name="TextBox 9"/>
          <p:cNvSpPr txBox="1"/>
          <p:nvPr/>
        </p:nvSpPr>
        <p:spPr>
          <a:xfrm>
            <a:off x="2483768" y="4869160"/>
            <a:ext cx="4467249" cy="923330"/>
          </a:xfrm>
          <a:prstGeom prst="rect">
            <a:avLst/>
          </a:prstGeom>
          <a:noFill/>
        </p:spPr>
        <p:txBody>
          <a:bodyPr wrap="none" rtlCol="0">
            <a:spAutoFit/>
          </a:bodyPr>
          <a:lstStyle/>
          <a:p>
            <a:pPr marL="342900" indent="-342900">
              <a:buAutoNum type="arabicPeriod"/>
            </a:pPr>
            <a:r>
              <a:rPr lang="en-GB" dirty="0" smtClean="0"/>
              <a:t>Identity changes</a:t>
            </a:r>
          </a:p>
          <a:p>
            <a:pPr marL="342900" indent="-342900">
              <a:buAutoNum type="arabicPeriod"/>
            </a:pPr>
            <a:r>
              <a:rPr lang="en-GB" dirty="0" smtClean="0"/>
              <a:t>Identity is to do with personal appearance</a:t>
            </a:r>
          </a:p>
          <a:p>
            <a:pPr marL="342900" indent="-342900">
              <a:buAutoNum type="arabicPeriod"/>
            </a:pPr>
            <a:r>
              <a:rPr lang="en-GB" dirty="0" smtClean="0"/>
              <a:t>Identity can cause misery</a:t>
            </a:r>
            <a:endParaRPr lang="en-GB" dirty="0"/>
          </a:p>
        </p:txBody>
      </p:sp>
    </p:spTree>
    <p:extLst>
      <p:ext uri="{BB962C8B-B14F-4D97-AF65-F5344CB8AC3E}">
        <p14:creationId xmlns:p14="http://schemas.microsoft.com/office/powerpoint/2010/main" val="2569140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 </a:t>
            </a:r>
            <a:r>
              <a:rPr lang="en-GB" b="1" dirty="0" smtClean="0"/>
              <a:t>3 </a:t>
            </a:r>
            <a:r>
              <a:rPr lang="en-GB" dirty="0"/>
              <a:t>– pick your other </a:t>
            </a:r>
            <a:r>
              <a:rPr lang="en-GB" dirty="0" smtClean="0"/>
              <a:t>poem to </a:t>
            </a:r>
            <a:r>
              <a:rPr lang="en-GB" dirty="0" smtClean="0"/>
              <a:t>compare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1" y="2132856"/>
            <a:ext cx="830958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139952" y="3068960"/>
            <a:ext cx="151216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5865068" y="3068960"/>
            <a:ext cx="108850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1403648" y="3861048"/>
            <a:ext cx="3539752" cy="1754326"/>
          </a:xfrm>
          <a:prstGeom prst="rect">
            <a:avLst/>
          </a:prstGeom>
          <a:noFill/>
        </p:spPr>
        <p:txBody>
          <a:bodyPr wrap="none" rtlCol="0">
            <a:spAutoFit/>
          </a:bodyPr>
          <a:lstStyle/>
          <a:p>
            <a:r>
              <a:rPr lang="en-GB" dirty="0" smtClean="0"/>
              <a:t>Identity = </a:t>
            </a:r>
          </a:p>
          <a:p>
            <a:r>
              <a:rPr lang="en-GB" dirty="0"/>
              <a:t>	</a:t>
            </a:r>
            <a:r>
              <a:rPr lang="en-GB" dirty="0" smtClean="0"/>
              <a:t>checking out me history</a:t>
            </a:r>
          </a:p>
          <a:p>
            <a:r>
              <a:rPr lang="en-GB" dirty="0"/>
              <a:t>	</a:t>
            </a:r>
            <a:r>
              <a:rPr lang="en-GB" dirty="0" smtClean="0"/>
              <a:t>case history </a:t>
            </a:r>
            <a:r>
              <a:rPr lang="en-GB" dirty="0" err="1" smtClean="0"/>
              <a:t>alison</a:t>
            </a:r>
            <a:endParaRPr lang="en-GB" dirty="0" smtClean="0"/>
          </a:p>
          <a:p>
            <a:r>
              <a:rPr lang="en-GB" dirty="0"/>
              <a:t>	</a:t>
            </a:r>
            <a:r>
              <a:rPr lang="en-GB" dirty="0" smtClean="0"/>
              <a:t>portrait of a deaf man</a:t>
            </a:r>
          </a:p>
          <a:p>
            <a:r>
              <a:rPr lang="en-GB" dirty="0"/>
              <a:t>	</a:t>
            </a:r>
            <a:r>
              <a:rPr lang="en-GB" dirty="0" smtClean="0"/>
              <a:t>the hunchback in the park</a:t>
            </a:r>
          </a:p>
          <a:p>
            <a:r>
              <a:rPr lang="en-GB" dirty="0"/>
              <a:t>	</a:t>
            </a:r>
            <a:r>
              <a:rPr lang="en-GB" dirty="0" smtClean="0"/>
              <a:t>medusa</a:t>
            </a:r>
            <a:endParaRPr lang="en-GB" dirty="0"/>
          </a:p>
        </p:txBody>
      </p:sp>
      <p:cxnSp>
        <p:nvCxnSpPr>
          <p:cNvPr id="9" name="Straight Connector 8"/>
          <p:cNvCxnSpPr/>
          <p:nvPr/>
        </p:nvCxnSpPr>
        <p:spPr>
          <a:xfrm flipV="1">
            <a:off x="2411760" y="4725144"/>
            <a:ext cx="1728192" cy="1306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57886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Step </a:t>
            </a:r>
            <a:r>
              <a:rPr lang="en-GB" sz="3200" b="1" dirty="0" smtClean="0"/>
              <a:t>4 </a:t>
            </a:r>
            <a:r>
              <a:rPr lang="en-GB" sz="3200" dirty="0"/>
              <a:t>– pick </a:t>
            </a:r>
            <a:r>
              <a:rPr lang="en-GB" sz="3200" dirty="0" smtClean="0"/>
              <a:t>out 3 points you could make about the theme in the second </a:t>
            </a:r>
            <a:r>
              <a:rPr lang="en-GB" sz="3200" dirty="0" smtClean="0"/>
              <a:t>poem</a:t>
            </a: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1" y="2132856"/>
            <a:ext cx="830958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139952" y="3068960"/>
            <a:ext cx="151216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5865068" y="3068960"/>
            <a:ext cx="10885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endCxn id="8" idx="0"/>
          </p:cNvCxnSpPr>
          <p:nvPr/>
        </p:nvCxnSpPr>
        <p:spPr>
          <a:xfrm flipH="1">
            <a:off x="1593875" y="3068960"/>
            <a:ext cx="3626197" cy="12961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51520" y="4365104"/>
            <a:ext cx="2684709" cy="369332"/>
          </a:xfrm>
          <a:prstGeom prst="rect">
            <a:avLst/>
          </a:prstGeom>
          <a:noFill/>
        </p:spPr>
        <p:txBody>
          <a:bodyPr wrap="none" rtlCol="0">
            <a:spAutoFit/>
          </a:bodyPr>
          <a:lstStyle/>
          <a:p>
            <a:r>
              <a:rPr lang="en-GB" dirty="0" smtClean="0"/>
              <a:t>Identity in the Clown Punk</a:t>
            </a:r>
            <a:endParaRPr lang="en-GB" dirty="0"/>
          </a:p>
        </p:txBody>
      </p:sp>
      <p:sp>
        <p:nvSpPr>
          <p:cNvPr id="10" name="TextBox 9"/>
          <p:cNvSpPr txBox="1"/>
          <p:nvPr/>
        </p:nvSpPr>
        <p:spPr>
          <a:xfrm>
            <a:off x="1173348" y="4869160"/>
            <a:ext cx="4467249" cy="923330"/>
          </a:xfrm>
          <a:prstGeom prst="rect">
            <a:avLst/>
          </a:prstGeom>
          <a:noFill/>
        </p:spPr>
        <p:txBody>
          <a:bodyPr wrap="none" rtlCol="0">
            <a:spAutoFit/>
          </a:bodyPr>
          <a:lstStyle/>
          <a:p>
            <a:pPr marL="342900" indent="-342900">
              <a:buAutoNum type="arabicPeriod"/>
            </a:pPr>
            <a:r>
              <a:rPr lang="en-GB" dirty="0" smtClean="0"/>
              <a:t>Identity changes</a:t>
            </a:r>
          </a:p>
          <a:p>
            <a:pPr marL="342900" indent="-342900">
              <a:buAutoNum type="arabicPeriod"/>
            </a:pPr>
            <a:r>
              <a:rPr lang="en-GB" dirty="0" smtClean="0"/>
              <a:t>Identity is to do with personal appearance</a:t>
            </a:r>
          </a:p>
          <a:p>
            <a:pPr marL="342900" indent="-342900">
              <a:buAutoNum type="arabicPeriod"/>
            </a:pPr>
            <a:r>
              <a:rPr lang="en-GB" dirty="0" smtClean="0"/>
              <a:t>Identity can cause misery</a:t>
            </a:r>
            <a:endParaRPr lang="en-GB" dirty="0"/>
          </a:p>
        </p:txBody>
      </p:sp>
      <p:sp>
        <p:nvSpPr>
          <p:cNvPr id="6" name="TextBox 5"/>
          <p:cNvSpPr txBox="1"/>
          <p:nvPr/>
        </p:nvSpPr>
        <p:spPr>
          <a:xfrm>
            <a:off x="6156176" y="4365104"/>
            <a:ext cx="2126672" cy="369332"/>
          </a:xfrm>
          <a:prstGeom prst="rect">
            <a:avLst/>
          </a:prstGeom>
          <a:noFill/>
        </p:spPr>
        <p:txBody>
          <a:bodyPr wrap="none" rtlCol="0">
            <a:spAutoFit/>
          </a:bodyPr>
          <a:lstStyle/>
          <a:p>
            <a:r>
              <a:rPr lang="en-GB" dirty="0" smtClean="0"/>
              <a:t>Case History: Alison</a:t>
            </a:r>
            <a:endParaRPr lang="en-GB" dirty="0"/>
          </a:p>
        </p:txBody>
      </p:sp>
      <p:cxnSp>
        <p:nvCxnSpPr>
          <p:cNvPr id="11" name="Straight Arrow Connector 10"/>
          <p:cNvCxnSpPr/>
          <p:nvPr/>
        </p:nvCxnSpPr>
        <p:spPr>
          <a:xfrm>
            <a:off x="3347864" y="5085184"/>
            <a:ext cx="302433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6409320" y="4869160"/>
            <a:ext cx="2339144" cy="1477328"/>
          </a:xfrm>
          <a:prstGeom prst="rect">
            <a:avLst/>
          </a:prstGeom>
          <a:noFill/>
        </p:spPr>
        <p:txBody>
          <a:bodyPr wrap="square" rtlCol="0">
            <a:spAutoFit/>
          </a:bodyPr>
          <a:lstStyle/>
          <a:p>
            <a:pPr marL="342900" indent="-342900">
              <a:buAutoNum type="arabicPeriod"/>
            </a:pPr>
            <a:r>
              <a:rPr lang="en-GB" dirty="0" smtClean="0"/>
              <a:t>Her past to present</a:t>
            </a:r>
          </a:p>
          <a:p>
            <a:pPr marL="342900" indent="-342900">
              <a:buAutoNum type="arabicPeriod"/>
            </a:pPr>
            <a:r>
              <a:rPr lang="en-GB" dirty="0" smtClean="0"/>
              <a:t>She became fat</a:t>
            </a:r>
          </a:p>
          <a:p>
            <a:pPr marL="342900" indent="-342900">
              <a:buAutoNum type="arabicPeriod"/>
            </a:pPr>
            <a:r>
              <a:rPr lang="en-GB" dirty="0" smtClean="0"/>
              <a:t>She is trapped in the present</a:t>
            </a:r>
            <a:endParaRPr lang="en-GB" dirty="0"/>
          </a:p>
        </p:txBody>
      </p:sp>
    </p:spTree>
    <p:extLst>
      <p:ext uri="{BB962C8B-B14F-4D97-AF65-F5344CB8AC3E}">
        <p14:creationId xmlns:p14="http://schemas.microsoft.com/office/powerpoint/2010/main" val="2830051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Step </a:t>
            </a:r>
            <a:r>
              <a:rPr lang="en-GB" sz="3200" b="1" dirty="0" smtClean="0"/>
              <a:t>5 </a:t>
            </a:r>
            <a:r>
              <a:rPr lang="en-GB" sz="3200" dirty="0"/>
              <a:t>– </a:t>
            </a:r>
            <a:r>
              <a:rPr lang="en-GB" sz="3200" dirty="0" smtClean="0"/>
              <a:t>pick out quotations for each of your </a:t>
            </a:r>
            <a:r>
              <a:rPr lang="en-GB" sz="3200" dirty="0" smtClean="0"/>
              <a:t>paragraphs</a:t>
            </a: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80" y="1758640"/>
            <a:ext cx="3541192" cy="449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204" y="1820751"/>
            <a:ext cx="2944989" cy="449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007604" y="3995772"/>
            <a:ext cx="277230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27499" y="3451473"/>
            <a:ext cx="195213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1. Identity changes</a:t>
            </a:r>
            <a:endParaRPr lang="en-GB" dirty="0"/>
          </a:p>
        </p:txBody>
      </p:sp>
      <p:sp>
        <p:nvSpPr>
          <p:cNvPr id="9" name="Oval 8"/>
          <p:cNvSpPr/>
          <p:nvPr/>
        </p:nvSpPr>
        <p:spPr>
          <a:xfrm>
            <a:off x="3103887" y="2996953"/>
            <a:ext cx="540060" cy="1785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Oval 9"/>
          <p:cNvSpPr/>
          <p:nvPr/>
        </p:nvSpPr>
        <p:spPr>
          <a:xfrm>
            <a:off x="971600" y="3377977"/>
            <a:ext cx="1080120" cy="26704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1" name="Oval 10"/>
          <p:cNvSpPr/>
          <p:nvPr/>
        </p:nvSpPr>
        <p:spPr>
          <a:xfrm>
            <a:off x="5508104" y="2492896"/>
            <a:ext cx="1080120"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517602" y="4427585"/>
            <a:ext cx="2844815" cy="30646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200" dirty="0" smtClean="0"/>
              <a:t>2. Identity to do with personal appearance</a:t>
            </a:r>
            <a:endParaRPr lang="en-GB" sz="1200" dirty="0"/>
          </a:p>
        </p:txBody>
      </p:sp>
      <p:sp>
        <p:nvSpPr>
          <p:cNvPr id="15" name="Rounded Rectangle 14"/>
          <p:cNvSpPr/>
          <p:nvPr/>
        </p:nvSpPr>
        <p:spPr>
          <a:xfrm>
            <a:off x="5648300" y="2703403"/>
            <a:ext cx="867916" cy="29355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0" name="TextBox 19"/>
          <p:cNvSpPr txBox="1"/>
          <p:nvPr/>
        </p:nvSpPr>
        <p:spPr>
          <a:xfrm>
            <a:off x="3284233" y="2426404"/>
            <a:ext cx="1701491" cy="276999"/>
          </a:xfrm>
          <a:prstGeom prst="flowChartProcess">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1200" dirty="0" smtClean="0"/>
              <a:t>3. Identity causes misery</a:t>
            </a:r>
            <a:endParaRPr lang="en-GB" sz="1200" dirty="0"/>
          </a:p>
        </p:txBody>
      </p:sp>
      <p:cxnSp>
        <p:nvCxnSpPr>
          <p:cNvPr id="13" name="Straight Arrow Connector 12"/>
          <p:cNvCxnSpPr>
            <a:endCxn id="4" idx="7"/>
          </p:cNvCxnSpPr>
          <p:nvPr/>
        </p:nvCxnSpPr>
        <p:spPr>
          <a:xfrm flipH="1">
            <a:off x="3373917" y="3820805"/>
            <a:ext cx="153582" cy="2171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5491712" y="2636912"/>
            <a:ext cx="156588" cy="8145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stCxn id="20" idx="2"/>
          </p:cNvCxnSpPr>
          <p:nvPr/>
        </p:nvCxnSpPr>
        <p:spPr>
          <a:xfrm flipH="1">
            <a:off x="3643966" y="2703403"/>
            <a:ext cx="491013" cy="34078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7" name="Rounded Rectangle 26"/>
          <p:cNvSpPr/>
          <p:nvPr/>
        </p:nvSpPr>
        <p:spPr>
          <a:xfrm>
            <a:off x="1077702" y="4440502"/>
            <a:ext cx="2296216" cy="29355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26" name="Straight Arrow Connector 25"/>
          <p:cNvCxnSpPr>
            <a:stCxn id="12" idx="0"/>
          </p:cNvCxnSpPr>
          <p:nvPr/>
        </p:nvCxnSpPr>
        <p:spPr>
          <a:xfrm flipV="1">
            <a:off x="4940010" y="2996953"/>
            <a:ext cx="1000142" cy="14306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H="1" flipV="1">
            <a:off x="3103887" y="4440502"/>
            <a:ext cx="413715" cy="763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Oval 31"/>
          <p:cNvSpPr/>
          <p:nvPr/>
        </p:nvSpPr>
        <p:spPr>
          <a:xfrm>
            <a:off x="5352859" y="3534376"/>
            <a:ext cx="2019116" cy="461396"/>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33" name="Straight Arrow Connector 32"/>
          <p:cNvCxnSpPr>
            <a:stCxn id="20" idx="3"/>
            <a:endCxn id="32" idx="1"/>
          </p:cNvCxnSpPr>
          <p:nvPr/>
        </p:nvCxnSpPr>
        <p:spPr>
          <a:xfrm>
            <a:off x="4985724" y="2564904"/>
            <a:ext cx="662828" cy="103704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6" name="TextBox 35"/>
          <p:cNvSpPr txBox="1"/>
          <p:nvPr/>
        </p:nvSpPr>
        <p:spPr>
          <a:xfrm>
            <a:off x="7236296" y="3511500"/>
            <a:ext cx="1334020" cy="369332"/>
          </a:xfrm>
          <a:prstGeom prst="rect">
            <a:avLst/>
          </a:prstGeom>
          <a:noFill/>
        </p:spPr>
        <p:txBody>
          <a:bodyPr wrap="none" rtlCol="0">
            <a:spAutoFit/>
          </a:bodyPr>
          <a:lstStyle/>
          <a:p>
            <a:r>
              <a:rPr lang="en-GB" dirty="0" smtClean="0"/>
              <a:t>enjambment</a:t>
            </a:r>
            <a:endParaRPr lang="en-GB" dirty="0"/>
          </a:p>
        </p:txBody>
      </p:sp>
      <p:sp>
        <p:nvSpPr>
          <p:cNvPr id="39" name="TextBox 38"/>
          <p:cNvSpPr txBox="1"/>
          <p:nvPr/>
        </p:nvSpPr>
        <p:spPr>
          <a:xfrm>
            <a:off x="177640" y="3086203"/>
            <a:ext cx="1334020" cy="369332"/>
          </a:xfrm>
          <a:prstGeom prst="rect">
            <a:avLst/>
          </a:prstGeom>
          <a:noFill/>
        </p:spPr>
        <p:txBody>
          <a:bodyPr wrap="none" rtlCol="0">
            <a:spAutoFit/>
          </a:bodyPr>
          <a:lstStyle/>
          <a:p>
            <a:r>
              <a:rPr lang="en-GB" dirty="0" smtClean="0"/>
              <a:t>enjambment</a:t>
            </a:r>
            <a:endParaRPr lang="en-GB" dirty="0"/>
          </a:p>
        </p:txBody>
      </p:sp>
    </p:spTree>
    <p:extLst>
      <p:ext uri="{BB962C8B-B14F-4D97-AF65-F5344CB8AC3E}">
        <p14:creationId xmlns:p14="http://schemas.microsoft.com/office/powerpoint/2010/main" val="1682566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GB" b="1" dirty="0"/>
              <a:t>Step </a:t>
            </a:r>
            <a:r>
              <a:rPr lang="en-GB" b="1" dirty="0" smtClean="0"/>
              <a:t>6 </a:t>
            </a:r>
            <a:r>
              <a:rPr lang="en-GB" dirty="0"/>
              <a:t>– write your </a:t>
            </a:r>
            <a:r>
              <a:rPr lang="en-GB" dirty="0" smtClean="0"/>
              <a:t>answer</a:t>
            </a:r>
            <a:endParaRPr lang="en-GB" dirty="0"/>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31891" t="23960" r="17634" b="12621"/>
          <a:stretch/>
        </p:blipFill>
        <p:spPr>
          <a:xfrm>
            <a:off x="179512" y="966596"/>
            <a:ext cx="8335838" cy="5891404"/>
          </a:xfrm>
          <a:prstGeom prst="rect">
            <a:avLst/>
          </a:prstGeom>
        </p:spPr>
      </p:pic>
    </p:spTree>
    <p:extLst>
      <p:ext uri="{BB962C8B-B14F-4D97-AF65-F5344CB8AC3E}">
        <p14:creationId xmlns:p14="http://schemas.microsoft.com/office/powerpoint/2010/main" val="4255876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the poet... Another way... Medusa is also shown to be... The poet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Smith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poet’s </a:t>
            </a:r>
            <a:r>
              <a:rPr lang="en-GB" sz="2400" dirty="0">
                <a:effectLst>
                  <a:outerShdw blurRad="38100" dist="38100" dir="2700000" algn="tl">
                    <a:srgbClr val="000000">
                      <a:alpha val="43137"/>
                    </a:srgbClr>
                  </a:outerShdw>
                </a:effectLst>
                <a:latin typeface="Calibri" pitchFamily="34" charset="0"/>
                <a:ea typeface="+mj-ea"/>
                <a:cs typeface="+mj-cs"/>
              </a:rPr>
              <a:t>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7777621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646331"/>
          </a:xfrm>
          <a:prstGeom prst="rect">
            <a:avLst/>
          </a:prstGeom>
          <a:noFill/>
        </p:spPr>
        <p:txBody>
          <a:bodyPr wrap="square" rtlCol="0">
            <a:spAutoFit/>
          </a:bodyPr>
          <a:lstStyle/>
          <a:p>
            <a:r>
              <a:rPr lang="en-GB" sz="3600" b="1" dirty="0" smtClean="0">
                <a:solidFill>
                  <a:srgbClr val="FF0000"/>
                </a:solidFill>
              </a:rPr>
              <a:t>Compare the ways poets present…</a:t>
            </a:r>
            <a:endParaRPr lang="en-GB" sz="3600" b="1" dirty="0">
              <a:solidFill>
                <a:srgbClr val="FF0000"/>
              </a:solidFill>
            </a:endParaRPr>
          </a:p>
        </p:txBody>
      </p:sp>
      <p:sp>
        <p:nvSpPr>
          <p:cNvPr id="3" name="TextBox 2"/>
          <p:cNvSpPr txBox="1"/>
          <p:nvPr/>
        </p:nvSpPr>
        <p:spPr>
          <a:xfrm>
            <a:off x="251520" y="1052736"/>
            <a:ext cx="3960440" cy="4524315"/>
          </a:xfrm>
          <a:prstGeom prst="rect">
            <a:avLst/>
          </a:prstGeom>
          <a:noFill/>
        </p:spPr>
        <p:txBody>
          <a:bodyPr wrap="square" rtlCol="0">
            <a:spAutoFit/>
          </a:bodyPr>
          <a:lstStyle/>
          <a:p>
            <a:pPr marL="514350" indent="-514350">
              <a:buFont typeface="+mj-lt"/>
              <a:buAutoNum type="arabicPeriod"/>
            </a:pPr>
            <a:r>
              <a:rPr lang="en-GB" sz="2800" dirty="0"/>
              <a:t>i</a:t>
            </a:r>
            <a:r>
              <a:rPr lang="en-GB" sz="2800" dirty="0" smtClean="0"/>
              <a:t>solated characters</a:t>
            </a:r>
          </a:p>
          <a:p>
            <a:pPr marL="514350" indent="-514350">
              <a:buFont typeface="+mj-lt"/>
              <a:buAutoNum type="arabicPeriod"/>
            </a:pPr>
            <a:r>
              <a:rPr lang="en-GB" sz="2800" dirty="0"/>
              <a:t>r</a:t>
            </a:r>
            <a:r>
              <a:rPr lang="en-GB" sz="2800" dirty="0" smtClean="0"/>
              <a:t>omantic love </a:t>
            </a:r>
          </a:p>
          <a:p>
            <a:pPr marL="514350" indent="-514350">
              <a:buFont typeface="+mj-lt"/>
              <a:buAutoNum type="arabicPeriod"/>
            </a:pPr>
            <a:r>
              <a:rPr lang="en-GB" sz="2800" dirty="0" smtClean="0"/>
              <a:t>change</a:t>
            </a:r>
          </a:p>
          <a:p>
            <a:pPr marL="514350" indent="-514350">
              <a:buFont typeface="+mj-lt"/>
              <a:buAutoNum type="arabicPeriod"/>
            </a:pPr>
            <a:r>
              <a:rPr lang="en-GB" sz="2800" dirty="0" smtClean="0"/>
              <a:t>memory</a:t>
            </a:r>
          </a:p>
          <a:p>
            <a:pPr marL="514350" indent="-514350">
              <a:buFont typeface="+mj-lt"/>
              <a:buAutoNum type="arabicPeriod"/>
            </a:pPr>
            <a:r>
              <a:rPr lang="en-GB" sz="2800" dirty="0"/>
              <a:t>l</a:t>
            </a:r>
            <a:r>
              <a:rPr lang="en-GB" sz="2800" dirty="0" smtClean="0"/>
              <a:t>oss </a:t>
            </a:r>
          </a:p>
          <a:p>
            <a:pPr marL="514350" indent="-514350">
              <a:buFont typeface="+mj-lt"/>
              <a:buAutoNum type="arabicPeriod"/>
            </a:pPr>
            <a:r>
              <a:rPr lang="en-GB" sz="2800" dirty="0" smtClean="0"/>
              <a:t>power</a:t>
            </a:r>
          </a:p>
          <a:p>
            <a:pPr marL="514350" indent="-514350">
              <a:buFont typeface="+mj-lt"/>
              <a:buAutoNum type="arabicPeriod"/>
            </a:pPr>
            <a:r>
              <a:rPr lang="en-GB" sz="2800" dirty="0" smtClean="0"/>
              <a:t>powerful characters</a:t>
            </a:r>
          </a:p>
          <a:p>
            <a:pPr marL="514350" indent="-514350">
              <a:buFont typeface="+mj-lt"/>
              <a:buAutoNum type="arabicPeriod"/>
            </a:pPr>
            <a:r>
              <a:rPr lang="en-GB" sz="2800" dirty="0"/>
              <a:t>s</a:t>
            </a:r>
            <a:r>
              <a:rPr lang="en-GB" sz="2800" dirty="0" smtClean="0"/>
              <a:t>trong emotions </a:t>
            </a:r>
          </a:p>
          <a:p>
            <a:pPr marL="514350" indent="-514350">
              <a:buFont typeface="+mj-lt"/>
              <a:buAutoNum type="arabicPeriod"/>
            </a:pPr>
            <a:r>
              <a:rPr lang="en-GB" sz="2800" dirty="0"/>
              <a:t>m</a:t>
            </a:r>
            <a:r>
              <a:rPr lang="en-GB" sz="2800" dirty="0" smtClean="0"/>
              <a:t>ale characters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4" name="TextBox 3"/>
          <p:cNvSpPr txBox="1"/>
          <p:nvPr/>
        </p:nvSpPr>
        <p:spPr>
          <a:xfrm>
            <a:off x="5183560" y="1032901"/>
            <a:ext cx="3960440" cy="4524315"/>
          </a:xfrm>
          <a:prstGeom prst="rect">
            <a:avLst/>
          </a:prstGeom>
          <a:noFill/>
        </p:spPr>
        <p:txBody>
          <a:bodyPr wrap="square" rtlCol="0">
            <a:spAutoFit/>
          </a:bodyPr>
          <a:lstStyle/>
          <a:p>
            <a:pPr marL="514350" indent="-514350">
              <a:buFont typeface="+mj-lt"/>
              <a:buAutoNum type="arabicPeriod"/>
            </a:pPr>
            <a:r>
              <a:rPr lang="en-GB" sz="2800" dirty="0" smtClean="0"/>
              <a:t>Hunchback in the Park</a:t>
            </a:r>
          </a:p>
          <a:p>
            <a:pPr marL="514350" indent="-514350">
              <a:buFont typeface="+mj-lt"/>
              <a:buAutoNum type="arabicPeriod"/>
            </a:pPr>
            <a:r>
              <a:rPr lang="en-GB" sz="2800" dirty="0" smtClean="0"/>
              <a:t>Singh Song!</a:t>
            </a:r>
          </a:p>
          <a:p>
            <a:pPr marL="514350" indent="-514350">
              <a:buFont typeface="+mj-lt"/>
              <a:buAutoNum type="arabicPeriod"/>
            </a:pPr>
            <a:r>
              <a:rPr lang="en-GB" sz="2800" dirty="0" smtClean="0"/>
              <a:t>Les </a:t>
            </a:r>
            <a:r>
              <a:rPr lang="en-GB" sz="2800" dirty="0" err="1" smtClean="0"/>
              <a:t>Grands</a:t>
            </a:r>
            <a:r>
              <a:rPr lang="en-GB" sz="2800" dirty="0" smtClean="0"/>
              <a:t> </a:t>
            </a:r>
            <a:r>
              <a:rPr lang="en-GB" sz="2800" dirty="0" err="1" smtClean="0"/>
              <a:t>Seigneurs</a:t>
            </a:r>
            <a:endParaRPr lang="en-GB" sz="2800" dirty="0" smtClean="0"/>
          </a:p>
          <a:p>
            <a:pPr marL="514350" indent="-514350">
              <a:buFont typeface="+mj-lt"/>
              <a:buAutoNum type="arabicPeriod"/>
            </a:pPr>
            <a:r>
              <a:rPr lang="en-GB" sz="2800" dirty="0" err="1" smtClean="0"/>
              <a:t>Casestudy</a:t>
            </a:r>
            <a:r>
              <a:rPr lang="en-GB" sz="2800" dirty="0" smtClean="0"/>
              <a:t>: Alison </a:t>
            </a:r>
          </a:p>
          <a:p>
            <a:pPr marL="514350" indent="-514350">
              <a:buFont typeface="+mj-lt"/>
              <a:buAutoNum type="arabicPeriod"/>
            </a:pPr>
            <a:r>
              <a:rPr lang="en-GB" sz="2800" dirty="0" smtClean="0"/>
              <a:t>Brendon </a:t>
            </a:r>
            <a:r>
              <a:rPr lang="en-GB" sz="2800" dirty="0" err="1" smtClean="0"/>
              <a:t>Gallacher</a:t>
            </a:r>
            <a:endParaRPr lang="en-GB" sz="2800" dirty="0" smtClean="0"/>
          </a:p>
          <a:p>
            <a:pPr marL="514350" indent="-514350">
              <a:buFont typeface="+mj-lt"/>
              <a:buAutoNum type="arabicPeriod"/>
            </a:pPr>
            <a:r>
              <a:rPr lang="en-GB" sz="2800" dirty="0" err="1" smtClean="0"/>
              <a:t>Ozymandias</a:t>
            </a:r>
            <a:endParaRPr lang="en-GB" sz="2800" dirty="0" smtClean="0"/>
          </a:p>
          <a:p>
            <a:pPr marL="514350" indent="-514350">
              <a:buFont typeface="+mj-lt"/>
              <a:buAutoNum type="arabicPeriod"/>
            </a:pPr>
            <a:r>
              <a:rPr lang="en-GB" sz="2800" dirty="0" smtClean="0"/>
              <a:t>My Last Duchess</a:t>
            </a:r>
          </a:p>
          <a:p>
            <a:pPr marL="514350" indent="-514350">
              <a:buFont typeface="+mj-lt"/>
              <a:buAutoNum type="arabicPeriod"/>
            </a:pPr>
            <a:r>
              <a:rPr lang="en-GB" sz="2800" dirty="0" smtClean="0"/>
              <a:t>Medusa</a:t>
            </a:r>
          </a:p>
          <a:p>
            <a:pPr marL="514350" indent="-514350">
              <a:buFont typeface="+mj-lt"/>
              <a:buAutoNum type="arabicPeriod"/>
            </a:pPr>
            <a:r>
              <a:rPr lang="en-GB" sz="2800" dirty="0" smtClean="0"/>
              <a:t>The River God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5" name="TextBox 4"/>
          <p:cNvSpPr txBox="1"/>
          <p:nvPr/>
        </p:nvSpPr>
        <p:spPr>
          <a:xfrm>
            <a:off x="1259632" y="5596322"/>
            <a:ext cx="7416824" cy="646331"/>
          </a:xfrm>
          <a:prstGeom prst="rect">
            <a:avLst/>
          </a:prstGeom>
          <a:noFill/>
        </p:spPr>
        <p:txBody>
          <a:bodyPr wrap="square" rtlCol="0">
            <a:spAutoFit/>
          </a:bodyPr>
          <a:lstStyle/>
          <a:p>
            <a:r>
              <a:rPr lang="en-GB" sz="3600" b="1" dirty="0" smtClean="0">
                <a:solidFill>
                  <a:srgbClr val="FF0000"/>
                </a:solidFill>
              </a:rPr>
              <a:t>… and one other poem of your choice.</a:t>
            </a:r>
            <a:endParaRPr lang="en-GB" sz="3600" b="1" dirty="0">
              <a:solidFill>
                <a:srgbClr val="FF0000"/>
              </a:solidFill>
            </a:endParaRPr>
          </a:p>
        </p:txBody>
      </p:sp>
      <p:sp>
        <p:nvSpPr>
          <p:cNvPr id="6" name="TextBox 5"/>
          <p:cNvSpPr txBox="1"/>
          <p:nvPr/>
        </p:nvSpPr>
        <p:spPr>
          <a:xfrm>
            <a:off x="3851920" y="2348880"/>
            <a:ext cx="1080120" cy="646331"/>
          </a:xfrm>
          <a:prstGeom prst="rect">
            <a:avLst/>
          </a:prstGeom>
          <a:noFill/>
        </p:spPr>
        <p:txBody>
          <a:bodyPr wrap="square" rtlCol="0">
            <a:spAutoFit/>
          </a:bodyPr>
          <a:lstStyle/>
          <a:p>
            <a:r>
              <a:rPr lang="en-GB" sz="3600" b="1" dirty="0">
                <a:solidFill>
                  <a:srgbClr val="FF0000"/>
                </a:solidFill>
              </a:rPr>
              <a:t>i</a:t>
            </a:r>
            <a:r>
              <a:rPr lang="en-GB" sz="3600" b="1" dirty="0" smtClean="0">
                <a:solidFill>
                  <a:srgbClr val="FF0000"/>
                </a:solidFill>
              </a:rPr>
              <a:t>n…</a:t>
            </a:r>
            <a:endParaRPr lang="en-GB" sz="3600" b="1" dirty="0">
              <a:solidFill>
                <a:srgbClr val="FF0000"/>
              </a:solidFill>
            </a:endParaRPr>
          </a:p>
        </p:txBody>
      </p:sp>
    </p:spTree>
    <p:extLst>
      <p:ext uri="{BB962C8B-B14F-4D97-AF65-F5344CB8AC3E}">
        <p14:creationId xmlns:p14="http://schemas.microsoft.com/office/powerpoint/2010/main" val="243289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static.guim.co.uk/sys-images/Guardian/Pix/pictures/2009/3/14/1237066292732/Highgate-cemetery-0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000"/>
          <a:stretch/>
        </p:blipFill>
        <p:spPr bwMode="auto">
          <a:xfrm>
            <a:off x="-36512"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568" y="4653136"/>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smtClean="0"/>
              <a:t>Of soaked </a:t>
            </a:r>
            <a:r>
              <a:rPr lang="en-GB" sz="2800" dirty="0" err="1" smtClean="0"/>
              <a:t>Carrara</a:t>
            </a:r>
            <a:r>
              <a:rPr lang="en-GB" sz="2800" dirty="0" smtClean="0"/>
              <a:t>-covered earth</a:t>
            </a:r>
          </a:p>
          <a:p>
            <a:r>
              <a:rPr lang="en-GB" sz="2800" dirty="0" smtClean="0"/>
              <a:t>For Londoners to fill..</a:t>
            </a:r>
            <a:endParaRPr lang="en-GB" sz="2800" dirty="0"/>
          </a:p>
        </p:txBody>
      </p:sp>
    </p:spTree>
    <p:extLst>
      <p:ext uri="{BB962C8B-B14F-4D97-AF65-F5344CB8AC3E}">
        <p14:creationId xmlns:p14="http://schemas.microsoft.com/office/powerpoint/2010/main" val="405150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100" name="Picture 4" descr="http://petabbey.com/images/detailed/0/Cow_Jumped_Over_the_Moon_Post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02" t="22259" r="17080" b="31157"/>
          <a:stretch/>
        </p:blipFill>
        <p:spPr bwMode="auto">
          <a:xfrm>
            <a:off x="0" y="11810"/>
            <a:ext cx="9144000" cy="68461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83568" y="4653136"/>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smtClean="0"/>
              <a:t>Dem tell me bout de man who discover de balloon</a:t>
            </a:r>
          </a:p>
          <a:p>
            <a:r>
              <a:rPr lang="en-GB" sz="2800" dirty="0" smtClean="0"/>
              <a:t>and de cow who jump over de moon</a:t>
            </a:r>
            <a:endParaRPr lang="en-GB" sz="2800" dirty="0"/>
          </a:p>
        </p:txBody>
      </p:sp>
    </p:spTree>
    <p:extLst>
      <p:ext uri="{BB962C8B-B14F-4D97-AF65-F5344CB8AC3E}">
        <p14:creationId xmlns:p14="http://schemas.microsoft.com/office/powerpoint/2010/main" val="23134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www.modernism.ro/wp-content/uploads/2012/01/A-man-rides-his-horse-through-flames-during-the-Luminarias-religious-celebration-on-the-eve-of-Saint-Anthonys-Day-in-the-village-of-San-Bartolome-de-los-Pinares-Spain-on-January-16-2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35" t="34676" b="958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5224636"/>
            <a:ext cx="8229600" cy="11430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smtClean="0"/>
              <a:t>a new fear to fight the fear of fire,</a:t>
            </a:r>
          </a:p>
          <a:p>
            <a:r>
              <a:rPr lang="en-GB" sz="2800" dirty="0" smtClean="0"/>
              <a:t>so I could lead the horses… </a:t>
            </a:r>
            <a:endParaRPr lang="en-GB" sz="2800" dirty="0"/>
          </a:p>
        </p:txBody>
      </p:sp>
    </p:spTree>
    <p:extLst>
      <p:ext uri="{BB962C8B-B14F-4D97-AF65-F5344CB8AC3E}">
        <p14:creationId xmlns:p14="http://schemas.microsoft.com/office/powerpoint/2010/main" val="86634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descr="http://cdn.physorg.com/newman/gfx/news/2007/thebraincan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219"/>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9512" y="4869160"/>
            <a:ext cx="8926960" cy="115508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dirty="0" smtClean="0"/>
              <a:t>Poor clever girl! I know,</a:t>
            </a:r>
          </a:p>
          <a:p>
            <a:r>
              <a:rPr lang="en-GB" sz="3200" dirty="0" smtClean="0"/>
              <a:t>For all my damaged brain, something she doesn’t:</a:t>
            </a:r>
            <a:endParaRPr lang="en-GB" sz="3200" dirty="0"/>
          </a:p>
        </p:txBody>
      </p:sp>
    </p:spTree>
    <p:extLst>
      <p:ext uri="{BB962C8B-B14F-4D97-AF65-F5344CB8AC3E}">
        <p14:creationId xmlns:p14="http://schemas.microsoft.com/office/powerpoint/2010/main" val="26682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2144</Words>
  <Application>Microsoft Office PowerPoint</Application>
  <PresentationFormat>On-screen Show (4:3)</PresentationFormat>
  <Paragraphs>224</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lpstr>To summarise,  you need to be able to:    Identify links between poems  Identify similarities and differences between poems, exploring themes and referring closely to the text  Explore similarities and contrasts between poems, making precise references to the writers’ use of linguistic and structural choices to convey their messages </vt:lpstr>
      <vt:lpstr>PowerPoint Presentation</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For each of the poems and focuses, identify another poem which could be linked to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Compare the ways poets present strong emotions in Medusa and The River God </vt:lpstr>
      <vt:lpstr>Step 1 – read the questions – pick the one you want to answer - and underline key words</vt:lpstr>
      <vt:lpstr>Step 2 – pick out 3 points you could make about the theme in that poem</vt:lpstr>
      <vt:lpstr>Step 3 – pick your other poem to compare</vt:lpstr>
      <vt:lpstr>Step 4 – pick out 3 points you could make about the theme in the second poem</vt:lpstr>
      <vt:lpstr>Step 5 – pick out quotations for each of your paragraphs</vt:lpstr>
      <vt:lpstr>Step 6 – write your answer</vt:lpstr>
      <vt:lpstr>One of the ways the poet... Another way... Medusa is also shown to be... The poet suggests... When he is first described...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 To be able to make and explore links between poems, evaluating how writers use different ways of conveying their messages about conflict.  Success Criteria:  I can identify links between poems  I identify similarities and differences between poems, exploring themes and referring closely to the text  I explore similarities and contrasts between poems, making precise references to the writers’ use of linguistic and structural choices to convey their messages</dc:title>
  <dc:creator>Admin</dc:creator>
  <cp:lastModifiedBy>Victoria Archer</cp:lastModifiedBy>
  <cp:revision>30</cp:revision>
  <dcterms:created xsi:type="dcterms:W3CDTF">2011-12-10T15:45:51Z</dcterms:created>
  <dcterms:modified xsi:type="dcterms:W3CDTF">2015-03-22T13:53:46Z</dcterms:modified>
</cp:coreProperties>
</file>