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854"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C07E59E-391B-45AA-BE06-3F18678AE115}" type="datetimeFigureOut">
              <a:rPr lang="en-GB" smtClean="0"/>
              <a:t>23/08/2014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6C2CD-5FE8-4D36-A13A-06448FB190B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07E59E-391B-45AA-BE06-3F18678AE115}" type="datetimeFigureOut">
              <a:rPr lang="en-GB" smtClean="0"/>
              <a:t>23/08/2014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6C2CD-5FE8-4D36-A13A-06448FB190B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07E59E-391B-45AA-BE06-3F18678AE115}" type="datetimeFigureOut">
              <a:rPr lang="en-GB" smtClean="0"/>
              <a:t>23/08/2014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6C2CD-5FE8-4D36-A13A-06448FB190B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07E59E-391B-45AA-BE06-3F18678AE115}" type="datetimeFigureOut">
              <a:rPr lang="en-GB" smtClean="0"/>
              <a:t>23/08/2014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6C2CD-5FE8-4D36-A13A-06448FB190B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07E59E-391B-45AA-BE06-3F18678AE115}" type="datetimeFigureOut">
              <a:rPr lang="en-GB" smtClean="0"/>
              <a:t>23/08/2014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6C2CD-5FE8-4D36-A13A-06448FB190B3}"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C07E59E-391B-45AA-BE06-3F18678AE115}" type="datetimeFigureOut">
              <a:rPr lang="en-GB" smtClean="0"/>
              <a:t>23/08/2014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6C2CD-5FE8-4D36-A13A-06448FB190B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C07E59E-391B-45AA-BE06-3F18678AE115}" type="datetimeFigureOut">
              <a:rPr lang="en-GB" smtClean="0"/>
              <a:t>23/08/2014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46C2CD-5FE8-4D36-A13A-06448FB190B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C07E59E-391B-45AA-BE06-3F18678AE115}" type="datetimeFigureOut">
              <a:rPr lang="en-GB" smtClean="0"/>
              <a:t>23/08/2014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46C2CD-5FE8-4D36-A13A-06448FB190B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07E59E-391B-45AA-BE06-3F18678AE115}" type="datetimeFigureOut">
              <a:rPr lang="en-GB" smtClean="0"/>
              <a:t>23/08/2014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46C2CD-5FE8-4D36-A13A-06448FB190B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07E59E-391B-45AA-BE06-3F18678AE115}" type="datetimeFigureOut">
              <a:rPr lang="en-GB" smtClean="0"/>
              <a:t>23/08/2014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6C2CD-5FE8-4D36-A13A-06448FB190B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07E59E-391B-45AA-BE06-3F18678AE115}" type="datetimeFigureOut">
              <a:rPr lang="en-GB" smtClean="0"/>
              <a:t>23/08/2014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6C2CD-5FE8-4D36-A13A-06448FB190B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07E59E-391B-45AA-BE06-3F18678AE115}" type="datetimeFigureOut">
              <a:rPr lang="en-GB" smtClean="0"/>
              <a:t>23/08/2014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46C2CD-5FE8-4D36-A13A-06448FB190B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050" name="Rectangle 2"/>
          <p:cNvSpPr>
            <a:spLocks noGrp="1" noChangeArrowheads="1"/>
          </p:cNvSpPr>
          <p:nvPr>
            <p:ph type="ctrTitle"/>
          </p:nvPr>
        </p:nvSpPr>
        <p:spPr>
          <a:xfrm>
            <a:off x="684213" y="1412875"/>
            <a:ext cx="7772400" cy="3600450"/>
          </a:xfrm>
        </p:spPr>
        <p:txBody>
          <a:bodyPr>
            <a:normAutofit/>
          </a:bodyPr>
          <a:lstStyle/>
          <a:p>
            <a:r>
              <a:rPr lang="en-GB" sz="4800" b="1" u="sng" dirty="0">
                <a:solidFill>
                  <a:schemeClr val="bg1"/>
                </a:solidFill>
                <a:latin typeface="Comic Sans MS" pitchFamily="66" charset="0"/>
              </a:rPr>
              <a:t>Learning </a:t>
            </a:r>
            <a:r>
              <a:rPr lang="en-GB" sz="4800" b="1" u="sng" dirty="0" smtClean="0">
                <a:solidFill>
                  <a:schemeClr val="bg1"/>
                </a:solidFill>
                <a:latin typeface="Comic Sans MS" pitchFamily="66" charset="0"/>
              </a:rPr>
              <a:t>Objective</a:t>
            </a:r>
            <a:r>
              <a:rPr lang="en-GB" b="1" u="sng" dirty="0">
                <a:solidFill>
                  <a:schemeClr val="bg1"/>
                </a:solidFill>
                <a:latin typeface="Comic Sans MS" pitchFamily="66" charset="0"/>
              </a:rPr>
              <a:t/>
            </a:r>
            <a:br>
              <a:rPr lang="en-GB" b="1" u="sng" dirty="0">
                <a:solidFill>
                  <a:schemeClr val="bg1"/>
                </a:solidFill>
                <a:latin typeface="Comic Sans MS" pitchFamily="66" charset="0"/>
              </a:rPr>
            </a:br>
            <a:r>
              <a:rPr lang="en-GB" sz="4000" dirty="0">
                <a:solidFill>
                  <a:schemeClr val="bg1"/>
                </a:solidFill>
                <a:latin typeface="Comic Sans MS" pitchFamily="66" charset="0"/>
              </a:rPr>
              <a:t/>
            </a:r>
            <a:br>
              <a:rPr lang="en-GB" sz="4000" dirty="0">
                <a:solidFill>
                  <a:schemeClr val="bg1"/>
                </a:solidFill>
                <a:latin typeface="Comic Sans MS" pitchFamily="66" charset="0"/>
              </a:rPr>
            </a:br>
            <a:r>
              <a:rPr lang="en-GB" dirty="0" smtClean="0">
                <a:solidFill>
                  <a:schemeClr val="bg1"/>
                </a:solidFill>
                <a:latin typeface="Comic Sans MS" pitchFamily="66" charset="0"/>
              </a:rPr>
              <a:t> To explore the structure of the novel</a:t>
            </a:r>
            <a:endParaRPr lang="en-US"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Text Box 2"/>
          <p:cNvSpPr txBox="1">
            <a:spLocks noChangeArrowheads="1"/>
          </p:cNvSpPr>
          <p:nvPr/>
        </p:nvSpPr>
        <p:spPr bwMode="auto">
          <a:xfrm>
            <a:off x="107504" y="692696"/>
            <a:ext cx="4104456" cy="5544616"/>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baseline="0" dirty="0" smtClean="0">
                <a:ln>
                  <a:noFill/>
                </a:ln>
                <a:solidFill>
                  <a:schemeClr val="tx1"/>
                </a:solidFill>
                <a:effectLst/>
                <a:cs typeface="Arial" pitchFamily="34" charset="0"/>
              </a:rPr>
              <a:t>What type of structure is used in </a:t>
            </a:r>
            <a:r>
              <a:rPr kumimoji="0" lang="en-GB" sz="2000" b="1" i="1" u="none" strike="noStrike" cap="none" normalizeH="0" baseline="0" dirty="0" smtClean="0">
                <a:ln>
                  <a:noFill/>
                </a:ln>
                <a:solidFill>
                  <a:schemeClr val="tx1"/>
                </a:solidFill>
                <a:effectLst/>
                <a:cs typeface="Arial" pitchFamily="34" charset="0"/>
              </a:rPr>
              <a:t>Of Mice and Men</a:t>
            </a:r>
            <a:r>
              <a:rPr kumimoji="0" lang="en-GB" sz="2000" b="1" i="0" u="none" strike="noStrike" cap="none" normalizeH="0" baseline="0" dirty="0" smtClean="0">
                <a:ln>
                  <a:noFill/>
                </a:ln>
                <a:solidFill>
                  <a:schemeClr val="tx1"/>
                </a:solidFill>
                <a:effectLst/>
                <a:cs typeface="Arial" pitchFamily="34" charset="0"/>
              </a:rPr>
              <a:t>?</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GB" sz="2000" b="0" i="0" u="none" strike="noStrike" cap="none" normalizeH="0" baseline="0" dirty="0" smtClean="0">
              <a:ln>
                <a:noFill/>
              </a:ln>
              <a:solidFill>
                <a:schemeClr val="tx1"/>
              </a:solidFill>
              <a:effectLst/>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GB" sz="2000" b="0" i="0" u="none" strike="noStrike" cap="none" normalizeH="0" baseline="0" dirty="0" smtClean="0">
                <a:ln>
                  <a:noFill/>
                </a:ln>
                <a:solidFill>
                  <a:schemeClr val="tx1"/>
                </a:solidFill>
                <a:effectLst/>
                <a:cs typeface="Arial" pitchFamily="34" charset="0"/>
              </a:rPr>
              <a:t>The structure of the text is cyclical, it is a </a:t>
            </a:r>
            <a:r>
              <a:rPr kumimoji="0" lang="en-GB" sz="2000" b="1" i="0" u="sng" strike="noStrike" cap="none" normalizeH="0" baseline="0" dirty="0" smtClean="0">
                <a:ln>
                  <a:noFill/>
                </a:ln>
                <a:solidFill>
                  <a:schemeClr val="tx1"/>
                </a:solidFill>
                <a:effectLst/>
                <a:cs typeface="Arial" pitchFamily="34" charset="0"/>
              </a:rPr>
              <a:t>circular novella</a:t>
            </a:r>
            <a:r>
              <a:rPr kumimoji="0" lang="en-GB" sz="2000" b="0" i="0" u="none" strike="noStrike" cap="none" normalizeH="0" baseline="0" dirty="0" smtClean="0">
                <a:ln>
                  <a:noFill/>
                </a:ln>
                <a:solidFill>
                  <a:schemeClr val="tx1"/>
                </a:solidFill>
                <a:effectLst/>
                <a:cs typeface="Arial" pitchFamily="34" charset="0"/>
              </a:rPr>
              <a:t>. This means that the first and last chapters come full circle.</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GB" sz="2100" b="1" i="0" u="none" strike="noStrike" cap="none" normalizeH="0" baseline="0" dirty="0" smtClean="0">
              <a:ln>
                <a:noFill/>
              </a:ln>
              <a:solidFill>
                <a:schemeClr val="tx1"/>
              </a:solidFill>
              <a:effectLst/>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GB" sz="2100" b="1" i="0" u="none" strike="noStrike" cap="none" normalizeH="0" baseline="0" dirty="0" smtClean="0">
                <a:ln>
                  <a:noFill/>
                </a:ln>
                <a:solidFill>
                  <a:schemeClr val="tx1"/>
                </a:solidFill>
                <a:effectLst/>
                <a:cs typeface="Arial" pitchFamily="34" charset="0"/>
              </a:rPr>
              <a:t>Thinking about </a:t>
            </a:r>
            <a:r>
              <a:rPr kumimoji="0" lang="en-GB" sz="2100" b="1" i="0" u="none" strike="noStrike" cap="none" normalizeH="0" baseline="0" dirty="0" err="1" smtClean="0">
                <a:ln>
                  <a:noFill/>
                </a:ln>
                <a:solidFill>
                  <a:schemeClr val="tx1"/>
                </a:solidFill>
                <a:effectLst/>
                <a:cs typeface="Arial" pitchFamily="34" charset="0"/>
              </a:rPr>
              <a:t>Lennie</a:t>
            </a:r>
            <a:r>
              <a:rPr kumimoji="0" lang="en-GB" sz="2100" b="1" i="0" u="none" strike="noStrike" cap="none" normalizeH="0" baseline="0" dirty="0" smtClean="0">
                <a:ln>
                  <a:noFill/>
                </a:ln>
                <a:solidFill>
                  <a:schemeClr val="tx1"/>
                </a:solidFill>
                <a:effectLst/>
                <a:cs typeface="Arial" pitchFamily="34" charset="0"/>
              </a:rPr>
              <a:t> and George’s situation, </a:t>
            </a:r>
            <a:r>
              <a:rPr kumimoji="0" lang="en-GB" sz="2100" b="1" i="1" u="none" strike="noStrike" cap="none" normalizeH="0" baseline="0" dirty="0" smtClean="0">
                <a:ln>
                  <a:noFill/>
                </a:ln>
                <a:solidFill>
                  <a:schemeClr val="tx1"/>
                </a:solidFill>
                <a:effectLst/>
                <a:cs typeface="Arial" pitchFamily="34" charset="0"/>
              </a:rPr>
              <a:t>why</a:t>
            </a:r>
            <a:r>
              <a:rPr kumimoji="0" lang="en-GB" sz="2100" b="1" i="0" u="none" strike="noStrike" cap="none" normalizeH="0" baseline="0" dirty="0" smtClean="0">
                <a:ln>
                  <a:noFill/>
                </a:ln>
                <a:solidFill>
                  <a:schemeClr val="tx1"/>
                </a:solidFill>
                <a:effectLst/>
                <a:cs typeface="Arial" pitchFamily="34" charset="0"/>
              </a:rPr>
              <a:t> do you think Steinbeck chose to structure the novella in a circle?  Think about what a circle represents or what terms like ‘vicious circle’ mean?</a:t>
            </a:r>
            <a:endParaRPr kumimoji="0" lang="en-US" sz="2100" b="1" i="0" u="none" strike="noStrike" cap="none" normalizeH="0" baseline="0" dirty="0" smtClean="0">
              <a:ln>
                <a:noFill/>
              </a:ln>
              <a:solidFill>
                <a:schemeClr val="tx1"/>
              </a:solidFill>
              <a:effectLst/>
              <a:cs typeface="Arial" pitchFamily="34" charset="0"/>
            </a:endParaRPr>
          </a:p>
        </p:txBody>
      </p:sp>
      <p:sp>
        <p:nvSpPr>
          <p:cNvPr id="3" name="TextBox 2"/>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explore </a:t>
            </a:r>
            <a:r>
              <a:rPr lang="en-GB" dirty="0" smtClean="0"/>
              <a:t>the structure of </a:t>
            </a:r>
            <a:r>
              <a:rPr lang="en-GB" dirty="0" smtClean="0"/>
              <a:t>the novel</a:t>
            </a:r>
            <a:endParaRPr lang="en-GB" dirty="0"/>
          </a:p>
        </p:txBody>
      </p:sp>
      <p:sp>
        <p:nvSpPr>
          <p:cNvPr id="199683" name="Text Box 3"/>
          <p:cNvSpPr txBox="1">
            <a:spLocks noChangeArrowheads="1"/>
          </p:cNvSpPr>
          <p:nvPr/>
        </p:nvSpPr>
        <p:spPr bwMode="auto">
          <a:xfrm>
            <a:off x="4355976" y="404664"/>
            <a:ext cx="4680520" cy="1296144"/>
          </a:xfrm>
          <a:prstGeom prst="rect">
            <a:avLst/>
          </a:prstGeom>
          <a:solidFill>
            <a:srgbClr val="B6DDE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950" b="1" i="0" u="none" strike="noStrike" cap="none" normalizeH="0" baseline="0" dirty="0" smtClean="0">
                <a:ln>
                  <a:noFill/>
                </a:ln>
                <a:solidFill>
                  <a:schemeClr val="tx1"/>
                </a:solidFill>
                <a:effectLst/>
                <a:latin typeface="Calibri" pitchFamily="34" charset="0"/>
                <a:cs typeface="Arial" pitchFamily="34" charset="0"/>
              </a:rPr>
              <a:t>Chapter 1</a:t>
            </a:r>
            <a:endParaRPr kumimoji="0" lang="en-GB" sz="19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GB" sz="1950" b="0" i="0" u="none" strike="noStrike" cap="none" normalizeH="0" baseline="0" dirty="0" smtClean="0">
                <a:ln>
                  <a:noFill/>
                </a:ln>
                <a:solidFill>
                  <a:schemeClr val="tx1"/>
                </a:solidFill>
                <a:effectLst/>
                <a:latin typeface="Calibri" pitchFamily="34" charset="0"/>
                <a:cs typeface="Arial" pitchFamily="34" charset="0"/>
              </a:rPr>
              <a:t>The opening is set in a beautiful clearing by a stream</a:t>
            </a:r>
            <a:r>
              <a:rPr kumimoji="0" lang="en-GB" sz="1950" b="0" i="0" u="none" strike="noStrike" cap="none" normalizeH="0" baseline="0" dirty="0" smtClean="0">
                <a:ln>
                  <a:noFill/>
                </a:ln>
                <a:solidFill>
                  <a:schemeClr val="tx1"/>
                </a:solidFill>
                <a:effectLst/>
                <a:latin typeface="Arial" pitchFamily="34" charset="0"/>
                <a:cs typeface="Arial" pitchFamily="34" charset="0"/>
              </a:rPr>
              <a:t>.</a:t>
            </a:r>
            <a:endParaRPr kumimoji="0" lang="en-US" sz="1950" b="0" i="0" u="none" strike="noStrike" cap="none" normalizeH="0" baseline="0" dirty="0" smtClean="0">
              <a:ln>
                <a:noFill/>
              </a:ln>
              <a:solidFill>
                <a:schemeClr val="tx1"/>
              </a:solidFill>
              <a:effectLst/>
              <a:latin typeface="Arial" pitchFamily="34" charset="0"/>
              <a:cs typeface="Arial" pitchFamily="34" charset="0"/>
            </a:endParaRPr>
          </a:p>
        </p:txBody>
      </p:sp>
      <p:sp>
        <p:nvSpPr>
          <p:cNvPr id="199684" name="Text Box 4"/>
          <p:cNvSpPr txBox="1">
            <a:spLocks noChangeArrowheads="1"/>
          </p:cNvSpPr>
          <p:nvPr/>
        </p:nvSpPr>
        <p:spPr bwMode="auto">
          <a:xfrm>
            <a:off x="4355976" y="1772816"/>
            <a:ext cx="4680520" cy="3744416"/>
          </a:xfrm>
          <a:prstGeom prst="rect">
            <a:avLst/>
          </a:prstGeom>
          <a:solidFill>
            <a:srgbClr val="92CDD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950" b="1" i="0" u="none" strike="noStrike" cap="none" normalizeH="0" baseline="0" dirty="0" smtClean="0">
                <a:ln>
                  <a:noFill/>
                </a:ln>
                <a:solidFill>
                  <a:schemeClr val="tx1"/>
                </a:solidFill>
                <a:effectLst/>
                <a:latin typeface="Calibri" pitchFamily="34" charset="0"/>
                <a:cs typeface="Arial" pitchFamily="34" charset="0"/>
              </a:rPr>
              <a:t>Chapters 2 -5</a:t>
            </a:r>
            <a:endParaRPr kumimoji="0" lang="en-GB" sz="19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GB" sz="1950" b="0" i="0" u="none" strike="noStrike" cap="none" normalizeH="0" baseline="0" dirty="0" smtClean="0">
                <a:ln>
                  <a:noFill/>
                </a:ln>
                <a:solidFill>
                  <a:schemeClr val="tx1"/>
                </a:solidFill>
                <a:effectLst/>
                <a:latin typeface="Calibri" pitchFamily="34" charset="0"/>
                <a:cs typeface="Arial" pitchFamily="34" charset="0"/>
              </a:rPr>
              <a:t>The meat of the story is set on the ranch, inside, in either the bunkhouse, in Crooks' room or in the barn.  At the beginning of each chapter, there is a description of the setting. Then, the sections largely focus on dialogue from the characters. There is no official viewpoint; therefore, Steinbeck wants the reader to draw his / her own conclusions. There is rising and falling action in each section, which leads to foreshadowing.</a:t>
            </a:r>
            <a:endParaRPr kumimoji="0" lang="en-US" sz="1950" b="0" i="0" u="none" strike="noStrike" cap="none" normalizeH="0" baseline="0" dirty="0" smtClean="0">
              <a:ln>
                <a:noFill/>
              </a:ln>
              <a:solidFill>
                <a:schemeClr val="tx1"/>
              </a:solidFill>
              <a:effectLst/>
              <a:latin typeface="Arial" pitchFamily="34" charset="0"/>
              <a:cs typeface="Arial" pitchFamily="34" charset="0"/>
            </a:endParaRPr>
          </a:p>
        </p:txBody>
      </p:sp>
      <p:sp>
        <p:nvSpPr>
          <p:cNvPr id="199685" name="Text Box 5"/>
          <p:cNvSpPr txBox="1">
            <a:spLocks noChangeArrowheads="1"/>
          </p:cNvSpPr>
          <p:nvPr/>
        </p:nvSpPr>
        <p:spPr bwMode="auto">
          <a:xfrm>
            <a:off x="4355976" y="5589240"/>
            <a:ext cx="4680520" cy="1196752"/>
          </a:xfrm>
          <a:prstGeom prst="rect">
            <a:avLst/>
          </a:prstGeom>
          <a:solidFill>
            <a:srgbClr val="3184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950" b="1" i="0" u="none" strike="noStrike" cap="none" normalizeH="0" baseline="0" dirty="0" smtClean="0">
                <a:ln>
                  <a:noFill/>
                </a:ln>
                <a:solidFill>
                  <a:schemeClr val="tx1"/>
                </a:solidFill>
                <a:effectLst/>
                <a:latin typeface="Calibri" pitchFamily="34" charset="0"/>
                <a:cs typeface="Arial" pitchFamily="34" charset="0"/>
              </a:rPr>
              <a:t>Chapter 6</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GB" sz="1950" b="0" i="0" u="none" strike="noStrike" cap="none" normalizeH="0" baseline="0" dirty="0" smtClean="0">
                <a:ln>
                  <a:noFill/>
                </a:ln>
                <a:solidFill>
                  <a:schemeClr val="tx1"/>
                </a:solidFill>
                <a:effectLst/>
                <a:latin typeface="Calibri" pitchFamily="34" charset="0"/>
                <a:cs typeface="Arial" pitchFamily="34" charset="0"/>
              </a:rPr>
              <a:t>The closing is set in a beautiful clearing by a stream</a:t>
            </a:r>
            <a:r>
              <a:rPr kumimoji="0" lang="en-GB" sz="1950" b="0" i="0" u="none" strike="noStrike" cap="none" normalizeH="0" baseline="0" dirty="0" smtClean="0">
                <a:ln>
                  <a:noFill/>
                </a:ln>
                <a:solidFill>
                  <a:schemeClr val="tx1"/>
                </a:solidFill>
                <a:effectLst/>
                <a:latin typeface="Arial"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etftrends.com/wp-content/uploads/2012/07/xsector-rotation-etf.png.pagespeed.ic.ffq7ckecU5.png"/>
          <p:cNvPicPr>
            <a:picLocks noChangeAspect="1" noChangeArrowheads="1"/>
          </p:cNvPicPr>
          <p:nvPr/>
        </p:nvPicPr>
        <p:blipFill>
          <a:blip r:embed="rId2" cstate="print"/>
          <a:srcRect r="8567"/>
          <a:stretch>
            <a:fillRect/>
          </a:stretch>
        </p:blipFill>
        <p:spPr bwMode="auto">
          <a:xfrm>
            <a:off x="6444208" y="2485627"/>
            <a:ext cx="2699792" cy="2095501"/>
          </a:xfrm>
          <a:prstGeom prst="rect">
            <a:avLst/>
          </a:prstGeom>
          <a:noFill/>
        </p:spPr>
      </p:pic>
      <p:pic>
        <p:nvPicPr>
          <p:cNvPr id="6" name="Picture 2" descr="http://www.etftrends.com/wp-content/uploads/2012/07/xsector-rotation-etf.png.pagespeed.ic.ffq7ckecU5.png"/>
          <p:cNvPicPr>
            <a:picLocks noChangeAspect="1" noChangeArrowheads="1"/>
          </p:cNvPicPr>
          <p:nvPr/>
        </p:nvPicPr>
        <p:blipFill>
          <a:blip r:embed="rId2" cstate="print"/>
          <a:srcRect r="8567"/>
          <a:stretch>
            <a:fillRect/>
          </a:stretch>
        </p:blipFill>
        <p:spPr bwMode="auto">
          <a:xfrm>
            <a:off x="6444208" y="4653136"/>
            <a:ext cx="2699792" cy="2095501"/>
          </a:xfrm>
          <a:prstGeom prst="rect">
            <a:avLst/>
          </a:prstGeom>
          <a:noFill/>
        </p:spPr>
      </p:pic>
      <p:pic>
        <p:nvPicPr>
          <p:cNvPr id="4098" name="Picture 2" descr="http://www.etftrends.com/wp-content/uploads/2012/07/xsector-rotation-etf.png.pagespeed.ic.ffq7ckecU5.png"/>
          <p:cNvPicPr>
            <a:picLocks noChangeAspect="1" noChangeArrowheads="1"/>
          </p:cNvPicPr>
          <p:nvPr/>
        </p:nvPicPr>
        <p:blipFill>
          <a:blip r:embed="rId2" cstate="print"/>
          <a:srcRect r="6128"/>
          <a:stretch>
            <a:fillRect/>
          </a:stretch>
        </p:blipFill>
        <p:spPr bwMode="auto">
          <a:xfrm>
            <a:off x="6372200" y="332656"/>
            <a:ext cx="2771800" cy="2095501"/>
          </a:xfrm>
          <a:prstGeom prst="rect">
            <a:avLst/>
          </a:prstGeom>
          <a:noFill/>
        </p:spPr>
      </p:pic>
      <p:sp>
        <p:nvSpPr>
          <p:cNvPr id="2" name="TextBox 1"/>
          <p:cNvSpPr txBox="1"/>
          <p:nvPr/>
        </p:nvSpPr>
        <p:spPr>
          <a:xfrm>
            <a:off x="179512" y="476672"/>
            <a:ext cx="6408712" cy="6232475"/>
          </a:xfrm>
          <a:prstGeom prst="rect">
            <a:avLst/>
          </a:prstGeom>
          <a:noFill/>
        </p:spPr>
        <p:txBody>
          <a:bodyPr wrap="square" rtlCol="0">
            <a:spAutoFit/>
          </a:bodyPr>
          <a:lstStyle/>
          <a:p>
            <a:r>
              <a:rPr lang="en-GB" sz="2100" dirty="0" smtClean="0"/>
              <a:t>The book starts and ends in the wilderness - this is clear framing. If you compare the descriptions, you find lots of the same details including the water snake and the heron. At the end of the novel George and </a:t>
            </a:r>
            <a:r>
              <a:rPr lang="en-GB" sz="2100" dirty="0" err="1" smtClean="0"/>
              <a:t>Lennie</a:t>
            </a:r>
            <a:r>
              <a:rPr lang="en-GB" sz="2100" dirty="0" smtClean="0"/>
              <a:t> have got precisely nowhere.</a:t>
            </a:r>
            <a:br>
              <a:rPr lang="en-GB" sz="2100" dirty="0" smtClean="0"/>
            </a:br>
            <a:r>
              <a:rPr lang="en-GB" sz="2100" dirty="0" smtClean="0"/>
              <a:t/>
            </a:r>
            <a:br>
              <a:rPr lang="en-GB" sz="2100" dirty="0" smtClean="0"/>
            </a:br>
            <a:r>
              <a:rPr lang="en-GB" sz="2100" dirty="0" smtClean="0"/>
              <a:t>There is a </a:t>
            </a:r>
            <a:r>
              <a:rPr lang="en-GB" sz="2100" dirty="0" smtClean="0"/>
              <a:t>vicious </a:t>
            </a:r>
            <a:r>
              <a:rPr lang="en-GB" sz="2100" dirty="0" smtClean="0"/>
              <a:t>cycle in that they get a job, </a:t>
            </a:r>
            <a:r>
              <a:rPr lang="en-GB" sz="2100" dirty="0" err="1" smtClean="0"/>
              <a:t>Lennie</a:t>
            </a:r>
            <a:r>
              <a:rPr lang="en-GB" sz="2100" dirty="0" smtClean="0"/>
              <a:t> gets into some kind of trouble, and they run away. This clearly happens time after time. Weed was just the last time - the only way out of this cycle is for them to get their own place - or for </a:t>
            </a:r>
            <a:r>
              <a:rPr lang="en-GB" sz="2100" dirty="0" err="1" smtClean="0"/>
              <a:t>Lennie</a:t>
            </a:r>
            <a:r>
              <a:rPr lang="en-GB" sz="2100" dirty="0" smtClean="0"/>
              <a:t> to die.</a:t>
            </a:r>
            <a:br>
              <a:rPr lang="en-GB" sz="2100" dirty="0" smtClean="0"/>
            </a:br>
            <a:r>
              <a:rPr lang="en-GB" sz="2100" dirty="0" smtClean="0"/>
              <a:t/>
            </a:r>
            <a:br>
              <a:rPr lang="en-GB" sz="2100" dirty="0" smtClean="0"/>
            </a:br>
            <a:r>
              <a:rPr lang="en-GB" sz="2100" dirty="0" smtClean="0"/>
              <a:t>In addition, there is a cycle of hope and disappointment. George and </a:t>
            </a:r>
            <a:r>
              <a:rPr lang="en-GB" sz="2100" dirty="0" err="1" smtClean="0"/>
              <a:t>Lennie</a:t>
            </a:r>
            <a:r>
              <a:rPr lang="en-GB" sz="2100" dirty="0" smtClean="0"/>
              <a:t> escape from Weed and get a job (hopes raised) then they meet Curley (hopes dashed). </a:t>
            </a:r>
            <a:r>
              <a:rPr lang="en-GB" sz="2100" dirty="0" err="1" smtClean="0"/>
              <a:t>Lennie</a:t>
            </a:r>
            <a:r>
              <a:rPr lang="en-GB" sz="2100" dirty="0" smtClean="0"/>
              <a:t> gets a puppy (hopes raised) then he kills it (hopes dashed). Candy has money to buy the ranch (hopes really raised) but </a:t>
            </a:r>
            <a:r>
              <a:rPr lang="en-GB" sz="2100" dirty="0" err="1" smtClean="0"/>
              <a:t>Lennie</a:t>
            </a:r>
            <a:r>
              <a:rPr lang="en-GB" sz="2100" dirty="0" smtClean="0"/>
              <a:t> kills Curley's wife (hopes severely dashed</a:t>
            </a:r>
            <a:r>
              <a:rPr lang="en-GB" sz="2100" dirty="0" smtClean="0"/>
              <a:t>).</a:t>
            </a:r>
            <a:endParaRPr lang="en-GB" sz="2100" dirty="0"/>
          </a:p>
        </p:txBody>
      </p:sp>
      <p:sp>
        <p:nvSpPr>
          <p:cNvPr id="3" name="TextBox 2"/>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explore </a:t>
            </a:r>
            <a:r>
              <a:rPr lang="en-GB" dirty="0" smtClean="0"/>
              <a:t>the structure of </a:t>
            </a:r>
            <a:r>
              <a:rPr lang="en-GB" dirty="0" smtClean="0"/>
              <a:t>the novel</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24744"/>
            <a:ext cx="3672408" cy="5632311"/>
          </a:xfrm>
          <a:prstGeom prst="rect">
            <a:avLst/>
          </a:prstGeom>
          <a:noFill/>
        </p:spPr>
        <p:txBody>
          <a:bodyPr wrap="square" rtlCol="0">
            <a:spAutoFit/>
          </a:bodyPr>
          <a:lstStyle/>
          <a:p>
            <a:r>
              <a:rPr lang="en-GB" sz="2000" dirty="0" smtClean="0"/>
              <a:t>We’ve already picked out a lot of this. </a:t>
            </a:r>
            <a:r>
              <a:rPr lang="en-GB" sz="2000" dirty="0" smtClean="0"/>
              <a:t>The </a:t>
            </a:r>
            <a:r>
              <a:rPr lang="en-GB" sz="2000" dirty="0" err="1" smtClean="0"/>
              <a:t>watersnake</a:t>
            </a:r>
            <a:r>
              <a:rPr lang="en-GB" sz="2000" dirty="0" smtClean="0"/>
              <a:t> in the </a:t>
            </a:r>
            <a:r>
              <a:rPr lang="en-GB" sz="2000" dirty="0" smtClean="0"/>
              <a:t>wilderness </a:t>
            </a:r>
            <a:r>
              <a:rPr lang="en-GB" sz="2000" dirty="0" smtClean="0"/>
              <a:t>is "trouble in paradise" - Curley's wife. Note that the water snake gets eaten at the end of the book. The death of Candy's dog foreshadows the death of </a:t>
            </a:r>
            <a:r>
              <a:rPr lang="en-GB" sz="2000" dirty="0" err="1" smtClean="0"/>
              <a:t>Lennie</a:t>
            </a:r>
            <a:r>
              <a:rPr lang="en-GB" sz="2000" dirty="0" smtClean="0"/>
              <a:t> etc.</a:t>
            </a:r>
            <a:br>
              <a:rPr lang="en-GB" sz="2000" dirty="0" smtClean="0"/>
            </a:br>
            <a:r>
              <a:rPr lang="en-GB" sz="2000" dirty="0" smtClean="0"/>
              <a:t/>
            </a:r>
            <a:br>
              <a:rPr lang="en-GB" sz="2000" dirty="0" smtClean="0"/>
            </a:br>
            <a:r>
              <a:rPr lang="en-GB" sz="2000" dirty="0" smtClean="0"/>
              <a:t>There's also a build up of deaths and damage caused by </a:t>
            </a:r>
            <a:r>
              <a:rPr lang="en-GB" sz="2000" dirty="0" err="1" smtClean="0"/>
              <a:t>Lennie</a:t>
            </a:r>
            <a:r>
              <a:rPr lang="en-GB" sz="2000" dirty="0" smtClean="0"/>
              <a:t>. Mouse (</a:t>
            </a:r>
            <a:r>
              <a:rPr lang="en-GB" sz="2000" dirty="0" smtClean="0"/>
              <a:t>tiny); </a:t>
            </a:r>
            <a:r>
              <a:rPr lang="en-GB" sz="2000" dirty="0" smtClean="0"/>
              <a:t>puppy (bit bigger); Curley's hand (bigger still but Slim helps them out); Crooks' close shave (could have been serious) and finally Curley's wife. You're really glad he never got his hands on the rabbits</a:t>
            </a:r>
            <a:r>
              <a:rPr lang="en-GB" sz="2000" dirty="0" smtClean="0"/>
              <a:t>!</a:t>
            </a:r>
            <a:endParaRPr lang="en-GB" sz="2000" dirty="0"/>
          </a:p>
        </p:txBody>
      </p:sp>
      <p:sp>
        <p:nvSpPr>
          <p:cNvPr id="3" name="TextBox 2"/>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explore </a:t>
            </a:r>
            <a:r>
              <a:rPr lang="en-GB" dirty="0" smtClean="0"/>
              <a:t>the structure of </a:t>
            </a:r>
            <a:r>
              <a:rPr lang="en-GB" dirty="0" smtClean="0"/>
              <a:t>the novel</a:t>
            </a:r>
            <a:endParaRPr lang="en-GB" dirty="0"/>
          </a:p>
        </p:txBody>
      </p:sp>
      <p:sp>
        <p:nvSpPr>
          <p:cNvPr id="4" name="TextBox 3"/>
          <p:cNvSpPr txBox="1"/>
          <p:nvPr/>
        </p:nvSpPr>
        <p:spPr>
          <a:xfrm>
            <a:off x="179512" y="404664"/>
            <a:ext cx="5832648" cy="707886"/>
          </a:xfrm>
          <a:prstGeom prst="rect">
            <a:avLst/>
          </a:prstGeom>
          <a:noFill/>
        </p:spPr>
        <p:txBody>
          <a:bodyPr wrap="square" rtlCol="0">
            <a:spAutoFit/>
          </a:bodyPr>
          <a:lstStyle/>
          <a:p>
            <a:r>
              <a:rPr lang="en-GB" sz="4000" b="1" dirty="0" smtClean="0">
                <a:solidFill>
                  <a:srgbClr val="FF0000"/>
                </a:solidFill>
              </a:rPr>
              <a:t>Foreshadowing</a:t>
            </a:r>
            <a:endParaRPr lang="en-GB" sz="4000" b="1" dirty="0">
              <a:solidFill>
                <a:srgbClr val="FF0000"/>
              </a:solidFill>
            </a:endParaRPr>
          </a:p>
        </p:txBody>
      </p:sp>
      <p:pic>
        <p:nvPicPr>
          <p:cNvPr id="5" name="Picture 2" descr="https://pbs.twimg.com/media/A9XxUbbCEAAV_nw.jpg"/>
          <p:cNvPicPr>
            <a:picLocks noChangeAspect="1" noChangeArrowheads="1"/>
          </p:cNvPicPr>
          <p:nvPr/>
        </p:nvPicPr>
        <p:blipFill>
          <a:blip r:embed="rId2" cstate="print"/>
          <a:srcRect/>
          <a:stretch>
            <a:fillRect/>
          </a:stretch>
        </p:blipFill>
        <p:spPr bwMode="auto">
          <a:xfrm>
            <a:off x="3981450" y="1124744"/>
            <a:ext cx="5162550" cy="51625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730" name="Picture 2" descr="http://jmbsetdesigns.com/paintings/miceandmen/mice.jpg"/>
          <p:cNvPicPr>
            <a:picLocks noChangeAspect="1" noChangeArrowheads="1"/>
          </p:cNvPicPr>
          <p:nvPr/>
        </p:nvPicPr>
        <p:blipFill>
          <a:blip r:embed="rId2" cstate="print"/>
          <a:srcRect/>
          <a:stretch>
            <a:fillRect/>
          </a:stretch>
        </p:blipFill>
        <p:spPr bwMode="auto">
          <a:xfrm>
            <a:off x="4793771" y="332656"/>
            <a:ext cx="4350229" cy="6525344"/>
          </a:xfrm>
          <a:prstGeom prst="rect">
            <a:avLst/>
          </a:prstGeom>
          <a:noFill/>
        </p:spPr>
      </p:pic>
      <p:sp>
        <p:nvSpPr>
          <p:cNvPr id="2" name="TextBox 1"/>
          <p:cNvSpPr txBox="1"/>
          <p:nvPr/>
        </p:nvSpPr>
        <p:spPr>
          <a:xfrm>
            <a:off x="179512" y="476672"/>
            <a:ext cx="4392488" cy="5909310"/>
          </a:xfrm>
          <a:prstGeom prst="rect">
            <a:avLst/>
          </a:prstGeom>
          <a:noFill/>
        </p:spPr>
        <p:txBody>
          <a:bodyPr wrap="square" rtlCol="0">
            <a:spAutoFit/>
          </a:bodyPr>
          <a:lstStyle/>
          <a:p>
            <a:r>
              <a:rPr lang="en-GB" sz="2100" dirty="0" smtClean="0"/>
              <a:t>Final </a:t>
            </a:r>
            <a:r>
              <a:rPr lang="en-GB" sz="2100" dirty="0" smtClean="0"/>
              <a:t>point </a:t>
            </a:r>
            <a:r>
              <a:rPr lang="en-GB" sz="2100" dirty="0" smtClean="0"/>
              <a:t>– </a:t>
            </a:r>
            <a:r>
              <a:rPr lang="en-GB" sz="2100" dirty="0" smtClean="0"/>
              <a:t>Steinbeck said he was trying out a new form in Of Mice and Men which he called a </a:t>
            </a:r>
            <a:r>
              <a:rPr lang="en-GB" sz="2100" b="1" dirty="0" smtClean="0"/>
              <a:t>play-novelette</a:t>
            </a:r>
            <a:r>
              <a:rPr lang="en-GB" sz="2100" dirty="0" smtClean="0"/>
              <a:t>. In other words it is a play written in novel form. That is why the characters reveal themselves through </a:t>
            </a:r>
            <a:r>
              <a:rPr lang="en-GB" sz="2100" b="1" dirty="0" smtClean="0"/>
              <a:t>dialogue</a:t>
            </a:r>
            <a:r>
              <a:rPr lang="en-GB" sz="2100" dirty="0" smtClean="0"/>
              <a:t> and it is also why each 'chapter' starts with description that reads almost like stage directions. The story is told by an </a:t>
            </a:r>
            <a:r>
              <a:rPr lang="en-GB" sz="2100" b="1" dirty="0" smtClean="0"/>
              <a:t>omniscient narrator.</a:t>
            </a:r>
            <a:endParaRPr lang="en-GB" sz="2100" dirty="0" smtClean="0"/>
          </a:p>
          <a:p>
            <a:endParaRPr lang="en-GB" sz="2100" dirty="0" smtClean="0"/>
          </a:p>
          <a:p>
            <a:r>
              <a:rPr lang="en-GB" sz="2100" dirty="0" smtClean="0"/>
              <a:t>Look </a:t>
            </a:r>
            <a:r>
              <a:rPr lang="en-GB" sz="2100" dirty="0" smtClean="0"/>
              <a:t>at the way characters are all introduced by Candy before they "walk on stage". We are given an opinion on most characters before we see them which </a:t>
            </a:r>
            <a:r>
              <a:rPr lang="en-GB" sz="2100" dirty="0" err="1" smtClean="0"/>
              <a:t>shorthands</a:t>
            </a:r>
            <a:r>
              <a:rPr lang="en-GB" sz="2100" dirty="0" smtClean="0"/>
              <a:t> character description for us in a short book.</a:t>
            </a:r>
            <a:endParaRPr lang="en-GB" sz="2100" dirty="0"/>
          </a:p>
        </p:txBody>
      </p:sp>
      <p:sp>
        <p:nvSpPr>
          <p:cNvPr id="3" name="TextBox 2"/>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explore </a:t>
            </a:r>
            <a:r>
              <a:rPr lang="en-GB" dirty="0" smtClean="0"/>
              <a:t>the structure of </a:t>
            </a:r>
            <a:r>
              <a:rPr lang="en-GB" dirty="0" smtClean="0"/>
              <a:t>the novel</a:t>
            </a:r>
            <a:endParaRPr lang="en-GB" dirty="0"/>
          </a:p>
        </p:txBody>
      </p:sp>
      <p:sp>
        <p:nvSpPr>
          <p:cNvPr id="4" name="TextBox 3"/>
          <p:cNvSpPr txBox="1"/>
          <p:nvPr/>
        </p:nvSpPr>
        <p:spPr>
          <a:xfrm>
            <a:off x="4860032" y="404664"/>
            <a:ext cx="4211960" cy="1323439"/>
          </a:xfrm>
          <a:prstGeom prst="rect">
            <a:avLst/>
          </a:prstGeom>
          <a:noFill/>
        </p:spPr>
        <p:txBody>
          <a:bodyPr wrap="square" rtlCol="0">
            <a:spAutoFit/>
          </a:bodyPr>
          <a:lstStyle/>
          <a:p>
            <a:pPr algn="ctr"/>
            <a:r>
              <a:rPr lang="en-GB" sz="4000" b="1" dirty="0" smtClean="0">
                <a:solidFill>
                  <a:schemeClr val="bg1"/>
                </a:solidFill>
              </a:rPr>
              <a:t>Complete your structure handout</a:t>
            </a:r>
            <a:r>
              <a:rPr lang="en-GB" sz="4000" b="1" dirty="0" smtClean="0"/>
              <a:t>.</a:t>
            </a:r>
            <a:endParaRPr lang="en-GB" sz="40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364</Words>
  <Application>Microsoft Office PowerPoint</Application>
  <PresentationFormat>On-screen Show (4:3)</PresentationFormat>
  <Paragraphs>23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Learning Objective   To explore the structure of the novel</vt:lpstr>
      <vt:lpstr>Slide 2</vt:lpstr>
      <vt:lpstr>Slide 3</vt:lpstr>
      <vt:lpstr>Slide 4</vt:lpstr>
      <vt:lpstr>Slide 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   To explore the structure of the novel</dc:title>
  <dc:creator>Vicki</dc:creator>
  <cp:lastModifiedBy>Vicki</cp:lastModifiedBy>
  <cp:revision>2</cp:revision>
  <dcterms:created xsi:type="dcterms:W3CDTF">2014-08-23T13:05:51Z</dcterms:created>
  <dcterms:modified xsi:type="dcterms:W3CDTF">2014-08-23T13:07:19Z</dcterms:modified>
</cp:coreProperties>
</file>