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77" r:id="rId9"/>
    <p:sldId id="278" r:id="rId10"/>
    <p:sldId id="280" r:id="rId11"/>
    <p:sldId id="279" r:id="rId12"/>
    <p:sldId id="281" r:id="rId13"/>
    <p:sldId id="264" r:id="rId14"/>
    <p:sldId id="282"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4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7EC3D-E9F5-4E07-A8EF-D5EE571A3B0B}" type="datetimeFigureOut">
              <a:rPr lang="en-GB" smtClean="0"/>
              <a:pPr/>
              <a:t>07/12/2014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6724B-68BE-4FF7-86CE-76FB151682F0}" type="slidenum">
              <a:rPr lang="en-GB" smtClean="0"/>
              <a:pPr/>
              <a:t>‹#›</a:t>
            </a:fld>
            <a:endParaRPr lang="en-GB"/>
          </a:p>
        </p:txBody>
      </p:sp>
    </p:spTree>
    <p:extLst>
      <p:ext uri="{BB962C8B-B14F-4D97-AF65-F5344CB8AC3E}">
        <p14:creationId xmlns:p14="http://schemas.microsoft.com/office/powerpoint/2010/main" val="94204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B7B7-974A-4395-B854-FF8B159E71C2}" type="slidenum">
              <a:rPr lang="en-GB" smtClean="0"/>
              <a:pPr/>
              <a:t>2</a:t>
            </a:fld>
            <a:endParaRPr lang="en-GB"/>
          </a:p>
        </p:txBody>
      </p:sp>
    </p:spTree>
    <p:extLst>
      <p:ext uri="{BB962C8B-B14F-4D97-AF65-F5344CB8AC3E}">
        <p14:creationId xmlns:p14="http://schemas.microsoft.com/office/powerpoint/2010/main" val="16484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ACCDC-0955-4E07-A04C-0EAE5FACB176}" type="datetimeFigureOut">
              <a:rPr lang="en-GB" smtClean="0"/>
              <a:pPr/>
              <a:t>07/12/2014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9FD635-E71C-4531-8436-1E2DB0D9E42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ACCDC-0955-4E07-A04C-0EAE5FACB176}" type="datetimeFigureOut">
              <a:rPr lang="en-GB" smtClean="0"/>
              <a:pPr/>
              <a:t>07/12/2014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FD635-E71C-4531-8436-1E2DB0D9E42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explore some of the themes and symbols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Content Placeholder 2"/>
          <p:cNvSpPr txBox="1">
            <a:spLocks/>
          </p:cNvSpPr>
          <p:nvPr/>
        </p:nvSpPr>
        <p:spPr>
          <a:xfrm>
            <a:off x="323528" y="692696"/>
            <a:ext cx="8496944" cy="568863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What is Curley’s wife’s dream?</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a:buFont typeface="Arial" pitchFamily="34" charset="0"/>
              <a:buChar char="•"/>
            </a:pPr>
            <a:r>
              <a:rPr lang="en-GB" sz="2800" dirty="0" smtClean="0"/>
              <a:t> She wanted to be an actress in Hollywood. She imagines how great it would be to stay in nice hotels, own lots of beautiful clothes, and have people want to take her photograph. </a:t>
            </a:r>
          </a:p>
          <a:p>
            <a:pPr>
              <a:buFont typeface="Arial" pitchFamily="34" charset="0"/>
              <a:buChar char="•"/>
            </a:pPr>
            <a:endParaRPr lang="en-GB" sz="2800" dirty="0" smtClean="0"/>
          </a:p>
          <a:p>
            <a:pPr>
              <a:buFont typeface="Arial" pitchFamily="34" charset="0"/>
              <a:buChar char="•"/>
            </a:pPr>
            <a:r>
              <a:rPr lang="en-GB" sz="2800" dirty="0" smtClean="0"/>
              <a:t> She is lonely and craves attention</a:t>
            </a:r>
          </a:p>
          <a:p>
            <a:pPr>
              <a:buFont typeface="Arial" pitchFamily="34" charset="0"/>
              <a:buChar char="•"/>
            </a:pPr>
            <a:r>
              <a:rPr lang="en-GB" sz="2800" dirty="0" smtClean="0"/>
              <a:t> She would love to be loved, instead of being treated as a possession/trophy wife</a:t>
            </a:r>
          </a:p>
          <a:p>
            <a:pPr>
              <a:buFont typeface="Arial" pitchFamily="34" charset="0"/>
              <a:buChar char="•"/>
            </a:pPr>
            <a:r>
              <a:rPr lang="en-GB" sz="2800" dirty="0" smtClean="0"/>
              <a:t> She would like to have friends, to get off the ranch and enjoy herself</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Content Placeholder 2"/>
          <p:cNvSpPr txBox="1">
            <a:spLocks/>
          </p:cNvSpPr>
          <p:nvPr/>
        </p:nvSpPr>
        <p:spPr>
          <a:xfrm>
            <a:off x="323528" y="692696"/>
            <a:ext cx="8496944" cy="5976664"/>
          </a:xfrm>
          <a:prstGeom prst="rect">
            <a:avLst/>
          </a:prstGeom>
        </p:spPr>
        <p:txBody>
          <a:bodyPr>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What is Crooks’ dream?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a:buFont typeface="Arial" pitchFamily="34" charset="0"/>
              <a:buChar char="•"/>
            </a:pPr>
            <a:r>
              <a:rPr lang="en-GB" sz="3200" dirty="0" smtClean="0"/>
              <a:t> He wants to be part of George and </a:t>
            </a:r>
            <a:r>
              <a:rPr lang="en-GB" sz="3200" dirty="0" err="1" smtClean="0"/>
              <a:t>Lennie’s</a:t>
            </a:r>
            <a:r>
              <a:rPr lang="en-GB" sz="3200" dirty="0" smtClean="0"/>
              <a:t> dream and own a farm</a:t>
            </a:r>
          </a:p>
          <a:p>
            <a:pPr>
              <a:buFont typeface="Arial" pitchFamily="34" charset="0"/>
              <a:buChar char="•"/>
            </a:pPr>
            <a:endParaRPr lang="en-GB" sz="3200" dirty="0" smtClean="0"/>
          </a:p>
          <a:p>
            <a:pPr>
              <a:buFont typeface="Arial" pitchFamily="34" charset="0"/>
              <a:buChar char="•"/>
              <a:defRPr/>
            </a:pPr>
            <a:r>
              <a:rPr lang="en-GB" sz="3200" dirty="0" smtClean="0"/>
              <a:t> The ideal world presented by Crooks also reflects childhood. His father had a chicken ranch full of chickens, a berry patch, and alfalfa. He and his brothers would sit and watch the chickens. It was a much happier time.</a:t>
            </a:r>
          </a:p>
          <a:p>
            <a:pPr>
              <a:buFont typeface="Arial" pitchFamily="34" charset="0"/>
              <a:buChar char="•"/>
              <a:defRPr/>
            </a:pPr>
            <a:endParaRPr lang="en-GB" sz="3200" dirty="0" smtClean="0"/>
          </a:p>
          <a:p>
            <a:pPr>
              <a:buFont typeface="Arial" pitchFamily="34" charset="0"/>
              <a:buChar char="•"/>
              <a:defRPr/>
            </a:pPr>
            <a:r>
              <a:rPr lang="en-GB" sz="3200" dirty="0" smtClean="0"/>
              <a:t> Friendship and plentiful food are both parts of Crooks' dream.</a:t>
            </a:r>
          </a:p>
          <a:p>
            <a:pPr>
              <a:buFont typeface="Arial" pitchFamily="34" charset="0"/>
              <a:buChar char="•"/>
            </a:pPr>
            <a:endParaRPr lang="en-GB" sz="3200" dirty="0" smtClean="0"/>
          </a:p>
          <a:p>
            <a:pPr>
              <a:buFont typeface="Arial" pitchFamily="34" charset="0"/>
              <a:buChar char="•"/>
            </a:pPr>
            <a:r>
              <a:rPr lang="en-GB" sz="3200" dirty="0" smtClean="0"/>
              <a:t> To be treated equally and not be discriminated against because of his race</a:t>
            </a:r>
          </a:p>
          <a:p>
            <a:pPr>
              <a:buFont typeface="Arial" pitchFamily="34" charset="0"/>
              <a:buChar char="•"/>
            </a:pPr>
            <a:endParaRPr lang="en-GB" sz="3200" dirty="0" smtClean="0"/>
          </a:p>
          <a:p>
            <a:pPr>
              <a:buFont typeface="Arial" pitchFamily="34" charset="0"/>
              <a:buChar char="•"/>
            </a:pPr>
            <a:r>
              <a:rPr lang="en-GB" sz="3200" dirty="0" smtClean="0"/>
              <a:t> To be able to mix/join in with the other men in the bunkhouse</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Content Placeholder 2"/>
          <p:cNvSpPr txBox="1">
            <a:spLocks/>
          </p:cNvSpPr>
          <p:nvPr/>
        </p:nvSpPr>
        <p:spPr>
          <a:xfrm>
            <a:off x="323528" y="692696"/>
            <a:ext cx="8496944" cy="597666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What is Candy’s dream?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a:buFont typeface="Arial" pitchFamily="34" charset="0"/>
              <a:buChar char="•"/>
            </a:pPr>
            <a:r>
              <a:rPr lang="en-GB" sz="2800" dirty="0" smtClean="0"/>
              <a:t> He wants to join George and </a:t>
            </a:r>
            <a:r>
              <a:rPr lang="en-GB" sz="2800" dirty="0" err="1" smtClean="0"/>
              <a:t>Lennie</a:t>
            </a:r>
            <a:r>
              <a:rPr lang="en-GB" sz="2800" dirty="0" smtClean="0"/>
              <a:t> in their dream and even has some money to help</a:t>
            </a:r>
          </a:p>
          <a:p>
            <a:pPr>
              <a:buFont typeface="Arial" pitchFamily="34" charset="0"/>
              <a:buChar char="•"/>
            </a:pPr>
            <a:endParaRPr lang="en-GB" sz="2800" dirty="0" smtClean="0"/>
          </a:p>
          <a:p>
            <a:pPr>
              <a:buFont typeface="Arial" pitchFamily="34" charset="0"/>
              <a:buChar char="•"/>
            </a:pPr>
            <a:r>
              <a:rPr lang="en-GB" sz="2800" dirty="0" smtClean="0"/>
              <a:t> He might also wish to be treated with respect as the other ranch hands see him as being old, foolish and useless.</a:t>
            </a:r>
          </a:p>
          <a:p>
            <a:pPr>
              <a:buFont typeface="Arial" pitchFamily="34" charset="0"/>
              <a:buChar char="•"/>
            </a:pPr>
            <a:endParaRPr lang="en-GB" sz="2800" dirty="0" smtClean="0"/>
          </a:p>
          <a:p>
            <a:pPr>
              <a:buFont typeface="Arial" pitchFamily="34" charset="0"/>
              <a:buChar char="•"/>
            </a:pPr>
            <a:r>
              <a:rPr lang="en-GB" sz="2800" dirty="0" smtClean="0"/>
              <a:t> He doesn’t want to be alone</a:t>
            </a:r>
            <a:endParaRPr lang="en-GB"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th06.deviantart.net/fs71/PRE/i/2010/082/1/8/To_Tend_the_Rabbits_by_Kevin_Studios.jpg"/>
          <p:cNvPicPr>
            <a:picLocks noChangeAspect="1" noChangeArrowheads="1"/>
          </p:cNvPicPr>
          <p:nvPr/>
        </p:nvPicPr>
        <p:blipFill>
          <a:blip r:embed="rId2" cstate="print"/>
          <a:srcRect/>
          <a:stretch>
            <a:fillRect/>
          </a:stretch>
        </p:blipFill>
        <p:spPr bwMode="auto">
          <a:xfrm>
            <a:off x="3923928" y="27125"/>
            <a:ext cx="5220072" cy="6830875"/>
          </a:xfrm>
          <a:prstGeom prst="rect">
            <a:avLst/>
          </a:prstGeom>
          <a:noFill/>
        </p:spPr>
      </p:pic>
      <p:sp>
        <p:nvSpPr>
          <p:cNvPr id="3" name="TextBox 2"/>
          <p:cNvSpPr txBox="1"/>
          <p:nvPr/>
        </p:nvSpPr>
        <p:spPr>
          <a:xfrm>
            <a:off x="323528" y="764704"/>
            <a:ext cx="2880320" cy="4247317"/>
          </a:xfrm>
          <a:prstGeom prst="rect">
            <a:avLst/>
          </a:prstGeom>
          <a:noFill/>
        </p:spPr>
        <p:txBody>
          <a:bodyPr wrap="square" rtlCol="0">
            <a:spAutoFit/>
          </a:bodyPr>
          <a:lstStyle/>
          <a:p>
            <a:r>
              <a:rPr lang="en-GB" sz="2800" b="1" dirty="0" smtClean="0"/>
              <a:t>How have the characters’ dreams changed at the end of the novella? Why?</a:t>
            </a:r>
            <a:endParaRPr lang="en-GB" sz="2800" dirty="0" smtClean="0"/>
          </a:p>
          <a:p>
            <a:endParaRPr lang="en-GB" sz="2800" dirty="0" smtClean="0"/>
          </a:p>
          <a:p>
            <a:r>
              <a:rPr lang="en-GB" sz="2800" b="1" dirty="0" smtClean="0"/>
              <a:t>What does the shooting of </a:t>
            </a:r>
            <a:r>
              <a:rPr lang="en-GB" sz="2800" b="1" dirty="0" err="1" smtClean="0"/>
              <a:t>Lennie</a:t>
            </a:r>
            <a:r>
              <a:rPr lang="en-GB" sz="2800" b="1" dirty="0" smtClean="0"/>
              <a:t> symbolise?</a:t>
            </a:r>
            <a:endParaRPr lang="en-GB" sz="2800"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th06.deviantart.net/fs71/PRE/i/2010/082/1/8/To_Tend_the_Rabbits_by_Kevin_Studios.jpg"/>
          <p:cNvPicPr>
            <a:picLocks noChangeAspect="1" noChangeArrowheads="1"/>
          </p:cNvPicPr>
          <p:nvPr/>
        </p:nvPicPr>
        <p:blipFill>
          <a:blip r:embed="rId2" cstate="print"/>
          <a:srcRect/>
          <a:stretch>
            <a:fillRect/>
          </a:stretch>
        </p:blipFill>
        <p:spPr bwMode="auto">
          <a:xfrm>
            <a:off x="3923928" y="27125"/>
            <a:ext cx="5220072" cy="6830875"/>
          </a:xfrm>
          <a:prstGeom prst="rect">
            <a:avLst/>
          </a:prstGeom>
          <a:noFill/>
        </p:spPr>
      </p:pic>
      <p:sp>
        <p:nvSpPr>
          <p:cNvPr id="3" name="TextBox 2"/>
          <p:cNvSpPr txBox="1"/>
          <p:nvPr/>
        </p:nvSpPr>
        <p:spPr>
          <a:xfrm>
            <a:off x="251520" y="89993"/>
            <a:ext cx="3384376" cy="6768007"/>
          </a:xfrm>
          <a:prstGeom prst="rect">
            <a:avLst/>
          </a:prstGeom>
          <a:noFill/>
        </p:spPr>
        <p:txBody>
          <a:bodyPr wrap="square" rtlCol="0">
            <a:spAutoFit/>
          </a:bodyPr>
          <a:lstStyle/>
          <a:p>
            <a:pPr>
              <a:lnSpc>
                <a:spcPct val="90000"/>
              </a:lnSpc>
              <a:buNone/>
              <a:defRPr/>
            </a:pPr>
            <a:r>
              <a:rPr lang="en-GB" sz="2200" dirty="0" smtClean="0"/>
              <a:t>George knows how much the dream means to </a:t>
            </a:r>
            <a:r>
              <a:rPr lang="en-GB" sz="2200" dirty="0" err="1" smtClean="0"/>
              <a:t>Lennie</a:t>
            </a:r>
            <a:r>
              <a:rPr lang="en-GB" sz="2200" dirty="0" smtClean="0"/>
              <a:t> and it is poignant that he retells the dream, the last thing </a:t>
            </a:r>
            <a:r>
              <a:rPr lang="en-GB" sz="2200" dirty="0" err="1" smtClean="0"/>
              <a:t>Lennie</a:t>
            </a:r>
            <a:r>
              <a:rPr lang="en-GB" sz="2200" dirty="0" smtClean="0"/>
              <a:t> thinks of, before he dies. </a:t>
            </a:r>
          </a:p>
          <a:p>
            <a:pPr>
              <a:lnSpc>
                <a:spcPct val="90000"/>
              </a:lnSpc>
              <a:buNone/>
              <a:defRPr/>
            </a:pPr>
            <a:endParaRPr lang="en-GB" sz="2200" dirty="0" smtClean="0"/>
          </a:p>
          <a:p>
            <a:pPr>
              <a:lnSpc>
                <a:spcPct val="90000"/>
              </a:lnSpc>
              <a:buNone/>
              <a:defRPr/>
            </a:pPr>
            <a:r>
              <a:rPr lang="en-GB" sz="2200" dirty="0" smtClean="0"/>
              <a:t>When George tells </a:t>
            </a:r>
            <a:r>
              <a:rPr lang="en-GB" sz="2200" dirty="0" err="1" smtClean="0"/>
              <a:t>Lennie</a:t>
            </a:r>
            <a:r>
              <a:rPr lang="en-GB" sz="2200" dirty="0" smtClean="0"/>
              <a:t> to look across the river and imagine their farm, he lets </a:t>
            </a:r>
            <a:r>
              <a:rPr lang="en-GB" sz="2200" dirty="0" err="1" smtClean="0"/>
              <a:t>Lennie</a:t>
            </a:r>
            <a:r>
              <a:rPr lang="en-GB" sz="2200" dirty="0" smtClean="0"/>
              <a:t> die with the hope that they will attain their dream, and attain it soon. </a:t>
            </a:r>
          </a:p>
          <a:p>
            <a:pPr>
              <a:lnSpc>
                <a:spcPct val="90000"/>
              </a:lnSpc>
              <a:buNone/>
              <a:defRPr/>
            </a:pPr>
            <a:endParaRPr lang="en-GB" sz="2200" dirty="0" smtClean="0"/>
          </a:p>
          <a:p>
            <a:pPr>
              <a:lnSpc>
                <a:spcPct val="90000"/>
              </a:lnSpc>
              <a:buNone/>
              <a:defRPr/>
            </a:pPr>
            <a:r>
              <a:rPr lang="en-GB" sz="2200" dirty="0" smtClean="0"/>
              <a:t>George, who must kill </a:t>
            </a:r>
            <a:r>
              <a:rPr lang="en-GB" sz="2200" dirty="0" err="1" smtClean="0"/>
              <a:t>Lennie</a:t>
            </a:r>
            <a:r>
              <a:rPr lang="en-GB" sz="2200" dirty="0" smtClean="0"/>
              <a:t>, is not allowed such comfort. He must go on living knowing the failure of their dream, as well as dealing with the guilt of having killed his best friend.</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http://ngm.nationalgeographic.com/u/TvyamNb-BivtNwcoxtkc5xGBuGkIMh_nj4UJHQKuorjnrdJWaAYm8LFve6g3uM0Fiond46CXuSChkQ/"/>
          <p:cNvPicPr>
            <a:picLocks noChangeAspect="1" noChangeArrowheads="1"/>
          </p:cNvPicPr>
          <p:nvPr/>
        </p:nvPicPr>
        <p:blipFill>
          <a:blip r:embed="rId2" cstate="print"/>
          <a:srcRect t="2278"/>
          <a:stretch>
            <a:fillRect/>
          </a:stretch>
        </p:blipFill>
        <p:spPr bwMode="auto">
          <a:xfrm>
            <a:off x="0" y="1052736"/>
            <a:ext cx="9144000" cy="5805264"/>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TextBox 2"/>
          <p:cNvSpPr txBox="1"/>
          <p:nvPr/>
        </p:nvSpPr>
        <p:spPr>
          <a:xfrm>
            <a:off x="179512" y="1484784"/>
            <a:ext cx="3672408" cy="1569660"/>
          </a:xfrm>
          <a:prstGeom prst="rect">
            <a:avLst/>
          </a:prstGeom>
          <a:noFill/>
        </p:spPr>
        <p:txBody>
          <a:bodyPr wrap="square" rtlCol="0">
            <a:spAutoFit/>
          </a:bodyPr>
          <a:lstStyle/>
          <a:p>
            <a:r>
              <a:rPr lang="en-GB" sz="2400" b="1" dirty="0" smtClean="0">
                <a:solidFill>
                  <a:schemeClr val="bg1"/>
                </a:solidFill>
                <a:latin typeface="Arial" pitchFamily="34" charset="0"/>
                <a:cs typeface="Arial" pitchFamily="34" charset="0"/>
              </a:rPr>
              <a:t>Read and answer the questions on your sheet about ‘The American Dream’. </a:t>
            </a:r>
            <a:endParaRPr lang="en-GB" sz="2400" b="1" dirty="0">
              <a:solidFill>
                <a:schemeClr val="bg1"/>
              </a:solidFill>
              <a:latin typeface="Arial" pitchFamily="34" charset="0"/>
              <a:cs typeface="Arial" pitchFamily="34" charset="0"/>
            </a:endParaRPr>
          </a:p>
        </p:txBody>
      </p:sp>
      <p:sp>
        <p:nvSpPr>
          <p:cNvPr id="4" name="TextBox 3"/>
          <p:cNvSpPr txBox="1"/>
          <p:nvPr/>
        </p:nvSpPr>
        <p:spPr>
          <a:xfrm>
            <a:off x="4499992" y="332656"/>
            <a:ext cx="4392488" cy="769441"/>
          </a:xfrm>
          <a:prstGeom prst="rect">
            <a:avLst/>
          </a:prstGeom>
          <a:noFill/>
        </p:spPr>
        <p:txBody>
          <a:bodyPr wrap="square" rtlCol="0">
            <a:spAutoFit/>
          </a:bodyPr>
          <a:lstStyle/>
          <a:p>
            <a:r>
              <a:rPr lang="en-GB" sz="4400" b="1" dirty="0" smtClean="0">
                <a:solidFill>
                  <a:srgbClr val="FF0000"/>
                </a:solidFill>
              </a:rPr>
              <a:t>Link to Context</a:t>
            </a:r>
            <a:endParaRPr lang="en-GB" sz="44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TextBox 2"/>
          <p:cNvSpPr txBox="1"/>
          <p:nvPr/>
        </p:nvSpPr>
        <p:spPr>
          <a:xfrm>
            <a:off x="107504" y="548680"/>
            <a:ext cx="8856984" cy="3847207"/>
          </a:xfrm>
          <a:prstGeom prst="rect">
            <a:avLst/>
          </a:prstGeom>
          <a:noFill/>
        </p:spPr>
        <p:txBody>
          <a:bodyPr wrap="square" rtlCol="0">
            <a:spAutoFit/>
          </a:bodyPr>
          <a:lstStyle/>
          <a:p>
            <a:pPr marL="457200" indent="-457200">
              <a:buFont typeface="+mj-lt"/>
              <a:buAutoNum type="arabicPeriod"/>
            </a:pPr>
            <a:r>
              <a:rPr lang="en-US" sz="2200" dirty="0" smtClean="0"/>
              <a:t>Do you think that the dream farm means the same thing to </a:t>
            </a:r>
            <a:r>
              <a:rPr lang="en-US" sz="2200" dirty="0" err="1" smtClean="0"/>
              <a:t>Lennie</a:t>
            </a:r>
            <a:r>
              <a:rPr lang="en-US" sz="2200" dirty="0" smtClean="0"/>
              <a:t> as it does to George? What does it mean to each of them?</a:t>
            </a:r>
          </a:p>
          <a:p>
            <a:pPr marL="457200" indent="-457200">
              <a:buFont typeface="+mj-lt"/>
              <a:buAutoNum type="arabicPeriod"/>
            </a:pPr>
            <a:r>
              <a:rPr lang="en-US" sz="2200" dirty="0" smtClean="0"/>
              <a:t>Re-read the following line that comes just after Candy reveals he has the money to buy the ranch: "This thing they had never really believed in was coming true." Do you really think George and Candy believe they will get the ranch?</a:t>
            </a:r>
            <a:endParaRPr lang="en-GB" sz="2200" dirty="0" smtClean="0"/>
          </a:p>
          <a:p>
            <a:pPr marL="457200" indent="-457200">
              <a:buFont typeface="+mj-lt"/>
              <a:buAutoNum type="arabicPeriod"/>
            </a:pPr>
            <a:r>
              <a:rPr lang="en-US" sz="2200" dirty="0" smtClean="0"/>
              <a:t>Why might dreaming and planning be a positive thing, even if those plans ‘gang aft </a:t>
            </a:r>
            <a:r>
              <a:rPr lang="en-US" sz="2200" dirty="0" err="1" smtClean="0"/>
              <a:t>alay</a:t>
            </a:r>
            <a:r>
              <a:rPr lang="en-US" sz="2200" dirty="0" smtClean="0"/>
              <a:t>’ / often go wrong? </a:t>
            </a:r>
            <a:endParaRPr lang="en-GB" sz="2200" dirty="0" smtClean="0"/>
          </a:p>
          <a:p>
            <a:pPr marL="457200" indent="-457200">
              <a:buFont typeface="+mj-lt"/>
              <a:buAutoNum type="arabicPeriod"/>
            </a:pPr>
            <a:r>
              <a:rPr lang="en-US" sz="2200" dirty="0" smtClean="0"/>
              <a:t>For these characters, dreams and hope what makes life worth living, but they are also dangerous. Why? </a:t>
            </a:r>
            <a:endParaRPr lang="en-GB" sz="2200" dirty="0" smtClean="0"/>
          </a:p>
          <a:p>
            <a:endParaRPr lang="en-GB" sz="2400" dirty="0">
              <a:latin typeface="Arial" pitchFamily="34" charset="0"/>
              <a:cs typeface="Arial" pitchFamily="34" charset="0"/>
            </a:endParaRPr>
          </a:p>
        </p:txBody>
      </p:sp>
      <p:sp>
        <p:nvSpPr>
          <p:cNvPr id="5" name="TextBox 4"/>
          <p:cNvSpPr txBox="1"/>
          <p:nvPr/>
        </p:nvSpPr>
        <p:spPr>
          <a:xfrm>
            <a:off x="179512" y="4149080"/>
            <a:ext cx="8784976" cy="2585323"/>
          </a:xfrm>
          <a:prstGeom prst="rect">
            <a:avLst/>
          </a:prstGeom>
          <a:noFill/>
          <a:ln>
            <a:solidFill>
              <a:schemeClr val="tx1"/>
            </a:solidFill>
          </a:ln>
        </p:spPr>
        <p:txBody>
          <a:bodyPr wrap="square" rtlCol="0">
            <a:spAutoFit/>
          </a:bodyPr>
          <a:lstStyle/>
          <a:p>
            <a:r>
              <a:rPr lang="en-GB" sz="2200" b="1" dirty="0" smtClean="0">
                <a:solidFill>
                  <a:srgbClr val="FF0000"/>
                </a:solidFill>
              </a:rPr>
              <a:t>Pessimism or Optimism?</a:t>
            </a:r>
          </a:p>
          <a:p>
            <a:r>
              <a:rPr lang="en-GB" sz="2000" dirty="0" smtClean="0"/>
              <a:t>Whilst the ending of the novel is an unhappy one, is that the underlying tone of the book? What about the rare relationship between George and </a:t>
            </a:r>
            <a:r>
              <a:rPr lang="en-GB" sz="2000" dirty="0" err="1" smtClean="0"/>
              <a:t>Lennie</a:t>
            </a:r>
            <a:r>
              <a:rPr lang="en-GB" sz="2000" dirty="0" smtClean="0"/>
              <a:t>? The majority of the book is about hopefulness and it is this hopefulness that keeps them motivated, regardless of whether their hopes and dreams come true.</a:t>
            </a:r>
          </a:p>
          <a:p>
            <a:endParaRPr lang="en-GB" sz="2000" dirty="0" smtClean="0"/>
          </a:p>
          <a:p>
            <a:pPr algn="ctr"/>
            <a:r>
              <a:rPr lang="en-GB" sz="2000" b="1" dirty="0" smtClean="0">
                <a:sym typeface="Wingdings 2"/>
              </a:rPr>
              <a:t> </a:t>
            </a:r>
            <a:r>
              <a:rPr lang="en-GB" sz="2000" b="1" dirty="0" smtClean="0"/>
              <a:t>What do you think? Write a brief argument saying whether you think the novel is pessimistic or optimistic.</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descr="http://thecultureist.com/wp-content/uploads/2013/07/lonely-traveler.jpg"/>
          <p:cNvPicPr>
            <a:picLocks noChangeAspect="1" noChangeArrowheads="1"/>
          </p:cNvPicPr>
          <p:nvPr/>
        </p:nvPicPr>
        <p:blipFill>
          <a:blip r:embed="rId2" cstate="print"/>
          <a:srcRect r="22708"/>
          <a:stretch>
            <a:fillRect/>
          </a:stretch>
        </p:blipFill>
        <p:spPr bwMode="auto">
          <a:xfrm>
            <a:off x="-1" y="0"/>
            <a:ext cx="9144001" cy="6858000"/>
          </a:xfrm>
          <a:prstGeom prst="rect">
            <a:avLst/>
          </a:prstGeom>
          <a:noFill/>
        </p:spPr>
      </p:pic>
      <p:sp>
        <p:nvSpPr>
          <p:cNvPr id="4" name="TextBox 3"/>
          <p:cNvSpPr txBox="1"/>
          <p:nvPr/>
        </p:nvSpPr>
        <p:spPr>
          <a:xfrm>
            <a:off x="395536" y="692696"/>
            <a:ext cx="6336704" cy="1446550"/>
          </a:xfrm>
          <a:prstGeom prst="rect">
            <a:avLst/>
          </a:prstGeom>
          <a:noFill/>
        </p:spPr>
        <p:txBody>
          <a:bodyPr wrap="square" rtlCol="0">
            <a:spAutoFit/>
          </a:bodyPr>
          <a:lstStyle/>
          <a:p>
            <a:r>
              <a:rPr lang="en-GB" sz="4400" b="1" dirty="0" smtClean="0">
                <a:solidFill>
                  <a:schemeClr val="bg1"/>
                </a:solidFill>
              </a:rPr>
              <a:t>Theme #2 – Loneliness and companionship</a:t>
            </a:r>
            <a:endParaRPr lang="en-GB" sz="44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TextBox 2"/>
          <p:cNvSpPr txBox="1"/>
          <p:nvPr/>
        </p:nvSpPr>
        <p:spPr>
          <a:xfrm>
            <a:off x="251520" y="620688"/>
            <a:ext cx="8568952" cy="1846659"/>
          </a:xfrm>
          <a:prstGeom prst="rect">
            <a:avLst/>
          </a:prstGeom>
          <a:noFill/>
        </p:spPr>
        <p:txBody>
          <a:bodyPr wrap="square" rtlCol="0">
            <a:spAutoFit/>
          </a:bodyPr>
          <a:lstStyle/>
          <a:p>
            <a:r>
              <a:rPr lang="en-GB" sz="2400" dirty="0" smtClean="0"/>
              <a:t>Many of the characters in </a:t>
            </a:r>
            <a:r>
              <a:rPr lang="en-GB" sz="2400" i="1" dirty="0" smtClean="0"/>
              <a:t>Of Mice and Men</a:t>
            </a:r>
            <a:r>
              <a:rPr lang="en-GB" sz="2400" dirty="0" smtClean="0"/>
              <a:t> are lonely: Curley’s wife, Candy (disregarded through his age) and Crooks (isolated because of his race). George is so afraid of this loneliness that he tells Slim that it is one of the main reasons he looks after </a:t>
            </a:r>
            <a:r>
              <a:rPr lang="en-GB" sz="2400" dirty="0" err="1" smtClean="0"/>
              <a:t>Lennie</a:t>
            </a:r>
            <a:r>
              <a:rPr lang="en-GB" sz="2400" dirty="0" smtClean="0"/>
              <a:t>.</a:t>
            </a:r>
          </a:p>
          <a:p>
            <a:endParaRPr lang="en-GB" dirty="0"/>
          </a:p>
        </p:txBody>
      </p:sp>
      <p:sp>
        <p:nvSpPr>
          <p:cNvPr id="4" name="Rectangle 3"/>
          <p:cNvSpPr/>
          <p:nvPr/>
        </p:nvSpPr>
        <p:spPr>
          <a:xfrm>
            <a:off x="467544" y="2828836"/>
            <a:ext cx="7992888" cy="1569660"/>
          </a:xfrm>
          <a:prstGeom prst="rect">
            <a:avLst/>
          </a:prstGeom>
          <a:ln>
            <a:solidFill>
              <a:schemeClr val="tx1"/>
            </a:solidFill>
          </a:ln>
        </p:spPr>
        <p:txBody>
          <a:bodyPr wrap="square">
            <a:spAutoFit/>
          </a:bodyPr>
          <a:lstStyle/>
          <a:p>
            <a:r>
              <a:rPr lang="en-GB" sz="2400" b="1" dirty="0" smtClean="0">
                <a:latin typeface="Arial" pitchFamily="34" charset="0"/>
                <a:cs typeface="Arial" pitchFamily="34" charset="0"/>
              </a:rPr>
              <a:t>Identify the characters and the cause of their loneliness. Organise your ideas in a spider diagram, with ‘loneliness’ in the middle and the characters’ names off the main branches.</a:t>
            </a:r>
            <a:endParaRPr lang="en-GB" sz="2400" b="1" dirty="0">
              <a:latin typeface="Arial" pitchFamily="34" charset="0"/>
              <a:cs typeface="Arial" pitchFamily="34" charset="0"/>
            </a:endParaRPr>
          </a:p>
        </p:txBody>
      </p:sp>
      <p:sp>
        <p:nvSpPr>
          <p:cNvPr id="5" name="TextBox 4"/>
          <p:cNvSpPr txBox="1"/>
          <p:nvPr/>
        </p:nvSpPr>
        <p:spPr>
          <a:xfrm>
            <a:off x="251520" y="4869160"/>
            <a:ext cx="8568952" cy="1477328"/>
          </a:xfrm>
          <a:prstGeom prst="rect">
            <a:avLst/>
          </a:prstGeom>
          <a:noFill/>
        </p:spPr>
        <p:txBody>
          <a:bodyPr wrap="square" rtlCol="0">
            <a:spAutoFit/>
          </a:bodyPr>
          <a:lstStyle/>
          <a:p>
            <a:pPr algn="ctr"/>
            <a:r>
              <a:rPr lang="en-GB" sz="2400" dirty="0" smtClean="0"/>
              <a:t>When you’ve done that, fill in the table on your worksheet, to explain what the quotations reveal about the characters’ feelings about </a:t>
            </a:r>
            <a:r>
              <a:rPr lang="en-GB" sz="2400" b="1" dirty="0" smtClean="0"/>
              <a:t>loneliness</a:t>
            </a:r>
            <a:r>
              <a:rPr lang="en-GB" sz="2400" dirty="0" smtClean="0"/>
              <a:t>, </a:t>
            </a:r>
            <a:r>
              <a:rPr lang="en-GB" sz="2400" b="1" dirty="0" smtClean="0"/>
              <a:t>isolation</a:t>
            </a:r>
            <a:r>
              <a:rPr lang="en-GB" sz="2400" dirty="0" smtClean="0"/>
              <a:t> and / or </a:t>
            </a:r>
            <a:r>
              <a:rPr lang="en-GB" sz="2400" b="1" dirty="0" smtClean="0"/>
              <a:t>friendship</a:t>
            </a:r>
            <a:r>
              <a:rPr lang="en-GB" sz="2400" dirty="0" smtClean="0"/>
              <a:t>.</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3" descr="http://cdn.shopify.com/s/files/1/0265/3475/products/dorothea-lange-toward-LA-california_CSretouch.jpg?v=1402956667"/>
          <p:cNvPicPr>
            <a:picLocks noChangeAspect="1" noChangeArrowheads="1"/>
          </p:cNvPicPr>
          <p:nvPr/>
        </p:nvPicPr>
        <p:blipFill>
          <a:blip r:embed="rId2" cstate="print"/>
          <a:srcRect t="3275" b="24121"/>
          <a:stretch>
            <a:fillRect/>
          </a:stretch>
        </p:blipFill>
        <p:spPr bwMode="auto">
          <a:xfrm>
            <a:off x="0" y="0"/>
            <a:ext cx="9144000" cy="6858000"/>
          </a:xfrm>
          <a:prstGeom prst="rect">
            <a:avLst/>
          </a:prstGeom>
          <a:noFill/>
        </p:spPr>
      </p:pic>
      <p:sp>
        <p:nvSpPr>
          <p:cNvPr id="3" name="TextBox 2"/>
          <p:cNvSpPr txBox="1"/>
          <p:nvPr/>
        </p:nvSpPr>
        <p:spPr>
          <a:xfrm>
            <a:off x="179512" y="188640"/>
            <a:ext cx="8784976" cy="1846659"/>
          </a:xfrm>
          <a:prstGeom prst="rect">
            <a:avLst/>
          </a:prstGeom>
          <a:noFill/>
        </p:spPr>
        <p:txBody>
          <a:bodyPr wrap="square" rtlCol="0">
            <a:spAutoFit/>
          </a:bodyPr>
          <a:lstStyle/>
          <a:p>
            <a:pPr lvl="0"/>
            <a:r>
              <a:rPr lang="en-GB" sz="1900" b="1" dirty="0" smtClean="0">
                <a:solidFill>
                  <a:schemeClr val="bg1"/>
                </a:solidFill>
                <a:effectLst>
                  <a:outerShdw blurRad="38100" dist="38100" dir="2700000" algn="tl">
                    <a:srgbClr val="000000">
                      <a:alpha val="43137"/>
                    </a:srgbClr>
                  </a:outerShdw>
                </a:effectLst>
              </a:rPr>
              <a:t>What is an itinerant worker?</a:t>
            </a:r>
          </a:p>
          <a:p>
            <a:pPr lvl="0"/>
            <a:r>
              <a:rPr lang="en-US" sz="1900" b="1" dirty="0" smtClean="0">
                <a:solidFill>
                  <a:schemeClr val="bg1"/>
                </a:solidFill>
                <a:effectLst>
                  <a:outerShdw blurRad="38100" dist="38100" dir="2700000" algn="tl">
                    <a:srgbClr val="000000">
                      <a:alpha val="43137"/>
                    </a:srgbClr>
                  </a:outerShdw>
                </a:effectLst>
              </a:rPr>
              <a:t>How might the lifestyle of an itinerant worker make them feel lonely and isolated?</a:t>
            </a:r>
          </a:p>
          <a:p>
            <a:pPr lvl="0"/>
            <a:r>
              <a:rPr lang="en-US" sz="1900" b="1" dirty="0" smtClean="0">
                <a:solidFill>
                  <a:schemeClr val="bg1"/>
                </a:solidFill>
                <a:effectLst>
                  <a:outerShdw blurRad="38100" dist="38100" dir="2700000" algn="tl">
                    <a:srgbClr val="000000">
                      <a:alpha val="43137"/>
                    </a:srgbClr>
                  </a:outerShdw>
                </a:effectLst>
              </a:rPr>
              <a:t>What would George be like without </a:t>
            </a:r>
            <a:r>
              <a:rPr lang="en-US" sz="1900" b="1" dirty="0" err="1" smtClean="0">
                <a:solidFill>
                  <a:schemeClr val="bg1"/>
                </a:solidFill>
                <a:effectLst>
                  <a:outerShdw blurRad="38100" dist="38100" dir="2700000" algn="tl">
                    <a:srgbClr val="000000">
                      <a:alpha val="43137"/>
                    </a:srgbClr>
                  </a:outerShdw>
                </a:effectLst>
              </a:rPr>
              <a:t>Lennie</a:t>
            </a:r>
            <a:r>
              <a:rPr lang="en-US" sz="1900" b="1" dirty="0" smtClean="0">
                <a:solidFill>
                  <a:schemeClr val="bg1"/>
                </a:solidFill>
                <a:effectLst>
                  <a:outerShdw blurRad="38100" dist="38100" dir="2700000" algn="tl">
                    <a:srgbClr val="000000">
                      <a:alpha val="43137"/>
                    </a:srgbClr>
                  </a:outerShdw>
                </a:effectLst>
              </a:rPr>
              <a:t>?</a:t>
            </a:r>
          </a:p>
          <a:p>
            <a:pPr lvl="0"/>
            <a:r>
              <a:rPr lang="en-US" sz="1900" b="1" dirty="0" smtClean="0">
                <a:solidFill>
                  <a:schemeClr val="bg1"/>
                </a:solidFill>
                <a:effectLst>
                  <a:outerShdw blurRad="38100" dist="38100" dir="2700000" algn="tl">
                    <a:srgbClr val="000000">
                      <a:alpha val="43137"/>
                    </a:srgbClr>
                  </a:outerShdw>
                </a:effectLst>
              </a:rPr>
              <a:t>What would </a:t>
            </a:r>
            <a:r>
              <a:rPr lang="en-US" sz="1900" b="1" dirty="0" err="1" smtClean="0">
                <a:solidFill>
                  <a:schemeClr val="bg1"/>
                </a:solidFill>
                <a:effectLst>
                  <a:outerShdw blurRad="38100" dist="38100" dir="2700000" algn="tl">
                    <a:srgbClr val="000000">
                      <a:alpha val="43137"/>
                    </a:srgbClr>
                  </a:outerShdw>
                </a:effectLst>
              </a:rPr>
              <a:t>Lennie</a:t>
            </a:r>
            <a:r>
              <a:rPr lang="en-US" sz="1900" b="1" dirty="0" smtClean="0">
                <a:solidFill>
                  <a:schemeClr val="bg1"/>
                </a:solidFill>
                <a:effectLst>
                  <a:outerShdw blurRad="38100" dist="38100" dir="2700000" algn="tl">
                    <a:srgbClr val="000000">
                      <a:alpha val="43137"/>
                    </a:srgbClr>
                  </a:outerShdw>
                </a:effectLst>
              </a:rPr>
              <a:t> be like without George?</a:t>
            </a:r>
            <a:endParaRPr lang="en-GB" sz="1900" b="1" dirty="0" smtClean="0">
              <a:solidFill>
                <a:schemeClr val="bg1"/>
              </a:solidFill>
              <a:effectLst>
                <a:outerShdw blurRad="38100" dist="38100" dir="2700000" algn="tl">
                  <a:srgbClr val="000000">
                    <a:alpha val="43137"/>
                  </a:srgbClr>
                </a:outerShdw>
              </a:effectLst>
            </a:endParaRPr>
          </a:p>
          <a:p>
            <a:r>
              <a:rPr lang="en-GB" sz="1900" b="1" dirty="0" smtClean="0">
                <a:solidFill>
                  <a:schemeClr val="bg1"/>
                </a:solidFill>
                <a:effectLst>
                  <a:outerShdw blurRad="38100" dist="38100" dir="2700000" algn="tl">
                    <a:srgbClr val="000000">
                      <a:alpha val="43137"/>
                    </a:srgbClr>
                  </a:outerShdw>
                </a:effectLst>
              </a:rPr>
              <a:t>What was the status of black people and how might this add to Crooks’ isolation?</a:t>
            </a:r>
          </a:p>
          <a:p>
            <a:r>
              <a:rPr lang="en-GB" sz="1900" b="1" dirty="0" smtClean="0">
                <a:solidFill>
                  <a:schemeClr val="bg1"/>
                </a:solidFill>
                <a:effectLst>
                  <a:outerShdw blurRad="38100" dist="38100" dir="2700000" algn="tl">
                    <a:srgbClr val="000000">
                      <a:alpha val="43137"/>
                    </a:srgbClr>
                  </a:outerShdw>
                </a:effectLst>
              </a:rPr>
              <a:t>What was the status of women and how might this add to Curley’s wife’s isolation?</a:t>
            </a:r>
            <a:endParaRPr lang="en-GB" sz="19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148064" y="5877272"/>
            <a:ext cx="3816424" cy="769441"/>
          </a:xfrm>
          <a:prstGeom prst="rect">
            <a:avLst/>
          </a:prstGeom>
          <a:noFill/>
        </p:spPr>
        <p:txBody>
          <a:bodyPr wrap="square" rtlCol="0">
            <a:spAutoFit/>
          </a:bodyPr>
          <a:lstStyle/>
          <a:p>
            <a:r>
              <a:rPr lang="en-GB" sz="4400" b="1" dirty="0" smtClean="0">
                <a:solidFill>
                  <a:srgbClr val="FF0000"/>
                </a:solidFill>
              </a:rPr>
              <a:t>Link to Context</a:t>
            </a:r>
            <a:endParaRPr lang="en-GB" sz="4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te Mouse"/>
          <p:cNvPicPr>
            <a:picLocks noChangeAspect="1" noChangeArrowheads="1"/>
          </p:cNvPicPr>
          <p:nvPr/>
        </p:nvPicPr>
        <p:blipFill>
          <a:blip r:embed="rId3" cstate="print"/>
          <a:srcRect/>
          <a:stretch>
            <a:fillRect/>
          </a:stretch>
        </p:blipFill>
        <p:spPr bwMode="auto">
          <a:xfrm>
            <a:off x="5265774" y="3501008"/>
            <a:ext cx="3878225" cy="2736304"/>
          </a:xfrm>
          <a:prstGeom prst="rect">
            <a:avLst/>
          </a:prstGeom>
          <a:noFill/>
        </p:spPr>
      </p:pic>
      <p:sp>
        <p:nvSpPr>
          <p:cNvPr id="2" name="Title 1"/>
          <p:cNvSpPr>
            <a:spLocks noGrp="1"/>
          </p:cNvSpPr>
          <p:nvPr>
            <p:ph type="title"/>
          </p:nvPr>
        </p:nvSpPr>
        <p:spPr>
          <a:xfrm>
            <a:off x="457200" y="496706"/>
            <a:ext cx="8229600" cy="490066"/>
          </a:xfr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GB" dirty="0" smtClean="0">
                <a:solidFill>
                  <a:schemeClr val="tx1"/>
                </a:solidFill>
              </a:rPr>
              <a:t>Robert Burns – To a mouse</a:t>
            </a:r>
            <a:endParaRPr lang="en-GB" dirty="0">
              <a:solidFill>
                <a:schemeClr val="tx1"/>
              </a:solidFill>
            </a:endParaRPr>
          </a:p>
        </p:txBody>
      </p:sp>
      <p:sp>
        <p:nvSpPr>
          <p:cNvPr id="3" name="Rectangle 2"/>
          <p:cNvSpPr/>
          <p:nvPr/>
        </p:nvSpPr>
        <p:spPr>
          <a:xfrm>
            <a:off x="0" y="0"/>
            <a:ext cx="6912768" cy="369332"/>
          </a:xfrm>
          <a:prstGeom prst="rect">
            <a:avLst/>
          </a:prstGeom>
        </p:spPr>
        <p:txBody>
          <a:bodyPr wrap="square">
            <a:spAutoFit/>
          </a:bodyPr>
          <a:lstStyle/>
          <a:p>
            <a:r>
              <a:rPr lang="en-GB" dirty="0" smtClean="0"/>
              <a:t>http://www.youtube.com/watch?v=cy8lehO7nqg</a:t>
            </a:r>
            <a:endParaRPr lang="en-GB" dirty="0"/>
          </a:p>
        </p:txBody>
      </p:sp>
      <p:sp>
        <p:nvSpPr>
          <p:cNvPr id="4" name="Rectangle 3"/>
          <p:cNvSpPr/>
          <p:nvPr/>
        </p:nvSpPr>
        <p:spPr>
          <a:xfrm>
            <a:off x="179512" y="1052736"/>
            <a:ext cx="5166320"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400" dirty="0" smtClean="0"/>
              <a:t>But </a:t>
            </a:r>
            <a:r>
              <a:rPr lang="en-GB" sz="2400" dirty="0" err="1" smtClean="0"/>
              <a:t>Mousie</a:t>
            </a:r>
            <a:r>
              <a:rPr lang="en-GB" sz="2400" dirty="0" smtClean="0"/>
              <a:t>, thou are no thy-lane, </a:t>
            </a:r>
            <a:br>
              <a:rPr lang="en-GB" sz="2400" dirty="0" smtClean="0"/>
            </a:br>
            <a:r>
              <a:rPr lang="en-GB" sz="2400" dirty="0" smtClean="0"/>
              <a:t>In proving foresight may be vain: </a:t>
            </a:r>
            <a:br>
              <a:rPr lang="en-GB" sz="2400" dirty="0" smtClean="0"/>
            </a:br>
            <a:r>
              <a:rPr lang="en-GB" sz="2400" dirty="0" smtClean="0"/>
              <a:t>The best laid schemes </a:t>
            </a:r>
            <a:r>
              <a:rPr lang="en-GB" sz="2400" b="1" u="sng" dirty="0" smtClean="0"/>
              <a:t>o' Mice an' Men</a:t>
            </a:r>
            <a:r>
              <a:rPr lang="en-GB" sz="2400" dirty="0" smtClean="0"/>
              <a:t>, </a:t>
            </a:r>
            <a:br>
              <a:rPr lang="en-GB" sz="2400" dirty="0" smtClean="0"/>
            </a:br>
            <a:r>
              <a:rPr lang="en-GB" sz="2400" dirty="0" smtClean="0"/>
              <a:t>Gang aft agley,    </a:t>
            </a:r>
            <a:r>
              <a:rPr lang="en-GB" sz="2400" dirty="0" smtClean="0">
                <a:solidFill>
                  <a:srgbClr val="FF0000"/>
                </a:solidFill>
              </a:rPr>
              <a:t>(Often go wrong)</a:t>
            </a:r>
            <a:r>
              <a:rPr lang="en-GB" sz="2400" dirty="0" smtClean="0"/>
              <a:t/>
            </a:r>
            <a:br>
              <a:rPr lang="en-GB" sz="2400" dirty="0" smtClean="0"/>
            </a:br>
            <a:r>
              <a:rPr lang="en-GB" sz="2400" dirty="0" smtClean="0"/>
              <a:t>An' </a:t>
            </a:r>
            <a:r>
              <a:rPr lang="en-GB" sz="2400" dirty="0" err="1" smtClean="0"/>
              <a:t>lea'e</a:t>
            </a:r>
            <a:r>
              <a:rPr lang="en-GB" sz="2400" dirty="0" smtClean="0"/>
              <a:t> us nought but grief an' pain, </a:t>
            </a:r>
            <a:br>
              <a:rPr lang="en-GB" sz="2400" dirty="0" smtClean="0"/>
            </a:br>
            <a:r>
              <a:rPr lang="en-GB" sz="2400" dirty="0" smtClean="0"/>
              <a:t>For </a:t>
            </a:r>
            <a:r>
              <a:rPr lang="en-GB" sz="2400" dirty="0" err="1" smtClean="0"/>
              <a:t>promis'd</a:t>
            </a:r>
            <a:r>
              <a:rPr lang="en-GB" sz="2400" dirty="0" smtClean="0"/>
              <a:t> joy! </a:t>
            </a:r>
            <a:endParaRPr lang="en-GB" sz="2400" dirty="0"/>
          </a:p>
        </p:txBody>
      </p:sp>
      <p:sp>
        <p:nvSpPr>
          <p:cNvPr id="6" name="TextBox 5"/>
          <p:cNvSpPr txBox="1"/>
          <p:nvPr/>
        </p:nvSpPr>
        <p:spPr>
          <a:xfrm>
            <a:off x="395536" y="3501009"/>
            <a:ext cx="4752528" cy="3168352"/>
          </a:xfrm>
          <a:prstGeom prst="rect">
            <a:avLst/>
          </a:prstGeom>
          <a:solidFill>
            <a:schemeClr val="tx2">
              <a:lumMod val="20000"/>
              <a:lumOff val="80000"/>
            </a:schemeClr>
          </a:solidFill>
        </p:spPr>
        <p:txBody>
          <a:bodyPr wrap="square" rtlCol="0">
            <a:spAutoFit/>
          </a:bodyPr>
          <a:lstStyle/>
          <a:p>
            <a:pPr marL="342900" indent="-342900">
              <a:buAutoNum type="arabicPeriod"/>
            </a:pPr>
            <a:r>
              <a:rPr lang="en-GB" sz="2000" b="1" dirty="0" smtClean="0"/>
              <a:t>What connotations do mice have?</a:t>
            </a:r>
          </a:p>
          <a:p>
            <a:pPr marL="342900" indent="-342900">
              <a:buAutoNum type="arabicPeriod"/>
            </a:pPr>
            <a:r>
              <a:rPr lang="en-GB" sz="2000" b="1" dirty="0" smtClean="0"/>
              <a:t>Why do you think Burns has chosen to link ‘mice and men’ in the poem?</a:t>
            </a:r>
          </a:p>
          <a:p>
            <a:pPr marL="342900" indent="-342900">
              <a:buAutoNum type="arabicPeriod"/>
            </a:pPr>
            <a:r>
              <a:rPr lang="en-GB" sz="2000" b="1" dirty="0" smtClean="0"/>
              <a:t>How does the poem’s message link up to what you know about the American Dream?</a:t>
            </a:r>
          </a:p>
          <a:p>
            <a:pPr marL="342900" indent="-342900">
              <a:buAutoNum type="arabicPeriod"/>
            </a:pPr>
            <a:r>
              <a:rPr lang="en-GB" sz="2000" b="1" dirty="0" smtClean="0"/>
              <a:t>Why do you think Steinbeck has chosen this title for his novella?</a:t>
            </a:r>
          </a:p>
          <a:p>
            <a:pPr marL="342900" indent="-342900">
              <a:buAutoNum type="arabicPeriod"/>
            </a:pPr>
            <a:r>
              <a:rPr lang="en-GB" sz="2000" b="1" dirty="0" smtClean="0"/>
              <a:t>How might the title be foreshadowing something?</a:t>
            </a:r>
            <a:endParaRPr lang="en-GB" sz="2000" b="1" dirty="0"/>
          </a:p>
        </p:txBody>
      </p:sp>
      <p:sp>
        <p:nvSpPr>
          <p:cNvPr id="7" name="TextBox 6"/>
          <p:cNvSpPr txBox="1"/>
          <p:nvPr/>
        </p:nvSpPr>
        <p:spPr>
          <a:xfrm>
            <a:off x="5580112" y="1196752"/>
            <a:ext cx="3312368" cy="1754326"/>
          </a:xfrm>
          <a:prstGeom prst="rect">
            <a:avLst/>
          </a:prstGeom>
          <a:noFill/>
          <a:ln>
            <a:solidFill>
              <a:schemeClr val="tx1"/>
            </a:solidFill>
          </a:ln>
        </p:spPr>
        <p:txBody>
          <a:bodyPr wrap="square" rtlCol="0">
            <a:spAutoFit/>
          </a:bodyPr>
          <a:lstStyle/>
          <a:p>
            <a:r>
              <a:rPr lang="en-GB" dirty="0" smtClean="0"/>
              <a:t>Oh mouse, you are not alone in proving planning is a waste of time. The best laid plans (of mice and men) often go wrong, leaving us pain where they promised us joy.</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TextBox 2"/>
          <p:cNvSpPr txBox="1"/>
          <p:nvPr/>
        </p:nvSpPr>
        <p:spPr>
          <a:xfrm>
            <a:off x="179512" y="416858"/>
            <a:ext cx="8712968" cy="707886"/>
          </a:xfrm>
          <a:prstGeom prst="rect">
            <a:avLst/>
          </a:prstGeom>
          <a:noFill/>
        </p:spPr>
        <p:txBody>
          <a:bodyPr wrap="square" rtlCol="0">
            <a:spAutoFit/>
          </a:bodyPr>
          <a:lstStyle/>
          <a:p>
            <a:r>
              <a:rPr lang="en-GB" sz="4000" b="1" dirty="0" smtClean="0">
                <a:solidFill>
                  <a:srgbClr val="FF0000"/>
                </a:solidFill>
              </a:rPr>
              <a:t>Over to you...</a:t>
            </a:r>
            <a:endParaRPr lang="en-GB" sz="4000" b="1" dirty="0">
              <a:solidFill>
                <a:srgbClr val="FF0000"/>
              </a:solidFill>
            </a:endParaRPr>
          </a:p>
        </p:txBody>
      </p:sp>
      <p:sp>
        <p:nvSpPr>
          <p:cNvPr id="4" name="TextBox 3"/>
          <p:cNvSpPr txBox="1"/>
          <p:nvPr/>
        </p:nvSpPr>
        <p:spPr>
          <a:xfrm>
            <a:off x="395536" y="1628800"/>
            <a:ext cx="4104456" cy="3831818"/>
          </a:xfrm>
          <a:prstGeom prst="rect">
            <a:avLst/>
          </a:prstGeom>
          <a:noFill/>
        </p:spPr>
        <p:txBody>
          <a:bodyPr wrap="square" rtlCol="0">
            <a:spAutoFit/>
          </a:bodyPr>
          <a:lstStyle/>
          <a:p>
            <a:pPr>
              <a:buFont typeface="Arial" pitchFamily="34" charset="0"/>
              <a:buChar char="•"/>
            </a:pPr>
            <a:r>
              <a:rPr lang="en-GB" sz="2400" dirty="0" smtClean="0"/>
              <a:t> </a:t>
            </a:r>
            <a:r>
              <a:rPr lang="en-GB" sz="2500" dirty="0" smtClean="0"/>
              <a:t>Friendship</a:t>
            </a:r>
          </a:p>
          <a:p>
            <a:pPr>
              <a:buFont typeface="Arial" pitchFamily="34" charset="0"/>
              <a:buChar char="•"/>
            </a:pPr>
            <a:r>
              <a:rPr lang="en-GB" sz="2500" dirty="0" smtClean="0"/>
              <a:t> Innocence</a:t>
            </a:r>
          </a:p>
          <a:p>
            <a:pPr>
              <a:buFont typeface="Arial" pitchFamily="34" charset="0"/>
              <a:buChar char="•"/>
            </a:pPr>
            <a:r>
              <a:rPr lang="en-GB" sz="2500" dirty="0" smtClean="0"/>
              <a:t> Freedom and confinement</a:t>
            </a:r>
          </a:p>
          <a:p>
            <a:pPr>
              <a:buFont typeface="Arial" pitchFamily="34" charset="0"/>
              <a:buChar char="•"/>
            </a:pPr>
            <a:r>
              <a:rPr lang="en-GB" sz="2500" dirty="0" smtClean="0"/>
              <a:t> Justice</a:t>
            </a:r>
          </a:p>
          <a:p>
            <a:pPr>
              <a:buFont typeface="Arial" pitchFamily="34" charset="0"/>
              <a:buChar char="•"/>
            </a:pPr>
            <a:r>
              <a:rPr lang="en-GB" sz="2500" dirty="0" smtClean="0"/>
              <a:t> Visions of America</a:t>
            </a:r>
          </a:p>
          <a:p>
            <a:pPr>
              <a:buFont typeface="Arial" pitchFamily="34" charset="0"/>
              <a:buChar char="•"/>
            </a:pPr>
            <a:r>
              <a:rPr lang="en-GB" sz="2500" dirty="0" smtClean="0"/>
              <a:t> Violence</a:t>
            </a:r>
          </a:p>
          <a:p>
            <a:pPr>
              <a:buFont typeface="Arial" pitchFamily="34" charset="0"/>
              <a:buChar char="•"/>
            </a:pPr>
            <a:r>
              <a:rPr lang="en-GB" sz="2500" dirty="0" smtClean="0"/>
              <a:t> Prejudice</a:t>
            </a:r>
          </a:p>
          <a:p>
            <a:pPr>
              <a:buFont typeface="Arial" pitchFamily="34" charset="0"/>
              <a:buChar char="•"/>
            </a:pPr>
            <a:r>
              <a:rPr lang="en-GB" sz="2500" dirty="0" smtClean="0"/>
              <a:t> Weakness</a:t>
            </a:r>
          </a:p>
          <a:p>
            <a:pPr>
              <a:buFont typeface="Arial" pitchFamily="34" charset="0"/>
              <a:buChar char="•"/>
            </a:pPr>
            <a:r>
              <a:rPr lang="en-GB" sz="2500" dirty="0" smtClean="0"/>
              <a:t> Man and the natural world</a:t>
            </a:r>
          </a:p>
          <a:p>
            <a:endParaRPr lang="en-GB" dirty="0"/>
          </a:p>
        </p:txBody>
      </p:sp>
      <p:sp>
        <p:nvSpPr>
          <p:cNvPr id="5" name="TextBox 4"/>
          <p:cNvSpPr txBox="1"/>
          <p:nvPr/>
        </p:nvSpPr>
        <p:spPr>
          <a:xfrm>
            <a:off x="4860032" y="836712"/>
            <a:ext cx="4032448" cy="5509200"/>
          </a:xfrm>
          <a:prstGeom prst="rect">
            <a:avLst/>
          </a:prstGeom>
          <a:noFill/>
          <a:ln>
            <a:solidFill>
              <a:schemeClr val="tx1"/>
            </a:solidFill>
          </a:ln>
        </p:spPr>
        <p:txBody>
          <a:bodyPr wrap="square" rtlCol="0">
            <a:spAutoFit/>
          </a:bodyPr>
          <a:lstStyle/>
          <a:p>
            <a:r>
              <a:rPr lang="en-GB" sz="3200" b="1" dirty="0" smtClean="0"/>
              <a:t>Use the question sheet to help you produce a handout on your theme. </a:t>
            </a:r>
          </a:p>
          <a:p>
            <a:endParaRPr lang="en-GB" sz="3200" dirty="0" smtClean="0"/>
          </a:p>
          <a:p>
            <a:r>
              <a:rPr lang="en-GB" sz="3200" dirty="0" smtClean="0"/>
              <a:t>You should include:</a:t>
            </a:r>
          </a:p>
          <a:p>
            <a:pPr marL="342900" indent="-342900">
              <a:buFont typeface="+mj-lt"/>
              <a:buAutoNum type="arabicPeriod"/>
            </a:pPr>
            <a:r>
              <a:rPr lang="en-GB" sz="3200" dirty="0" smtClean="0"/>
              <a:t>Key events and quotes</a:t>
            </a:r>
          </a:p>
          <a:p>
            <a:pPr marL="342900" indent="-342900">
              <a:buFont typeface="+mj-lt"/>
              <a:buAutoNum type="arabicPeriod"/>
            </a:pPr>
            <a:r>
              <a:rPr lang="en-GB" sz="3200" dirty="0" smtClean="0"/>
              <a:t>Links to characters and relationships</a:t>
            </a:r>
          </a:p>
          <a:p>
            <a:pPr marL="342900" indent="-342900">
              <a:buFont typeface="+mj-lt"/>
              <a:buAutoNum type="arabicPeriod"/>
            </a:pPr>
            <a:r>
              <a:rPr lang="en-GB" sz="3200" dirty="0" smtClean="0"/>
              <a:t>Links to context</a:t>
            </a:r>
            <a:endParaRPr lang="en-GB"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5" name="TextBox 4"/>
          <p:cNvSpPr txBox="1"/>
          <p:nvPr/>
        </p:nvSpPr>
        <p:spPr>
          <a:xfrm>
            <a:off x="107504" y="404664"/>
            <a:ext cx="8856984" cy="1015663"/>
          </a:xfrm>
          <a:prstGeom prst="rect">
            <a:avLst/>
          </a:prstGeom>
          <a:noFill/>
        </p:spPr>
        <p:txBody>
          <a:bodyPr wrap="square" rtlCol="0">
            <a:spAutoFit/>
          </a:bodyPr>
          <a:lstStyle/>
          <a:p>
            <a:pPr algn="ctr"/>
            <a:r>
              <a:rPr lang="en-GB" sz="2000" b="1" dirty="0" smtClean="0"/>
              <a:t>‘Of Mice and Men’ is full of symbols. The characters, setting and even objects can be linked to the novel’s context and the ideas that Steinbeck is trying to communicate to his readers.</a:t>
            </a:r>
            <a:endParaRPr lang="en-GB" sz="2000" b="1" dirty="0"/>
          </a:p>
        </p:txBody>
      </p:sp>
      <p:sp>
        <p:nvSpPr>
          <p:cNvPr id="8" name="TextBox 7"/>
          <p:cNvSpPr txBox="1"/>
          <p:nvPr/>
        </p:nvSpPr>
        <p:spPr>
          <a:xfrm>
            <a:off x="251520" y="1556792"/>
            <a:ext cx="8568952" cy="461665"/>
          </a:xfrm>
          <a:prstGeom prst="rect">
            <a:avLst/>
          </a:prstGeom>
          <a:noFill/>
        </p:spPr>
        <p:txBody>
          <a:bodyPr wrap="square" rtlCol="0">
            <a:spAutoFit/>
          </a:bodyPr>
          <a:lstStyle/>
          <a:p>
            <a:r>
              <a:rPr lang="en-GB" sz="2000" dirty="0" smtClean="0"/>
              <a:t>For example – </a:t>
            </a:r>
            <a:r>
              <a:rPr lang="en-GB" sz="2400" b="1" dirty="0" smtClean="0">
                <a:solidFill>
                  <a:srgbClr val="FF0000"/>
                </a:solidFill>
              </a:rPr>
              <a:t>the ranch </a:t>
            </a:r>
            <a:r>
              <a:rPr lang="en-GB" sz="2000" dirty="0" smtClean="0"/>
              <a:t>represents </a:t>
            </a:r>
            <a:r>
              <a:rPr lang="en-GB" sz="2400" b="1" dirty="0" smtClean="0"/>
              <a:t>America in the 1930's. </a:t>
            </a:r>
            <a:endParaRPr lang="en-GB" sz="2400" b="1" dirty="0">
              <a:solidFill>
                <a:srgbClr val="FF0000"/>
              </a:solidFill>
            </a:endParaRPr>
          </a:p>
        </p:txBody>
      </p:sp>
      <p:sp>
        <p:nvSpPr>
          <p:cNvPr id="9" name="TextBox 8"/>
          <p:cNvSpPr txBox="1"/>
          <p:nvPr/>
        </p:nvSpPr>
        <p:spPr>
          <a:xfrm>
            <a:off x="251520" y="2060848"/>
            <a:ext cx="8640960" cy="4708981"/>
          </a:xfrm>
          <a:prstGeom prst="rect">
            <a:avLst/>
          </a:prstGeom>
          <a:noFill/>
          <a:ln>
            <a:solidFill>
              <a:schemeClr val="tx1"/>
            </a:solidFill>
          </a:ln>
        </p:spPr>
        <p:txBody>
          <a:bodyPr wrap="square" rtlCol="0">
            <a:spAutoFit/>
          </a:bodyPr>
          <a:lstStyle/>
          <a:p>
            <a:r>
              <a:rPr lang="en-GB" sz="2000" dirty="0" smtClean="0"/>
              <a:t>It has a decent leader (</a:t>
            </a:r>
            <a:r>
              <a:rPr lang="en-GB" sz="2000" b="1" dirty="0" smtClean="0"/>
              <a:t>the</a:t>
            </a:r>
            <a:r>
              <a:rPr lang="en-GB" sz="2000" dirty="0" smtClean="0"/>
              <a:t> </a:t>
            </a:r>
            <a:r>
              <a:rPr lang="en-GB" sz="2000" b="1" dirty="0" smtClean="0"/>
              <a:t>Boss</a:t>
            </a:r>
            <a:r>
              <a:rPr lang="en-GB" sz="2000" dirty="0" smtClean="0"/>
              <a:t>) who looks out for his men and provides decent accommodation. He questions </a:t>
            </a:r>
            <a:r>
              <a:rPr lang="en-GB" sz="2000" b="1" dirty="0" smtClean="0"/>
              <a:t>George</a:t>
            </a:r>
            <a:r>
              <a:rPr lang="en-GB" sz="2000" dirty="0" smtClean="0"/>
              <a:t> closely about his relationship to </a:t>
            </a:r>
            <a:r>
              <a:rPr lang="en-GB" sz="2000" b="1" dirty="0" err="1" smtClean="0"/>
              <a:t>Lennie</a:t>
            </a:r>
            <a:r>
              <a:rPr lang="en-GB" sz="2000" b="1" dirty="0" smtClean="0"/>
              <a:t> </a:t>
            </a:r>
            <a:r>
              <a:rPr lang="en-GB" sz="2000" dirty="0" smtClean="0"/>
              <a:t>and it is clear that he will not tolerate George taking </a:t>
            </a:r>
            <a:r>
              <a:rPr lang="en-GB" sz="2000" dirty="0" err="1" smtClean="0"/>
              <a:t>Lennie's</a:t>
            </a:r>
            <a:r>
              <a:rPr lang="en-GB" sz="2000" dirty="0" smtClean="0"/>
              <a:t> pay off him.</a:t>
            </a:r>
            <a:r>
              <a:rPr lang="en-GB" sz="2000" i="1" dirty="0" smtClean="0"/>
              <a:t> "What stake you got in this guy?"</a:t>
            </a:r>
            <a:r>
              <a:rPr lang="en-GB" sz="2000" dirty="0" smtClean="0"/>
              <a:t> The bunkhouse is basic but clean and he employs a </a:t>
            </a:r>
            <a:r>
              <a:rPr lang="en-GB" sz="2000" dirty="0" err="1" smtClean="0"/>
              <a:t>swamper</a:t>
            </a:r>
            <a:r>
              <a:rPr lang="en-GB" sz="2000" dirty="0" smtClean="0"/>
              <a:t> to make sure it stays that way. He has compensated </a:t>
            </a:r>
            <a:r>
              <a:rPr lang="en-GB" sz="2000" b="1" dirty="0" smtClean="0"/>
              <a:t>Candy</a:t>
            </a:r>
            <a:r>
              <a:rPr lang="en-GB" sz="2000" dirty="0" smtClean="0"/>
              <a:t> for the loss of his hand and he gives the ranch workers whiskey at Christmas.</a:t>
            </a:r>
          </a:p>
          <a:p>
            <a:endParaRPr lang="en-GB" sz="2000" dirty="0" smtClean="0"/>
          </a:p>
          <a:p>
            <a:r>
              <a:rPr lang="en-GB" sz="2000" dirty="0" smtClean="0"/>
              <a:t>However, the Boss will retire soon and hand the ranch over to his son. He is a different type of man altogether. He is selfish and egotistical and a bully. He will sack </a:t>
            </a:r>
            <a:r>
              <a:rPr lang="en-GB" sz="2000" b="1" dirty="0" smtClean="0"/>
              <a:t>Candy</a:t>
            </a:r>
            <a:r>
              <a:rPr lang="en-GB" sz="2000" dirty="0" smtClean="0"/>
              <a:t> and not have so much respect for the men. Life in any country (or ranch) depends on its leader. Hard times are tolerable if the person in charge is doing their best and is fair and caring. In the 1930's America was recovering from the </a:t>
            </a:r>
            <a:r>
              <a:rPr lang="en-GB" sz="2000" b="1" dirty="0" smtClean="0"/>
              <a:t>Wall Street Crash.</a:t>
            </a:r>
            <a:r>
              <a:rPr lang="en-GB" sz="2000" dirty="0" smtClean="0"/>
              <a:t> Having a President who was fully committed to the welfare of the people was essential.</a:t>
            </a:r>
            <a:endParaRPr lang="en-GB"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4" name="TextBox 3"/>
          <p:cNvSpPr txBox="1"/>
          <p:nvPr/>
        </p:nvSpPr>
        <p:spPr>
          <a:xfrm>
            <a:off x="0" y="476672"/>
            <a:ext cx="4067944" cy="461665"/>
          </a:xfrm>
          <a:prstGeom prst="rect">
            <a:avLst/>
          </a:prstGeom>
          <a:noFill/>
        </p:spPr>
        <p:txBody>
          <a:bodyPr wrap="square" rtlCol="0">
            <a:spAutoFit/>
          </a:bodyPr>
          <a:lstStyle/>
          <a:p>
            <a:r>
              <a:rPr lang="en-GB" sz="2400" b="1" dirty="0" smtClean="0">
                <a:solidFill>
                  <a:srgbClr val="FF0000"/>
                </a:solidFill>
              </a:rPr>
              <a:t>The men on the ranch </a:t>
            </a:r>
            <a:r>
              <a:rPr lang="en-GB" sz="2000" dirty="0" smtClean="0"/>
              <a:t>represent</a:t>
            </a:r>
            <a:endParaRPr lang="en-GB" sz="2400" b="1" dirty="0">
              <a:solidFill>
                <a:srgbClr val="FF0000"/>
              </a:solidFill>
            </a:endParaRPr>
          </a:p>
        </p:txBody>
      </p:sp>
      <p:sp>
        <p:nvSpPr>
          <p:cNvPr id="5" name="TextBox 4"/>
          <p:cNvSpPr txBox="1"/>
          <p:nvPr/>
        </p:nvSpPr>
        <p:spPr>
          <a:xfrm>
            <a:off x="3923928" y="476672"/>
            <a:ext cx="5400600" cy="461665"/>
          </a:xfrm>
          <a:prstGeom prst="rect">
            <a:avLst/>
          </a:prstGeom>
          <a:noFill/>
        </p:spPr>
        <p:txBody>
          <a:bodyPr wrap="square" rtlCol="0">
            <a:spAutoFit/>
          </a:bodyPr>
          <a:lstStyle/>
          <a:p>
            <a:r>
              <a:rPr lang="en-GB" sz="2400" b="1" dirty="0" smtClean="0"/>
              <a:t>the development of an itinerant worker</a:t>
            </a:r>
            <a:endParaRPr lang="en-GB" sz="2400" b="1" dirty="0">
              <a:solidFill>
                <a:srgbClr val="FF0000"/>
              </a:solidFill>
            </a:endParaRPr>
          </a:p>
        </p:txBody>
      </p:sp>
      <p:sp>
        <p:nvSpPr>
          <p:cNvPr id="6" name="TextBox 5"/>
          <p:cNvSpPr txBox="1"/>
          <p:nvPr/>
        </p:nvSpPr>
        <p:spPr>
          <a:xfrm>
            <a:off x="179512" y="1340768"/>
            <a:ext cx="8784976" cy="4832092"/>
          </a:xfrm>
          <a:prstGeom prst="rect">
            <a:avLst/>
          </a:prstGeom>
          <a:noFill/>
          <a:ln>
            <a:solidFill>
              <a:schemeClr val="tx1"/>
            </a:solidFill>
          </a:ln>
        </p:spPr>
        <p:txBody>
          <a:bodyPr wrap="square" rtlCol="0">
            <a:spAutoFit/>
          </a:bodyPr>
          <a:lstStyle/>
          <a:p>
            <a:r>
              <a:rPr lang="en-GB" sz="2200" b="1" dirty="0" smtClean="0"/>
              <a:t>Whit</a:t>
            </a:r>
            <a:r>
              <a:rPr lang="en-GB" sz="2200" dirty="0" smtClean="0"/>
              <a:t> is young and still has hope and enthusiasm - he still enjoys things - like going into town to </a:t>
            </a:r>
            <a:r>
              <a:rPr lang="en-GB" sz="2200" b="1" dirty="0" smtClean="0"/>
              <a:t>Old Suzy's </a:t>
            </a:r>
            <a:r>
              <a:rPr lang="en-GB" sz="2200" dirty="0" smtClean="0"/>
              <a:t>and finding a letter from a 'friend' in a magazine. Eventually he will become hardened like </a:t>
            </a:r>
            <a:r>
              <a:rPr lang="en-GB" sz="2200" b="1" dirty="0" smtClean="0"/>
              <a:t>Carlson.</a:t>
            </a:r>
          </a:p>
          <a:p>
            <a:r>
              <a:rPr lang="en-GB" sz="2200" dirty="0" smtClean="0"/>
              <a:t>Carlson isn't mean - he doesn't want to "fight all the time" but he protects himself: physically with the luger, and mentally by not engaging with the feelings of others. There's a reason why Steinbeck gives him the last line of the book. Carlson sees George has had to kill his best friend, and he doesn't understand what the big deal is. He has the same attitude to </a:t>
            </a:r>
            <a:r>
              <a:rPr lang="en-GB" sz="2200" dirty="0" err="1" smtClean="0"/>
              <a:t>Lennie</a:t>
            </a:r>
            <a:r>
              <a:rPr lang="en-GB" sz="2200" dirty="0" smtClean="0"/>
              <a:t> as </a:t>
            </a:r>
            <a:r>
              <a:rPr lang="en-GB" sz="2200" b="1" dirty="0" smtClean="0"/>
              <a:t>Curley's wife</a:t>
            </a:r>
            <a:r>
              <a:rPr lang="en-GB" sz="2200" dirty="0" smtClean="0"/>
              <a:t> does to the dead puppy - the whole country's "full of mutts" and you can just get another one.  </a:t>
            </a:r>
          </a:p>
          <a:p>
            <a:r>
              <a:rPr lang="en-GB" sz="2200" dirty="0" smtClean="0"/>
              <a:t>Steinbeck is commenting on a society where everyone is so consumed with making ends meet that feelings are forgotten. Eventually the men end up like old Candy - alone and facing </a:t>
            </a:r>
            <a:r>
              <a:rPr lang="en-GB" sz="2200" b="1" dirty="0" smtClean="0"/>
              <a:t>poverty in old age.</a:t>
            </a:r>
            <a:r>
              <a:rPr lang="en-GB" sz="2200" dirty="0" smtClean="0"/>
              <a:t> </a:t>
            </a:r>
            <a:br>
              <a:rPr lang="en-GB" sz="2200" dirty="0" smtClean="0"/>
            </a:br>
            <a:r>
              <a:rPr lang="en-GB" sz="2200" dirty="0" smtClean="0"/>
              <a:t>Whit becomes Carlson and Carlson becomes Candy.</a:t>
            </a:r>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4" name="TextBox 3"/>
          <p:cNvSpPr txBox="1"/>
          <p:nvPr/>
        </p:nvSpPr>
        <p:spPr>
          <a:xfrm>
            <a:off x="0" y="476672"/>
            <a:ext cx="5076056" cy="461665"/>
          </a:xfrm>
          <a:prstGeom prst="rect">
            <a:avLst/>
          </a:prstGeom>
          <a:noFill/>
        </p:spPr>
        <p:txBody>
          <a:bodyPr wrap="square" rtlCol="0">
            <a:spAutoFit/>
          </a:bodyPr>
          <a:lstStyle/>
          <a:p>
            <a:r>
              <a:rPr lang="en-GB" sz="2400" b="1" dirty="0" smtClean="0">
                <a:solidFill>
                  <a:srgbClr val="FF0000"/>
                </a:solidFill>
              </a:rPr>
              <a:t>The dreams of the characters </a:t>
            </a:r>
            <a:r>
              <a:rPr lang="en-GB" sz="2000" dirty="0" smtClean="0"/>
              <a:t>represent</a:t>
            </a:r>
            <a:endParaRPr lang="en-GB" sz="2400" b="1" dirty="0">
              <a:solidFill>
                <a:srgbClr val="FF0000"/>
              </a:solidFill>
            </a:endParaRPr>
          </a:p>
        </p:txBody>
      </p:sp>
      <p:sp>
        <p:nvSpPr>
          <p:cNvPr id="5" name="TextBox 4"/>
          <p:cNvSpPr txBox="1"/>
          <p:nvPr/>
        </p:nvSpPr>
        <p:spPr>
          <a:xfrm>
            <a:off x="5004048" y="476672"/>
            <a:ext cx="2952328" cy="461665"/>
          </a:xfrm>
          <a:prstGeom prst="rect">
            <a:avLst/>
          </a:prstGeom>
          <a:noFill/>
        </p:spPr>
        <p:txBody>
          <a:bodyPr wrap="square" rtlCol="0">
            <a:spAutoFit/>
          </a:bodyPr>
          <a:lstStyle/>
          <a:p>
            <a:r>
              <a:rPr lang="en-GB" sz="2400" b="1" dirty="0" smtClean="0"/>
              <a:t>the American Dream</a:t>
            </a:r>
            <a:endParaRPr lang="en-GB" sz="2400" b="1" dirty="0">
              <a:solidFill>
                <a:srgbClr val="FF0000"/>
              </a:solidFill>
            </a:endParaRPr>
          </a:p>
        </p:txBody>
      </p:sp>
      <p:sp>
        <p:nvSpPr>
          <p:cNvPr id="6" name="TextBox 5"/>
          <p:cNvSpPr txBox="1"/>
          <p:nvPr/>
        </p:nvSpPr>
        <p:spPr>
          <a:xfrm>
            <a:off x="179512" y="1340768"/>
            <a:ext cx="8784976" cy="4832092"/>
          </a:xfrm>
          <a:prstGeom prst="rect">
            <a:avLst/>
          </a:prstGeom>
          <a:noFill/>
          <a:ln>
            <a:solidFill>
              <a:schemeClr val="tx1"/>
            </a:solidFill>
          </a:ln>
        </p:spPr>
        <p:txBody>
          <a:bodyPr wrap="square" rtlCol="0">
            <a:spAutoFit/>
          </a:bodyPr>
          <a:lstStyle/>
          <a:p>
            <a:r>
              <a:rPr lang="en-GB" sz="2200" b="1" dirty="0" smtClean="0"/>
              <a:t>Crooks</a:t>
            </a:r>
            <a:r>
              <a:rPr lang="en-GB" sz="2200" dirty="0" smtClean="0"/>
              <a:t> comments that every ranch worker dreams of owning a piece of land. But by the 1930's the land is all claimed. Small holders (like Crooks father and the old couple George knows) are losing their land because they can't afford to keep it. George and </a:t>
            </a:r>
            <a:r>
              <a:rPr lang="en-GB" sz="2200" dirty="0" err="1" smtClean="0"/>
              <a:t>Lennie's</a:t>
            </a:r>
            <a:r>
              <a:rPr lang="en-GB" sz="2200" dirty="0" smtClean="0"/>
              <a:t> dream is not just their dream - it's a common dream. Somewhere to belong. </a:t>
            </a:r>
          </a:p>
          <a:p>
            <a:r>
              <a:rPr lang="en-GB" sz="2200" b="1" dirty="0" smtClean="0"/>
              <a:t>Curley's wife</a:t>
            </a:r>
            <a:r>
              <a:rPr lang="en-GB" sz="2200" dirty="0" smtClean="0"/>
              <a:t> also dreams, but for her it is Hollywood that calls to her. She is very young and very naive and believes what she sees at the cinema. She does not realise that Hollywood is all about image and that the reality is very different. She covers her face in make up to look like a screen star and marries </a:t>
            </a:r>
            <a:r>
              <a:rPr lang="en-GB" sz="2200" b="1" dirty="0" smtClean="0"/>
              <a:t>Curly</a:t>
            </a:r>
            <a:r>
              <a:rPr lang="en-GB" sz="2200" dirty="0" smtClean="0"/>
              <a:t> to spite the mother who she thinks has put paid to her acting career. To use her own word this is of course baloney. The man she met who said she was a 'natural' was spinning her a line. </a:t>
            </a:r>
            <a:r>
              <a:rPr lang="en-GB" sz="2200" b="1" dirty="0" smtClean="0"/>
              <a:t>Hollywood </a:t>
            </a:r>
            <a:r>
              <a:rPr lang="en-GB" sz="2200" dirty="0" smtClean="0"/>
              <a:t>at the time was booming - America needed escapism from the reality of life and </a:t>
            </a:r>
            <a:r>
              <a:rPr lang="en-GB" sz="2200" dirty="0" err="1" smtClean="0"/>
              <a:t>Curly's</a:t>
            </a:r>
            <a:r>
              <a:rPr lang="en-GB" sz="2200" dirty="0" smtClean="0"/>
              <a:t> wife is no different. </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4" name="TextBox 3"/>
          <p:cNvSpPr txBox="1"/>
          <p:nvPr/>
        </p:nvSpPr>
        <p:spPr>
          <a:xfrm>
            <a:off x="0" y="476672"/>
            <a:ext cx="3131840" cy="461665"/>
          </a:xfrm>
          <a:prstGeom prst="rect">
            <a:avLst/>
          </a:prstGeom>
          <a:noFill/>
        </p:spPr>
        <p:txBody>
          <a:bodyPr wrap="square" rtlCol="0">
            <a:spAutoFit/>
          </a:bodyPr>
          <a:lstStyle/>
          <a:p>
            <a:r>
              <a:rPr lang="en-GB" sz="2400" b="1" dirty="0" smtClean="0">
                <a:solidFill>
                  <a:srgbClr val="FF0000"/>
                </a:solidFill>
              </a:rPr>
              <a:t>Curley’s wife </a:t>
            </a:r>
            <a:r>
              <a:rPr lang="en-GB" sz="2000" dirty="0" smtClean="0"/>
              <a:t>represents</a:t>
            </a:r>
            <a:endParaRPr lang="en-GB" sz="2400" b="1" dirty="0">
              <a:solidFill>
                <a:srgbClr val="FF0000"/>
              </a:solidFill>
            </a:endParaRPr>
          </a:p>
        </p:txBody>
      </p:sp>
      <p:sp>
        <p:nvSpPr>
          <p:cNvPr id="5" name="TextBox 4"/>
          <p:cNvSpPr txBox="1"/>
          <p:nvPr/>
        </p:nvSpPr>
        <p:spPr>
          <a:xfrm>
            <a:off x="2915816" y="476672"/>
            <a:ext cx="5040560" cy="461665"/>
          </a:xfrm>
          <a:prstGeom prst="rect">
            <a:avLst/>
          </a:prstGeom>
          <a:noFill/>
        </p:spPr>
        <p:txBody>
          <a:bodyPr wrap="square" rtlCol="0">
            <a:spAutoFit/>
          </a:bodyPr>
          <a:lstStyle/>
          <a:p>
            <a:r>
              <a:rPr lang="en-GB" sz="2400" b="1" dirty="0" smtClean="0"/>
              <a:t>the position of women in the 1930s</a:t>
            </a:r>
            <a:endParaRPr lang="en-GB" sz="2400" b="1" dirty="0">
              <a:solidFill>
                <a:srgbClr val="FF0000"/>
              </a:solidFill>
            </a:endParaRPr>
          </a:p>
        </p:txBody>
      </p:sp>
      <p:sp>
        <p:nvSpPr>
          <p:cNvPr id="6" name="TextBox 5"/>
          <p:cNvSpPr txBox="1"/>
          <p:nvPr/>
        </p:nvSpPr>
        <p:spPr>
          <a:xfrm>
            <a:off x="179512" y="1083215"/>
            <a:ext cx="8784976" cy="5586145"/>
          </a:xfrm>
          <a:prstGeom prst="rect">
            <a:avLst/>
          </a:prstGeom>
          <a:noFill/>
          <a:ln>
            <a:solidFill>
              <a:schemeClr val="tx1"/>
            </a:solidFill>
          </a:ln>
        </p:spPr>
        <p:txBody>
          <a:bodyPr wrap="square" rtlCol="0">
            <a:spAutoFit/>
          </a:bodyPr>
          <a:lstStyle/>
          <a:p>
            <a:r>
              <a:rPr lang="en-GB" sz="2100" dirty="0" smtClean="0"/>
              <a:t>Attitudes to </a:t>
            </a:r>
            <a:r>
              <a:rPr lang="en-GB" sz="2100" b="1" dirty="0" smtClean="0"/>
              <a:t>women</a:t>
            </a:r>
            <a:r>
              <a:rPr lang="en-GB" sz="2100" dirty="0" smtClean="0"/>
              <a:t> in America at the time were complex. In the movies, women were glamorous and attractive. They were cheerful in the face of adversity and sang their way through their troubles. If they were wives and mothers then they were perfect in every way. Women were the moral guardians of America. However, the men on the ranch distrust </a:t>
            </a:r>
            <a:r>
              <a:rPr lang="en-GB" sz="2100" b="1" dirty="0" smtClean="0"/>
              <a:t>Curley's wife</a:t>
            </a:r>
            <a:r>
              <a:rPr lang="en-GB" sz="2100" dirty="0" smtClean="0"/>
              <a:t>. She makes the mistake of stepping out of her domestic box and behaving in a way which they see as flirtatious. Their fear is not without foundation - men who get involved with other men's wives (like </a:t>
            </a:r>
            <a:r>
              <a:rPr lang="en-GB" sz="2100" b="1" dirty="0" smtClean="0"/>
              <a:t>Andy Cushman</a:t>
            </a:r>
            <a:r>
              <a:rPr lang="en-GB" sz="2100" dirty="0" smtClean="0"/>
              <a:t>) can end up in a lot of trouble. There's a reason why George says</a:t>
            </a:r>
            <a:r>
              <a:rPr lang="en-GB" sz="2100" i="1" dirty="0" smtClean="0"/>
              <a:t> "You give me a good whore house every time...A guy can go in an' get drunk and get </a:t>
            </a:r>
            <a:r>
              <a:rPr lang="en-GB" sz="2100" i="1" dirty="0" err="1" smtClean="0"/>
              <a:t>ever'thing</a:t>
            </a:r>
            <a:r>
              <a:rPr lang="en-GB" sz="2100" i="1" dirty="0" smtClean="0"/>
              <a:t> </a:t>
            </a:r>
            <a:r>
              <a:rPr lang="en-GB" sz="2100" i="1" dirty="0" err="1" smtClean="0"/>
              <a:t>outa</a:t>
            </a:r>
            <a:r>
              <a:rPr lang="en-GB" sz="2100" i="1" dirty="0" smtClean="0"/>
              <a:t> his system all at once, an' no messes." </a:t>
            </a:r>
          </a:p>
          <a:p>
            <a:r>
              <a:rPr lang="en-GB" sz="2100" dirty="0" smtClean="0"/>
              <a:t>The prostitutes that </a:t>
            </a:r>
            <a:r>
              <a:rPr lang="en-GB" sz="2100" b="1" dirty="0" smtClean="0"/>
              <a:t>Whit </a:t>
            </a:r>
            <a:r>
              <a:rPr lang="en-GB" sz="2100" dirty="0" smtClean="0"/>
              <a:t>talks about to George represent another reality of America at the time. For many women, "respectable" jobs are few and far between. For poorly educated girls, </a:t>
            </a:r>
            <a:r>
              <a:rPr lang="en-GB" sz="2100" b="1" dirty="0" smtClean="0"/>
              <a:t>prostitution</a:t>
            </a:r>
            <a:r>
              <a:rPr lang="en-GB" sz="2100" dirty="0" smtClean="0"/>
              <a:t> represented a way of earning fairly decent money. There are, and were brothels in every town and they were frequented by all sorts of men. Even respectable men indulge in gambling and </a:t>
            </a:r>
            <a:r>
              <a:rPr lang="en-GB" sz="2100" i="1" dirty="0" smtClean="0"/>
              <a:t>"tarts"</a:t>
            </a:r>
            <a:r>
              <a:rPr lang="en-GB" sz="2100" dirty="0" smtClean="0"/>
              <a:t>. </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4" name="TextBox 3"/>
          <p:cNvSpPr txBox="1"/>
          <p:nvPr/>
        </p:nvSpPr>
        <p:spPr>
          <a:xfrm>
            <a:off x="683568" y="476672"/>
            <a:ext cx="3131840" cy="461665"/>
          </a:xfrm>
          <a:prstGeom prst="rect">
            <a:avLst/>
          </a:prstGeom>
          <a:noFill/>
        </p:spPr>
        <p:txBody>
          <a:bodyPr wrap="square" rtlCol="0">
            <a:spAutoFit/>
          </a:bodyPr>
          <a:lstStyle/>
          <a:p>
            <a:r>
              <a:rPr lang="en-GB" sz="2400" b="1" dirty="0" smtClean="0">
                <a:solidFill>
                  <a:srgbClr val="FF0000"/>
                </a:solidFill>
              </a:rPr>
              <a:t>Crooks </a:t>
            </a:r>
            <a:r>
              <a:rPr lang="en-GB" sz="2000" dirty="0" smtClean="0"/>
              <a:t>represents</a:t>
            </a:r>
            <a:endParaRPr lang="en-GB" sz="2400" b="1" dirty="0">
              <a:solidFill>
                <a:srgbClr val="FF0000"/>
              </a:solidFill>
            </a:endParaRPr>
          </a:p>
        </p:txBody>
      </p:sp>
      <p:sp>
        <p:nvSpPr>
          <p:cNvPr id="5" name="TextBox 4"/>
          <p:cNvSpPr txBox="1"/>
          <p:nvPr/>
        </p:nvSpPr>
        <p:spPr>
          <a:xfrm>
            <a:off x="2915816" y="476672"/>
            <a:ext cx="5040560" cy="461665"/>
          </a:xfrm>
          <a:prstGeom prst="rect">
            <a:avLst/>
          </a:prstGeom>
          <a:noFill/>
        </p:spPr>
        <p:txBody>
          <a:bodyPr wrap="square" rtlCol="0">
            <a:spAutoFit/>
          </a:bodyPr>
          <a:lstStyle/>
          <a:p>
            <a:r>
              <a:rPr lang="en-GB" sz="2400" b="1" dirty="0" smtClean="0"/>
              <a:t>attitudes towards race in the 1930s</a:t>
            </a:r>
            <a:endParaRPr lang="en-GB" sz="2400" b="1" dirty="0">
              <a:solidFill>
                <a:srgbClr val="FF0000"/>
              </a:solidFill>
            </a:endParaRPr>
          </a:p>
        </p:txBody>
      </p:sp>
      <p:sp>
        <p:nvSpPr>
          <p:cNvPr id="6" name="TextBox 5"/>
          <p:cNvSpPr txBox="1"/>
          <p:nvPr/>
        </p:nvSpPr>
        <p:spPr>
          <a:xfrm>
            <a:off x="179512" y="1340768"/>
            <a:ext cx="8784976" cy="4893647"/>
          </a:xfrm>
          <a:prstGeom prst="rect">
            <a:avLst/>
          </a:prstGeom>
          <a:noFill/>
          <a:ln>
            <a:solidFill>
              <a:schemeClr val="tx1"/>
            </a:solidFill>
          </a:ln>
        </p:spPr>
        <p:txBody>
          <a:bodyPr wrap="square" rtlCol="0">
            <a:spAutoFit/>
          </a:bodyPr>
          <a:lstStyle/>
          <a:p>
            <a:r>
              <a:rPr lang="en-GB" sz="2400" dirty="0" smtClean="0"/>
              <a:t>The </a:t>
            </a:r>
            <a:r>
              <a:rPr lang="en-GB" sz="2400" b="1" dirty="0" smtClean="0"/>
              <a:t>Jim Crow</a:t>
            </a:r>
            <a:r>
              <a:rPr lang="en-GB" sz="2400" dirty="0" smtClean="0"/>
              <a:t> laws at the time meant that segregation for blacks and whites was commonplace and not questioned. In fact, Crooks being a</a:t>
            </a:r>
            <a:r>
              <a:rPr lang="en-GB" sz="2400" i="1" dirty="0" smtClean="0"/>
              <a:t> "nigger" </a:t>
            </a:r>
            <a:r>
              <a:rPr lang="en-GB" sz="2400" dirty="0" smtClean="0"/>
              <a:t>explains everything as far as Candy is concerned. Crooks' room is private, but it is actually the harness room attached to the barn. His bed is a wooden box filled with straw (bought for the horses). He sits on kegs (barrels) which nails are stored in. Even his light is second class "a meagre yellow light".  Crooks has few rights as a black man which is why he hangs on tight to the ones he has </a:t>
            </a:r>
            <a:r>
              <a:rPr lang="en-GB" sz="2400" i="1" dirty="0" smtClean="0"/>
              <a:t>"even if he don't like '</a:t>
            </a:r>
            <a:r>
              <a:rPr lang="en-GB" sz="2400" i="1" dirty="0" err="1" smtClean="0"/>
              <a:t>em</a:t>
            </a:r>
            <a:r>
              <a:rPr lang="en-GB" sz="2400" i="1" dirty="0" smtClean="0"/>
              <a:t>". </a:t>
            </a:r>
            <a:r>
              <a:rPr lang="en-GB" sz="2400" dirty="0" smtClean="0"/>
              <a:t> If black people appeared in films they were jolly and smiling and a little bit dim - they sang and danced or they were </a:t>
            </a:r>
            <a:r>
              <a:rPr lang="en-GB" sz="2400" dirty="0" err="1" smtClean="0"/>
              <a:t>prortrayed</a:t>
            </a:r>
            <a:r>
              <a:rPr lang="en-GB" sz="2400" dirty="0" smtClean="0"/>
              <a:t> as domestic servants. Steinbeck's portrayal of Crooks as the physically and psychologically damaged victim of Curley's wife's cruelty is very far from this </a:t>
            </a:r>
            <a:r>
              <a:rPr lang="en-GB" sz="2400" b="1" dirty="0" smtClean="0"/>
              <a:t>stereotype.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TextBox 2"/>
          <p:cNvSpPr txBox="1"/>
          <p:nvPr/>
        </p:nvSpPr>
        <p:spPr>
          <a:xfrm>
            <a:off x="179512" y="476672"/>
            <a:ext cx="8784976" cy="3247043"/>
          </a:xfrm>
          <a:prstGeom prst="rect">
            <a:avLst/>
          </a:prstGeom>
          <a:noFill/>
        </p:spPr>
        <p:txBody>
          <a:bodyPr wrap="square" rtlCol="0">
            <a:spAutoFit/>
          </a:bodyPr>
          <a:lstStyle/>
          <a:p>
            <a:r>
              <a:rPr lang="en-GB" sz="2500" b="1" dirty="0" smtClean="0"/>
              <a:t>Can you think of any other symbols in the novel? </a:t>
            </a:r>
          </a:p>
          <a:p>
            <a:endParaRPr lang="en-GB" sz="2000" dirty="0" smtClean="0"/>
          </a:p>
          <a:p>
            <a:r>
              <a:rPr lang="en-GB" sz="2000" b="1" dirty="0" smtClean="0"/>
              <a:t>You could consider: </a:t>
            </a:r>
          </a:p>
          <a:p>
            <a:endParaRPr lang="en-GB" sz="2000" dirty="0" smtClean="0"/>
          </a:p>
          <a:p>
            <a:r>
              <a:rPr lang="en-GB" sz="2000" b="1" dirty="0" smtClean="0"/>
              <a:t>Chapter 1: </a:t>
            </a:r>
            <a:r>
              <a:rPr lang="en-GB" sz="2000" dirty="0" smtClean="0"/>
              <a:t>"A water snake slipped along on the pool, its head held up like a little periscope.“</a:t>
            </a:r>
          </a:p>
          <a:p>
            <a:r>
              <a:rPr lang="en-GB" sz="2000" b="1" dirty="0" smtClean="0"/>
              <a:t>Chapter 4: </a:t>
            </a:r>
            <a:r>
              <a:rPr lang="en-GB" sz="2000" dirty="0" smtClean="0"/>
              <a:t>"...a mauled copy of the California civil code for 1905.“</a:t>
            </a:r>
          </a:p>
          <a:p>
            <a:r>
              <a:rPr lang="en-GB" sz="2000" b="1" dirty="0" smtClean="0"/>
              <a:t>Chapter 5: </a:t>
            </a:r>
            <a:r>
              <a:rPr lang="en-GB" sz="2000" dirty="0" smtClean="0"/>
              <a:t>"...over the pile hung the four-</a:t>
            </a:r>
            <a:r>
              <a:rPr lang="en-GB" sz="2000" dirty="0" err="1" smtClean="0"/>
              <a:t>taloned</a:t>
            </a:r>
            <a:r>
              <a:rPr lang="en-GB" sz="2000" dirty="0" smtClean="0"/>
              <a:t> Jackson fork suspended from its pulley"</a:t>
            </a:r>
          </a:p>
          <a:p>
            <a:endParaRPr lang="en-GB" sz="2000" dirty="0"/>
          </a:p>
        </p:txBody>
      </p:sp>
      <p:sp>
        <p:nvSpPr>
          <p:cNvPr id="4" name="TextBox 3"/>
          <p:cNvSpPr txBox="1"/>
          <p:nvPr/>
        </p:nvSpPr>
        <p:spPr>
          <a:xfrm>
            <a:off x="179512" y="3717032"/>
            <a:ext cx="8784976" cy="2862322"/>
          </a:xfrm>
          <a:prstGeom prst="rect">
            <a:avLst/>
          </a:prstGeom>
          <a:noFill/>
          <a:ln>
            <a:solidFill>
              <a:schemeClr val="tx1"/>
            </a:solidFill>
          </a:ln>
        </p:spPr>
        <p:txBody>
          <a:bodyPr wrap="square" rtlCol="0">
            <a:spAutoFit/>
          </a:bodyPr>
          <a:lstStyle/>
          <a:p>
            <a:r>
              <a:rPr lang="en-GB" b="1" dirty="0" smtClean="0"/>
              <a:t>The snake </a:t>
            </a:r>
            <a:r>
              <a:rPr lang="en-GB" dirty="0" smtClean="0"/>
              <a:t>= the serpent in the garden of Eden. The wilderness is represented as a perfect place, so the presence of the snake is perhaps to remind us that things can and will go wrong. Remember, it gets eaten by a heron at the end!</a:t>
            </a:r>
          </a:p>
          <a:p>
            <a:r>
              <a:rPr lang="en-GB" b="1" dirty="0" smtClean="0"/>
              <a:t>California civil code </a:t>
            </a:r>
            <a:r>
              <a:rPr lang="en-GB" dirty="0" smtClean="0"/>
              <a:t>= set out that a) all men are equal; b) that black people can vote; c) that mixed-race marriage is illegal. It represents Crooks’ status: supposedly equal but not really. To vote, black people had to prove that they could read. The book is therefore also a symbol of Crooks’ intelligence and determination to claim his rights.</a:t>
            </a:r>
          </a:p>
          <a:p>
            <a:r>
              <a:rPr lang="en-GB" b="1" dirty="0" smtClean="0"/>
              <a:t>The fork </a:t>
            </a:r>
            <a:r>
              <a:rPr lang="en-GB" dirty="0" smtClean="0"/>
              <a:t>= a large and potentially dangerous piece of equipment, hanging over the pile of hay where Curley’s wife will eventually be killed. If you compare it to the sword of Damocles, the message becomes clear – it’s only a matter of time before disaster strikes.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84784"/>
            <a:ext cx="8568952" cy="2616101"/>
          </a:xfrm>
          <a:prstGeom prst="rect">
            <a:avLst/>
          </a:prstGeom>
          <a:noFill/>
        </p:spPr>
        <p:txBody>
          <a:bodyPr wrap="square" rtlCol="0">
            <a:spAutoFit/>
          </a:bodyPr>
          <a:lstStyle/>
          <a:p>
            <a:r>
              <a:rPr lang="en-GB" sz="2000" dirty="0" smtClean="0"/>
              <a:t>The title/poem means that the best made plans often go wrong (agley). This fits in the novel with the dream of George and </a:t>
            </a:r>
            <a:r>
              <a:rPr lang="en-GB" sz="2000" dirty="0" err="1" smtClean="0"/>
              <a:t>Lennie</a:t>
            </a:r>
            <a:r>
              <a:rPr lang="en-GB" sz="2000" dirty="0" smtClean="0"/>
              <a:t> to own their own farm ending in tragedy. It seems as if regardless of their efforts, fate or destiny will determine their success or failure – raising the question: </a:t>
            </a:r>
            <a:r>
              <a:rPr lang="en-GB" sz="2400" b="1" dirty="0" smtClean="0"/>
              <a:t>were they always doomed? </a:t>
            </a:r>
          </a:p>
          <a:p>
            <a:endParaRPr lang="en-GB" sz="2000" dirty="0" smtClean="0"/>
          </a:p>
          <a:p>
            <a:r>
              <a:rPr lang="en-GB" sz="2000" dirty="0" smtClean="0"/>
              <a:t>One of the ways that writers achieve the sense of inevitability or destiny is to drop hints throughout the text. This is called </a:t>
            </a:r>
            <a:r>
              <a:rPr lang="en-GB" sz="2200" b="1" dirty="0" smtClean="0">
                <a:solidFill>
                  <a:srgbClr val="FF0000"/>
                </a:solidFill>
              </a:rPr>
              <a:t>foreshadowing</a:t>
            </a:r>
            <a:r>
              <a:rPr lang="en-GB" sz="2000" dirty="0" smtClean="0"/>
              <a:t>.</a:t>
            </a:r>
          </a:p>
          <a:p>
            <a:endParaRPr lang="en-GB"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4" name="TextBox 3"/>
          <p:cNvSpPr txBox="1"/>
          <p:nvPr/>
        </p:nvSpPr>
        <p:spPr>
          <a:xfrm>
            <a:off x="251520" y="548680"/>
            <a:ext cx="8712968" cy="984885"/>
          </a:xfrm>
          <a:prstGeom prst="rect">
            <a:avLst/>
          </a:prstGeom>
          <a:noFill/>
        </p:spPr>
        <p:txBody>
          <a:bodyPr wrap="square" rtlCol="0">
            <a:spAutoFit/>
          </a:bodyPr>
          <a:lstStyle/>
          <a:p>
            <a:r>
              <a:rPr lang="en-US" sz="2000" b="1" dirty="0" smtClean="0"/>
              <a:t>Steinbeck originally titled his book </a:t>
            </a:r>
            <a:r>
              <a:rPr lang="en-US" sz="2000" b="1" i="1" dirty="0" smtClean="0"/>
              <a:t>Something That Happened.  </a:t>
            </a:r>
            <a:r>
              <a:rPr lang="en-US" sz="2000" b="1" dirty="0" smtClean="0"/>
              <a:t>However, he changed the title after reading Burns' poem.</a:t>
            </a:r>
            <a:endParaRPr lang="en-GB" sz="2000" b="1" dirty="0" smtClean="0"/>
          </a:p>
          <a:p>
            <a:endParaRPr lang="en-GB" dirty="0"/>
          </a:p>
        </p:txBody>
      </p:sp>
      <p:sp>
        <p:nvSpPr>
          <p:cNvPr id="5" name="TextBox 4"/>
          <p:cNvSpPr txBox="1"/>
          <p:nvPr/>
        </p:nvSpPr>
        <p:spPr>
          <a:xfrm>
            <a:off x="323528" y="4365104"/>
            <a:ext cx="8352928" cy="2031325"/>
          </a:xfrm>
          <a:prstGeom prst="rect">
            <a:avLst/>
          </a:prstGeom>
          <a:noFill/>
        </p:spPr>
        <p:txBody>
          <a:bodyPr wrap="square" rtlCol="0">
            <a:spAutoFit/>
          </a:bodyPr>
          <a:lstStyle/>
          <a:p>
            <a:pPr algn="ctr"/>
            <a:r>
              <a:rPr lang="en-GB" sz="3600" b="1" dirty="0" smtClean="0"/>
              <a:t>What clues are there that hint towards the ending of the novel where George kills </a:t>
            </a:r>
            <a:r>
              <a:rPr lang="en-GB" sz="3600" b="1" dirty="0" err="1" smtClean="0"/>
              <a:t>Lennie</a:t>
            </a:r>
            <a:r>
              <a:rPr lang="en-GB" sz="3600" b="1" dirty="0" smtClean="0"/>
              <a:t>?</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340768"/>
            <a:ext cx="8712968" cy="3877985"/>
          </a:xfrm>
          <a:prstGeom prst="rect">
            <a:avLst/>
          </a:prstGeom>
          <a:noFill/>
        </p:spPr>
        <p:txBody>
          <a:bodyPr wrap="square" rtlCol="0">
            <a:spAutoFit/>
          </a:bodyPr>
          <a:lstStyle/>
          <a:p>
            <a:r>
              <a:rPr lang="en-GB" sz="2200" dirty="0" smtClean="0"/>
              <a:t>Four of Steinbeck's characters are disabled: Candy is missing a hand, Crooks has a crooked spine, </a:t>
            </a:r>
            <a:r>
              <a:rPr lang="en-GB" sz="2200" dirty="0" err="1" smtClean="0"/>
              <a:t>Lennie</a:t>
            </a:r>
            <a:r>
              <a:rPr lang="en-GB" sz="2200" dirty="0" smtClean="0"/>
              <a:t> is mentally slow, and Curley acquires a mangled hand in the course of the novel. </a:t>
            </a:r>
          </a:p>
          <a:p>
            <a:endParaRPr lang="en-GB" sz="2200" dirty="0" smtClean="0"/>
          </a:p>
          <a:p>
            <a:r>
              <a:rPr lang="en-GB" sz="2200" dirty="0" smtClean="0"/>
              <a:t>They are physical manifestations of one of the novel's major themes: </a:t>
            </a:r>
            <a:r>
              <a:rPr lang="en-GB" sz="2400" b="1" dirty="0" smtClean="0"/>
              <a:t>the schemes of men go awry.</a:t>
            </a:r>
            <a:r>
              <a:rPr lang="en-GB" sz="2200" dirty="0" smtClean="0"/>
              <a:t> Here, to re-iterate the point, Steinbeck has the actual bodies of his characters go awry. It is as if nature herself is often doomed to errors in her scheme. And whether they be caused at birth, or by a horse, or by another man, the physical deformities occur regardless of the person's will or desire to be otherwise, just as George and </a:t>
            </a:r>
            <a:r>
              <a:rPr lang="en-GB" sz="2200" dirty="0" err="1" smtClean="0"/>
              <a:t>Lennie's</a:t>
            </a:r>
            <a:r>
              <a:rPr lang="en-GB" sz="2200" dirty="0" smtClean="0"/>
              <a:t> dream goes wrong despite how much they want it to be fulfilled.</a:t>
            </a:r>
            <a:endParaRPr lang="en-GB" sz="2200"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4" name="TextBox 3"/>
          <p:cNvSpPr txBox="1"/>
          <p:nvPr/>
        </p:nvSpPr>
        <p:spPr>
          <a:xfrm>
            <a:off x="107504" y="548680"/>
            <a:ext cx="5760640" cy="584775"/>
          </a:xfrm>
          <a:prstGeom prst="rect">
            <a:avLst/>
          </a:prstGeom>
          <a:noFill/>
        </p:spPr>
        <p:txBody>
          <a:bodyPr wrap="square" rtlCol="0">
            <a:spAutoFit/>
          </a:bodyPr>
          <a:lstStyle/>
          <a:p>
            <a:r>
              <a:rPr lang="en-GB" sz="3200" b="1" dirty="0" smtClean="0">
                <a:solidFill>
                  <a:srgbClr val="FF0000"/>
                </a:solidFill>
              </a:rPr>
              <a:t>Disability as foreshadowing</a:t>
            </a:r>
            <a:endParaRPr lang="en-GB" sz="32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755576" y="116632"/>
            <a:ext cx="7560840" cy="6552728"/>
          </a:xfrm>
          <a:custGeom>
            <a:avLst/>
            <a:gdLst>
              <a:gd name="T0" fmla="*/ 2433828 w 8473440"/>
              <a:gd name="T1" fmla="*/ 5814060 h 5814060"/>
              <a:gd name="T2" fmla="*/ 2708148 w 8473440"/>
              <a:gd name="T3" fmla="*/ 5622036 h 5814060"/>
              <a:gd name="T4" fmla="*/ 3000756 w 8473440"/>
              <a:gd name="T5" fmla="*/ 5311140 h 5814060"/>
              <a:gd name="T6" fmla="*/ 3019044 w 8473440"/>
              <a:gd name="T7" fmla="*/ 4936236 h 5814060"/>
              <a:gd name="T8" fmla="*/ 3019044 w 8473440"/>
              <a:gd name="T9" fmla="*/ 4058412 h 5814060"/>
              <a:gd name="T10" fmla="*/ 2991612 w 8473440"/>
              <a:gd name="T11" fmla="*/ 3537204 h 5814060"/>
              <a:gd name="T12" fmla="*/ 2735580 w 8473440"/>
              <a:gd name="T13" fmla="*/ 3217164 h 5814060"/>
              <a:gd name="T14" fmla="*/ 2150364 w 8473440"/>
              <a:gd name="T15" fmla="*/ 2951988 h 5814060"/>
              <a:gd name="T16" fmla="*/ 1336548 w 8473440"/>
              <a:gd name="T17" fmla="*/ 2961132 h 5814060"/>
              <a:gd name="T18" fmla="*/ 312420 w 8473440"/>
              <a:gd name="T19" fmla="*/ 2979420 h 5814060"/>
              <a:gd name="T20" fmla="*/ 1524 w 8473440"/>
              <a:gd name="T21" fmla="*/ 2833116 h 5814060"/>
              <a:gd name="T22" fmla="*/ 321564 w 8473440"/>
              <a:gd name="T23" fmla="*/ 2833116 h 5814060"/>
              <a:gd name="T24" fmla="*/ 1043940 w 8473440"/>
              <a:gd name="T25" fmla="*/ 2759964 h 5814060"/>
              <a:gd name="T26" fmla="*/ 1967484 w 8473440"/>
              <a:gd name="T27" fmla="*/ 2613660 h 5814060"/>
              <a:gd name="T28" fmla="*/ 3055620 w 8473440"/>
              <a:gd name="T29" fmla="*/ 2787396 h 5814060"/>
              <a:gd name="T30" fmla="*/ 2790444 w 8473440"/>
              <a:gd name="T31" fmla="*/ 2293620 h 5814060"/>
              <a:gd name="T32" fmla="*/ 1885188 w 8473440"/>
              <a:gd name="T33" fmla="*/ 1937004 h 5814060"/>
              <a:gd name="T34" fmla="*/ 797052 w 8473440"/>
              <a:gd name="T35" fmla="*/ 1735836 h 5814060"/>
              <a:gd name="T36" fmla="*/ 239268 w 8473440"/>
              <a:gd name="T37" fmla="*/ 1644396 h 5814060"/>
              <a:gd name="T38" fmla="*/ 1400556 w 8473440"/>
              <a:gd name="T39" fmla="*/ 1516380 h 5814060"/>
              <a:gd name="T40" fmla="*/ 2918460 w 8473440"/>
              <a:gd name="T41" fmla="*/ 1671828 h 5814060"/>
              <a:gd name="T42" fmla="*/ 3412235 w 8473440"/>
              <a:gd name="T43" fmla="*/ 2001012 h 5814060"/>
              <a:gd name="T44" fmla="*/ 3183635 w 8473440"/>
              <a:gd name="T45" fmla="*/ 1260348 h 5814060"/>
              <a:gd name="T46" fmla="*/ 1976628 w 8473440"/>
              <a:gd name="T47" fmla="*/ 428244 h 5814060"/>
              <a:gd name="T48" fmla="*/ 1391412 w 8473440"/>
              <a:gd name="T49" fmla="*/ 336804 h 5814060"/>
              <a:gd name="T50" fmla="*/ 2689860 w 8473440"/>
              <a:gd name="T51" fmla="*/ 355092 h 5814060"/>
              <a:gd name="T52" fmla="*/ 3366515 w 8473440"/>
              <a:gd name="T53" fmla="*/ 821436 h 5814060"/>
              <a:gd name="T54" fmla="*/ 3832859 w 8473440"/>
              <a:gd name="T55" fmla="*/ 1671828 h 5814060"/>
              <a:gd name="T56" fmla="*/ 4015739 w 8473440"/>
              <a:gd name="T57" fmla="*/ 1772412 h 5814060"/>
              <a:gd name="T58" fmla="*/ 3805427 w 8473440"/>
              <a:gd name="T59" fmla="*/ 1004316 h 5814060"/>
              <a:gd name="T60" fmla="*/ 4034027 w 8473440"/>
              <a:gd name="T61" fmla="*/ 409956 h 5814060"/>
              <a:gd name="T62" fmla="*/ 4189475 w 8473440"/>
              <a:gd name="T63" fmla="*/ 53340 h 5814060"/>
              <a:gd name="T64" fmla="*/ 5094732 w 8473440"/>
              <a:gd name="T65" fmla="*/ 89916 h 5814060"/>
              <a:gd name="T66" fmla="*/ 4610100 w 8473440"/>
              <a:gd name="T67" fmla="*/ 272796 h 5814060"/>
              <a:gd name="T68" fmla="*/ 4436364 w 8473440"/>
              <a:gd name="T69" fmla="*/ 492252 h 5814060"/>
              <a:gd name="T70" fmla="*/ 4354068 w 8473440"/>
              <a:gd name="T71" fmla="*/ 1589532 h 5814060"/>
              <a:gd name="T72" fmla="*/ 4463796 w 8473440"/>
              <a:gd name="T73" fmla="*/ 2156460 h 5814060"/>
              <a:gd name="T74" fmla="*/ 4738116 w 8473440"/>
              <a:gd name="T75" fmla="*/ 1168908 h 5814060"/>
              <a:gd name="T76" fmla="*/ 5716523 w 8473440"/>
              <a:gd name="T77" fmla="*/ 355092 h 5814060"/>
              <a:gd name="T78" fmla="*/ 7984234 w 8473440"/>
              <a:gd name="T79" fmla="*/ 922020 h 5814060"/>
              <a:gd name="T80" fmla="*/ 8203690 w 8473440"/>
              <a:gd name="T81" fmla="*/ 1306068 h 5814060"/>
              <a:gd name="T82" fmla="*/ 6365747 w 8473440"/>
              <a:gd name="T83" fmla="*/ 858012 h 5814060"/>
              <a:gd name="T84" fmla="*/ 5158740 w 8473440"/>
              <a:gd name="T85" fmla="*/ 1434084 h 5814060"/>
              <a:gd name="T86" fmla="*/ 4701540 w 8473440"/>
              <a:gd name="T87" fmla="*/ 2494788 h 5814060"/>
              <a:gd name="T88" fmla="*/ 4427220 w 8473440"/>
              <a:gd name="T89" fmla="*/ 2933700 h 5814060"/>
              <a:gd name="T90" fmla="*/ 5762243 w 8473440"/>
              <a:gd name="T91" fmla="*/ 2238756 h 5814060"/>
              <a:gd name="T92" fmla="*/ 7271003 w 8473440"/>
              <a:gd name="T93" fmla="*/ 2430780 h 5814060"/>
              <a:gd name="T94" fmla="*/ 8066530 w 8473440"/>
              <a:gd name="T95" fmla="*/ 2705100 h 5814060"/>
              <a:gd name="T96" fmla="*/ 7618474 w 8473440"/>
              <a:gd name="T97" fmla="*/ 3015996 h 5814060"/>
              <a:gd name="T98" fmla="*/ 6502907 w 8473440"/>
              <a:gd name="T99" fmla="*/ 2695956 h 5814060"/>
              <a:gd name="T100" fmla="*/ 5643371 w 8473440"/>
              <a:gd name="T101" fmla="*/ 2924556 h 5814060"/>
              <a:gd name="T102" fmla="*/ 4454652 w 8473440"/>
              <a:gd name="T103" fmla="*/ 3272028 h 5814060"/>
              <a:gd name="T104" fmla="*/ 4134611 w 8473440"/>
              <a:gd name="T105" fmla="*/ 3244596 h 5814060"/>
              <a:gd name="T106" fmla="*/ 4143755 w 8473440"/>
              <a:gd name="T107" fmla="*/ 4040124 h 5814060"/>
              <a:gd name="T108" fmla="*/ 4573524 w 8473440"/>
              <a:gd name="T109" fmla="*/ 4799076 h 5814060"/>
              <a:gd name="T110" fmla="*/ 4198620 w 8473440"/>
              <a:gd name="T111" fmla="*/ 4195573 h 5814060"/>
              <a:gd name="T112" fmla="*/ 4326636 w 8473440"/>
              <a:gd name="T113" fmla="*/ 5109972 h 5814060"/>
              <a:gd name="T114" fmla="*/ 4847844 w 8473440"/>
              <a:gd name="T115" fmla="*/ 5466588 h 5814060"/>
              <a:gd name="T116" fmla="*/ 5460491 w 8473440"/>
              <a:gd name="T117" fmla="*/ 5503164 h 5814060"/>
              <a:gd name="T118" fmla="*/ 5698235 w 8473440"/>
              <a:gd name="T119" fmla="*/ 5503164 h 5814060"/>
              <a:gd name="T120" fmla="*/ 5679947 w 8473440"/>
              <a:gd name="T121" fmla="*/ 5503164 h 58140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73440"/>
              <a:gd name="T184" fmla="*/ 0 h 5814060"/>
              <a:gd name="T185" fmla="*/ 8473440 w 8473440"/>
              <a:gd name="T186" fmla="*/ 5814060 h 58140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73440" h="5814060">
                <a:moveTo>
                  <a:pt x="2433828" y="5814060"/>
                </a:moveTo>
                <a:cubicBezTo>
                  <a:pt x="2523744" y="5759958"/>
                  <a:pt x="2613660" y="5705856"/>
                  <a:pt x="2708148" y="5622036"/>
                </a:cubicBezTo>
                <a:cubicBezTo>
                  <a:pt x="2802636" y="5538216"/>
                  <a:pt x="2948940" y="5425440"/>
                  <a:pt x="3000756" y="5311140"/>
                </a:cubicBezTo>
                <a:cubicBezTo>
                  <a:pt x="3052572" y="5196840"/>
                  <a:pt x="3015996" y="5145024"/>
                  <a:pt x="3019044" y="4936236"/>
                </a:cubicBezTo>
                <a:cubicBezTo>
                  <a:pt x="3022092" y="4727448"/>
                  <a:pt x="3023616" y="4291584"/>
                  <a:pt x="3019044" y="4058412"/>
                </a:cubicBezTo>
                <a:cubicBezTo>
                  <a:pt x="3014472" y="3825240"/>
                  <a:pt x="3038856" y="3677412"/>
                  <a:pt x="2991612" y="3537204"/>
                </a:cubicBezTo>
                <a:cubicBezTo>
                  <a:pt x="2944368" y="3396996"/>
                  <a:pt x="2875788" y="3314700"/>
                  <a:pt x="2735580" y="3217164"/>
                </a:cubicBezTo>
                <a:cubicBezTo>
                  <a:pt x="2595372" y="3119628"/>
                  <a:pt x="2383536" y="2994660"/>
                  <a:pt x="2150364" y="2951988"/>
                </a:cubicBezTo>
                <a:cubicBezTo>
                  <a:pt x="1917192" y="2909316"/>
                  <a:pt x="1336548" y="2961132"/>
                  <a:pt x="1336548" y="2961132"/>
                </a:cubicBezTo>
                <a:cubicBezTo>
                  <a:pt x="1030224" y="2965704"/>
                  <a:pt x="534924" y="3000756"/>
                  <a:pt x="312420" y="2979420"/>
                </a:cubicBezTo>
                <a:cubicBezTo>
                  <a:pt x="89916" y="2958084"/>
                  <a:pt x="0" y="2857500"/>
                  <a:pt x="1524" y="2833116"/>
                </a:cubicBezTo>
                <a:cubicBezTo>
                  <a:pt x="3048" y="2808732"/>
                  <a:pt x="147828" y="2845308"/>
                  <a:pt x="321564" y="2833116"/>
                </a:cubicBezTo>
                <a:cubicBezTo>
                  <a:pt x="495300" y="2820924"/>
                  <a:pt x="769620" y="2796540"/>
                  <a:pt x="1043940" y="2759964"/>
                </a:cubicBezTo>
                <a:cubicBezTo>
                  <a:pt x="1318260" y="2723388"/>
                  <a:pt x="1632204" y="2609088"/>
                  <a:pt x="1967484" y="2613660"/>
                </a:cubicBezTo>
                <a:cubicBezTo>
                  <a:pt x="2302764" y="2618232"/>
                  <a:pt x="2918460" y="2840736"/>
                  <a:pt x="3055620" y="2787396"/>
                </a:cubicBezTo>
                <a:cubicBezTo>
                  <a:pt x="3192780" y="2734056"/>
                  <a:pt x="2985516" y="2435352"/>
                  <a:pt x="2790444" y="2293620"/>
                </a:cubicBezTo>
                <a:cubicBezTo>
                  <a:pt x="2595372" y="2151888"/>
                  <a:pt x="2217420" y="2029968"/>
                  <a:pt x="1885188" y="1937004"/>
                </a:cubicBezTo>
                <a:cubicBezTo>
                  <a:pt x="1552956" y="1844040"/>
                  <a:pt x="1071372" y="1784604"/>
                  <a:pt x="797052" y="1735836"/>
                </a:cubicBezTo>
                <a:cubicBezTo>
                  <a:pt x="522732" y="1687068"/>
                  <a:pt x="138684" y="1680972"/>
                  <a:pt x="239268" y="1644396"/>
                </a:cubicBezTo>
                <a:cubicBezTo>
                  <a:pt x="339852" y="1607820"/>
                  <a:pt x="954024" y="1511808"/>
                  <a:pt x="1400556" y="1516380"/>
                </a:cubicBezTo>
                <a:cubicBezTo>
                  <a:pt x="1847088" y="1520952"/>
                  <a:pt x="2583180" y="1591056"/>
                  <a:pt x="2918460" y="1671828"/>
                </a:cubicBezTo>
                <a:cubicBezTo>
                  <a:pt x="3253740" y="1752600"/>
                  <a:pt x="3368040" y="2069592"/>
                  <a:pt x="3412236" y="2001012"/>
                </a:cubicBezTo>
                <a:cubicBezTo>
                  <a:pt x="3456432" y="1932432"/>
                  <a:pt x="3422904" y="1522476"/>
                  <a:pt x="3183636" y="1260348"/>
                </a:cubicBezTo>
                <a:cubicBezTo>
                  <a:pt x="2944368" y="998220"/>
                  <a:pt x="2275332" y="582168"/>
                  <a:pt x="1976628" y="428244"/>
                </a:cubicBezTo>
                <a:cubicBezTo>
                  <a:pt x="1677924" y="274320"/>
                  <a:pt x="1272540" y="348996"/>
                  <a:pt x="1391412" y="336804"/>
                </a:cubicBezTo>
                <a:cubicBezTo>
                  <a:pt x="1510284" y="324612"/>
                  <a:pt x="2360676" y="274320"/>
                  <a:pt x="2689860" y="355092"/>
                </a:cubicBezTo>
                <a:cubicBezTo>
                  <a:pt x="3019044" y="435864"/>
                  <a:pt x="3176016" y="601980"/>
                  <a:pt x="3366516" y="821436"/>
                </a:cubicBezTo>
                <a:cubicBezTo>
                  <a:pt x="3557016" y="1040892"/>
                  <a:pt x="3724656" y="1513332"/>
                  <a:pt x="3832860" y="1671828"/>
                </a:cubicBezTo>
                <a:cubicBezTo>
                  <a:pt x="3941064" y="1830324"/>
                  <a:pt x="4020312" y="1883664"/>
                  <a:pt x="4015740" y="1772412"/>
                </a:cubicBezTo>
                <a:cubicBezTo>
                  <a:pt x="4011168" y="1661160"/>
                  <a:pt x="3802380" y="1231392"/>
                  <a:pt x="3805428" y="1004316"/>
                </a:cubicBezTo>
                <a:cubicBezTo>
                  <a:pt x="3808476" y="777240"/>
                  <a:pt x="3970020" y="568452"/>
                  <a:pt x="4034028" y="409956"/>
                </a:cubicBezTo>
                <a:cubicBezTo>
                  <a:pt x="4098036" y="251460"/>
                  <a:pt x="4012692" y="106680"/>
                  <a:pt x="4189476" y="53340"/>
                </a:cubicBezTo>
                <a:cubicBezTo>
                  <a:pt x="4366260" y="0"/>
                  <a:pt x="5024628" y="53340"/>
                  <a:pt x="5094732" y="89916"/>
                </a:cubicBezTo>
                <a:cubicBezTo>
                  <a:pt x="5164836" y="126492"/>
                  <a:pt x="4719828" y="205740"/>
                  <a:pt x="4610100" y="272796"/>
                </a:cubicBezTo>
                <a:cubicBezTo>
                  <a:pt x="4500372" y="339852"/>
                  <a:pt x="4479036" y="272796"/>
                  <a:pt x="4436364" y="492252"/>
                </a:cubicBezTo>
                <a:cubicBezTo>
                  <a:pt x="4393692" y="711708"/>
                  <a:pt x="4349496" y="1312164"/>
                  <a:pt x="4354068" y="1589532"/>
                </a:cubicBezTo>
                <a:cubicBezTo>
                  <a:pt x="4358640" y="1866900"/>
                  <a:pt x="4399788" y="2226564"/>
                  <a:pt x="4463796" y="2156460"/>
                </a:cubicBezTo>
                <a:cubicBezTo>
                  <a:pt x="4527804" y="2086356"/>
                  <a:pt x="4529328" y="1469136"/>
                  <a:pt x="4738116" y="1168908"/>
                </a:cubicBezTo>
                <a:cubicBezTo>
                  <a:pt x="4946904" y="868680"/>
                  <a:pt x="5175504" y="396240"/>
                  <a:pt x="5716524" y="355092"/>
                </a:cubicBezTo>
                <a:cubicBezTo>
                  <a:pt x="6257544" y="313944"/>
                  <a:pt x="7569708" y="763524"/>
                  <a:pt x="7984236" y="922020"/>
                </a:cubicBezTo>
                <a:cubicBezTo>
                  <a:pt x="8398764" y="1080516"/>
                  <a:pt x="8473440" y="1316736"/>
                  <a:pt x="8203692" y="1306068"/>
                </a:cubicBezTo>
                <a:cubicBezTo>
                  <a:pt x="7933944" y="1295400"/>
                  <a:pt x="6873240" y="836676"/>
                  <a:pt x="6365748" y="858012"/>
                </a:cubicBezTo>
                <a:cubicBezTo>
                  <a:pt x="5858256" y="879348"/>
                  <a:pt x="5436108" y="1161288"/>
                  <a:pt x="5158740" y="1434084"/>
                </a:cubicBezTo>
                <a:cubicBezTo>
                  <a:pt x="4881372" y="1706880"/>
                  <a:pt x="4823460" y="2244852"/>
                  <a:pt x="4701540" y="2494788"/>
                </a:cubicBezTo>
                <a:cubicBezTo>
                  <a:pt x="4579620" y="2744724"/>
                  <a:pt x="4250436" y="2976372"/>
                  <a:pt x="4427220" y="2933700"/>
                </a:cubicBezTo>
                <a:cubicBezTo>
                  <a:pt x="4604004" y="2891028"/>
                  <a:pt x="5288280" y="2322576"/>
                  <a:pt x="5762244" y="2238756"/>
                </a:cubicBezTo>
                <a:cubicBezTo>
                  <a:pt x="6236208" y="2154936"/>
                  <a:pt x="6886956" y="2353056"/>
                  <a:pt x="7271004" y="2430780"/>
                </a:cubicBezTo>
                <a:cubicBezTo>
                  <a:pt x="7655052" y="2508504"/>
                  <a:pt x="8008620" y="2607564"/>
                  <a:pt x="8066532" y="2705100"/>
                </a:cubicBezTo>
                <a:cubicBezTo>
                  <a:pt x="8124444" y="2802636"/>
                  <a:pt x="7879080" y="3017520"/>
                  <a:pt x="7618476" y="3015996"/>
                </a:cubicBezTo>
                <a:cubicBezTo>
                  <a:pt x="7357872" y="3014472"/>
                  <a:pt x="6832092" y="2711196"/>
                  <a:pt x="6502908" y="2695956"/>
                </a:cubicBezTo>
                <a:cubicBezTo>
                  <a:pt x="6173724" y="2680716"/>
                  <a:pt x="5984748" y="2828544"/>
                  <a:pt x="5643372" y="2924556"/>
                </a:cubicBezTo>
                <a:cubicBezTo>
                  <a:pt x="5301996" y="3020568"/>
                  <a:pt x="4706112" y="3218688"/>
                  <a:pt x="4454652" y="3272028"/>
                </a:cubicBezTo>
                <a:cubicBezTo>
                  <a:pt x="4203192" y="3325368"/>
                  <a:pt x="4186428" y="3116580"/>
                  <a:pt x="4134612" y="3244596"/>
                </a:cubicBezTo>
                <a:cubicBezTo>
                  <a:pt x="4082796" y="3372612"/>
                  <a:pt x="4070604" y="3781044"/>
                  <a:pt x="4143756" y="4040124"/>
                </a:cubicBezTo>
                <a:cubicBezTo>
                  <a:pt x="4216908" y="4299204"/>
                  <a:pt x="4564380" y="4773168"/>
                  <a:pt x="4573524" y="4799076"/>
                </a:cubicBezTo>
                <a:cubicBezTo>
                  <a:pt x="4582668" y="4824984"/>
                  <a:pt x="4239768" y="4143756"/>
                  <a:pt x="4198620" y="4195572"/>
                </a:cubicBezTo>
                <a:cubicBezTo>
                  <a:pt x="4157472" y="4247388"/>
                  <a:pt x="4218432" y="4898136"/>
                  <a:pt x="4326636" y="5109972"/>
                </a:cubicBezTo>
                <a:cubicBezTo>
                  <a:pt x="4434840" y="5321808"/>
                  <a:pt x="4658868" y="5401056"/>
                  <a:pt x="4847844" y="5466588"/>
                </a:cubicBezTo>
                <a:cubicBezTo>
                  <a:pt x="5036820" y="5532120"/>
                  <a:pt x="5318760" y="5497068"/>
                  <a:pt x="5460492" y="5503164"/>
                </a:cubicBezTo>
                <a:cubicBezTo>
                  <a:pt x="5602224" y="5509260"/>
                  <a:pt x="5698236" y="5503164"/>
                  <a:pt x="5698236" y="5503164"/>
                </a:cubicBezTo>
                <a:lnTo>
                  <a:pt x="5679948" y="5503164"/>
                </a:lnTo>
              </a:path>
            </a:pathLst>
          </a:custGeom>
          <a:no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GB" sz="1800" b="0" i="0" u="none" strike="noStrike" cap="none" normalizeH="0" baseline="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6948264" y="1556792"/>
            <a:ext cx="2195736" cy="707886"/>
          </a:xfrm>
          <a:prstGeom prst="rect">
            <a:avLst/>
          </a:prstGeom>
          <a:noFill/>
        </p:spPr>
        <p:txBody>
          <a:bodyPr wrap="square" rtlCol="0">
            <a:spAutoFit/>
          </a:bodyPr>
          <a:lstStyle/>
          <a:p>
            <a:r>
              <a:rPr lang="en-GB" sz="4000" dirty="0" smtClean="0"/>
              <a:t>Dreams</a:t>
            </a:r>
            <a:endParaRPr lang="en-GB" sz="4000" dirty="0"/>
          </a:p>
        </p:txBody>
      </p:sp>
      <p:sp>
        <p:nvSpPr>
          <p:cNvPr id="5" name="TextBox 4"/>
          <p:cNvSpPr txBox="1"/>
          <p:nvPr/>
        </p:nvSpPr>
        <p:spPr>
          <a:xfrm>
            <a:off x="5652120" y="3573016"/>
            <a:ext cx="3491880" cy="1323439"/>
          </a:xfrm>
          <a:prstGeom prst="rect">
            <a:avLst/>
          </a:prstGeom>
          <a:noFill/>
        </p:spPr>
        <p:txBody>
          <a:bodyPr wrap="square" rtlCol="0">
            <a:spAutoFit/>
          </a:bodyPr>
          <a:lstStyle/>
          <a:p>
            <a:r>
              <a:rPr lang="en-GB" sz="4000" dirty="0" smtClean="0"/>
              <a:t>Loneliness and companionship</a:t>
            </a:r>
            <a:endParaRPr lang="en-GB" sz="4000" dirty="0"/>
          </a:p>
        </p:txBody>
      </p:sp>
      <p:sp>
        <p:nvSpPr>
          <p:cNvPr id="6" name="TextBox 5"/>
          <p:cNvSpPr txBox="1"/>
          <p:nvPr/>
        </p:nvSpPr>
        <p:spPr>
          <a:xfrm>
            <a:off x="251520" y="3645024"/>
            <a:ext cx="2664296" cy="1323439"/>
          </a:xfrm>
          <a:prstGeom prst="rect">
            <a:avLst/>
          </a:prstGeom>
          <a:noFill/>
        </p:spPr>
        <p:txBody>
          <a:bodyPr wrap="square" rtlCol="0">
            <a:spAutoFit/>
          </a:bodyPr>
          <a:lstStyle/>
          <a:p>
            <a:r>
              <a:rPr lang="en-GB" sz="4000" dirty="0" smtClean="0"/>
              <a:t>Plans going wrong</a:t>
            </a:r>
            <a:endParaRPr lang="en-GB" sz="4000" dirty="0"/>
          </a:p>
        </p:txBody>
      </p:sp>
      <p:sp>
        <p:nvSpPr>
          <p:cNvPr id="7" name="TextBox 6"/>
          <p:cNvSpPr txBox="1"/>
          <p:nvPr/>
        </p:nvSpPr>
        <p:spPr>
          <a:xfrm>
            <a:off x="395536" y="620688"/>
            <a:ext cx="2232248" cy="707886"/>
          </a:xfrm>
          <a:prstGeom prst="rect">
            <a:avLst/>
          </a:prstGeom>
          <a:noFill/>
        </p:spPr>
        <p:txBody>
          <a:bodyPr wrap="square" rtlCol="0">
            <a:spAutoFit/>
          </a:bodyPr>
          <a:lstStyle/>
          <a:p>
            <a:r>
              <a:rPr lang="en-GB" sz="4000" dirty="0" smtClean="0"/>
              <a:t>Prejudice</a:t>
            </a:r>
            <a:endParaRPr lang="en-GB" sz="4000" dirty="0"/>
          </a:p>
        </p:txBody>
      </p:sp>
      <p:sp>
        <p:nvSpPr>
          <p:cNvPr id="8" name="TextBox 7"/>
          <p:cNvSpPr txBox="1"/>
          <p:nvPr/>
        </p:nvSpPr>
        <p:spPr>
          <a:xfrm>
            <a:off x="683568" y="2204864"/>
            <a:ext cx="1728192" cy="707886"/>
          </a:xfrm>
          <a:prstGeom prst="rect">
            <a:avLst/>
          </a:prstGeom>
          <a:noFill/>
        </p:spPr>
        <p:txBody>
          <a:bodyPr wrap="square" rtlCol="0">
            <a:spAutoFit/>
          </a:bodyPr>
          <a:lstStyle/>
          <a:p>
            <a:r>
              <a:rPr lang="en-GB" sz="4000" dirty="0" smtClean="0"/>
              <a:t>???</a:t>
            </a:r>
            <a:endParaRPr lang="en-GB" sz="4000" dirty="0"/>
          </a:p>
        </p:txBody>
      </p:sp>
      <p:sp>
        <p:nvSpPr>
          <p:cNvPr id="9" name="TextBox 8"/>
          <p:cNvSpPr txBox="1"/>
          <p:nvPr/>
        </p:nvSpPr>
        <p:spPr>
          <a:xfrm>
            <a:off x="4788024" y="260648"/>
            <a:ext cx="1728192" cy="707886"/>
          </a:xfrm>
          <a:prstGeom prst="rect">
            <a:avLst/>
          </a:prstGeom>
          <a:noFill/>
        </p:spPr>
        <p:txBody>
          <a:bodyPr wrap="square" rtlCol="0">
            <a:spAutoFit/>
          </a:bodyPr>
          <a:lstStyle/>
          <a:p>
            <a:r>
              <a:rPr lang="en-GB" sz="4000" dirty="0" smtClean="0"/>
              <a:t>???</a:t>
            </a:r>
            <a:endParaRPr lang="en-GB"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http://fc01.deviantart.net/fs50/i/2009/332/f/c/Of_Mice_and_Men_by_BonaFideFaith.png"/>
          <p:cNvPicPr>
            <a:picLocks noChangeAspect="1" noChangeArrowheads="1"/>
          </p:cNvPicPr>
          <p:nvPr/>
        </p:nvPicPr>
        <p:blipFill>
          <a:blip r:embed="rId2" cstate="print"/>
          <a:srcRect/>
          <a:stretch>
            <a:fillRect/>
          </a:stretch>
        </p:blipFill>
        <p:spPr bwMode="auto">
          <a:xfrm>
            <a:off x="0" y="0"/>
            <a:ext cx="9180512" cy="6885384"/>
          </a:xfrm>
          <a:prstGeom prst="rect">
            <a:avLst/>
          </a:prstGeom>
          <a:noFill/>
        </p:spPr>
      </p:pic>
      <p:sp>
        <p:nvSpPr>
          <p:cNvPr id="3" name="TextBox 2"/>
          <p:cNvSpPr txBox="1"/>
          <p:nvPr/>
        </p:nvSpPr>
        <p:spPr>
          <a:xfrm>
            <a:off x="395536" y="692696"/>
            <a:ext cx="6336704" cy="769441"/>
          </a:xfrm>
          <a:prstGeom prst="rect">
            <a:avLst/>
          </a:prstGeom>
          <a:noFill/>
        </p:spPr>
        <p:txBody>
          <a:bodyPr wrap="square" rtlCol="0">
            <a:spAutoFit/>
          </a:bodyPr>
          <a:lstStyle/>
          <a:p>
            <a:r>
              <a:rPr lang="en-GB" sz="4400" b="1" dirty="0" smtClean="0"/>
              <a:t>Theme #1 - Dreams</a:t>
            </a:r>
            <a:endParaRPr lang="en-GB" sz="4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
          <p:cNvSpPr>
            <a:spLocks noChangeArrowheads="1"/>
          </p:cNvSpPr>
          <p:nvPr/>
        </p:nvSpPr>
        <p:spPr bwMode="auto">
          <a:xfrm>
            <a:off x="179512" y="1340768"/>
            <a:ext cx="8784976"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LENNIE: 	_________________________________________________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GEORGE:	_________________________________________________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CURLEY: 	_________________________________________________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C’s WIFE: 	_________________________________________________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CROOKS: 	_________________________________________________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CANDY: 	_________________________________________________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____</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Put a tick on the list above if the dream or hope of the character comes true, and an ‘L’ if the dream is likely to come true.</a:t>
            </a: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endParaRPr>
          </a:p>
        </p:txBody>
      </p:sp>
      <p:sp>
        <p:nvSpPr>
          <p:cNvPr id="3" name="TextBox 2"/>
          <p:cNvSpPr txBox="1"/>
          <p:nvPr/>
        </p:nvSpPr>
        <p:spPr>
          <a:xfrm>
            <a:off x="251520" y="404664"/>
            <a:ext cx="8712968" cy="1200329"/>
          </a:xfrm>
          <a:prstGeom prst="rect">
            <a:avLst/>
          </a:prstGeom>
          <a:noFill/>
        </p:spPr>
        <p:txBody>
          <a:bodyPr wrap="square" rtlCol="0">
            <a:spAutoFit/>
          </a:bodyPr>
          <a:lstStyle/>
          <a:p>
            <a:pPr lvl="0"/>
            <a:r>
              <a:rPr lang="en-US" b="1" dirty="0" smtClean="0">
                <a:latin typeface="Arial" pitchFamily="34" charset="0"/>
                <a:ea typeface="Times New Roman" pitchFamily="18" charset="0"/>
                <a:cs typeface="Arial" pitchFamily="34" charset="0"/>
              </a:rPr>
              <a:t>It seems that all of the characters in </a:t>
            </a:r>
            <a:r>
              <a:rPr lang="en-US" b="1" i="1" dirty="0" smtClean="0">
                <a:latin typeface="Arial" pitchFamily="34" charset="0"/>
                <a:ea typeface="Times New Roman" pitchFamily="18" charset="0"/>
                <a:cs typeface="Arial" pitchFamily="34" charset="0"/>
              </a:rPr>
              <a:t>Of Mice and Men</a:t>
            </a:r>
            <a:r>
              <a:rPr lang="en-US" b="1" dirty="0" smtClean="0">
                <a:latin typeface="Arial" pitchFamily="34" charset="0"/>
                <a:ea typeface="Times New Roman" pitchFamily="18" charset="0"/>
                <a:cs typeface="Arial" pitchFamily="34" charset="0"/>
              </a:rPr>
              <a:t> are holding onto dreams, hopes, and plans. Whose dreams are whose? Write down the dream of each character </a:t>
            </a:r>
            <a:r>
              <a:rPr lang="en-US" b="1" dirty="0" smtClean="0">
                <a:latin typeface="Arial" pitchFamily="34" charset="0"/>
                <a:ea typeface="Times New Roman" pitchFamily="18" charset="0"/>
                <a:cs typeface="Arial" pitchFamily="34" charset="0"/>
              </a:rPr>
              <a:t>in your book, as below</a:t>
            </a:r>
            <a:r>
              <a:rPr lang="en-US" b="1" dirty="0" smtClean="0">
                <a:latin typeface="Arial" pitchFamily="34" charset="0"/>
                <a:ea typeface="Times New Roman" pitchFamily="18" charset="0"/>
                <a:cs typeface="Arial" pitchFamily="34" charset="0"/>
              </a:rPr>
              <a:t>:</a:t>
            </a:r>
            <a:endParaRPr lang="en-GB" b="1" dirty="0" smtClean="0">
              <a:latin typeface="Arial" pitchFamily="34" charset="0"/>
              <a:cs typeface="Arial" pitchFamily="34" charset="0"/>
            </a:endParaRPr>
          </a:p>
          <a:p>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Content Placeholder 2"/>
          <p:cNvSpPr txBox="1">
            <a:spLocks/>
          </p:cNvSpPr>
          <p:nvPr/>
        </p:nvSpPr>
        <p:spPr>
          <a:xfrm>
            <a:off x="467544" y="692696"/>
            <a:ext cx="8229600" cy="4625609"/>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What is George and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Lennie’s</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dream?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George and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Lennie</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have a dream, even before they arrive at their new job on the ranch, to make enough money to live "off the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fatta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the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lan</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and be their own bosses.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Lennie</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will then be able to tend the rabbits.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George also has a dream of finding a girl and having an easy life but he knows it is impossible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explore some of the themes and symbols of the novel</a:t>
            </a:r>
            <a:endParaRPr lang="en-GB" dirty="0"/>
          </a:p>
        </p:txBody>
      </p:sp>
      <p:sp>
        <p:nvSpPr>
          <p:cNvPr id="3" name="Content Placeholder 2"/>
          <p:cNvSpPr txBox="1">
            <a:spLocks/>
          </p:cNvSpPr>
          <p:nvPr/>
        </p:nvSpPr>
        <p:spPr>
          <a:xfrm>
            <a:off x="323528" y="692696"/>
            <a:ext cx="8496944" cy="597666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What is Curley’s dream?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a:buFont typeface="Arial" pitchFamily="34" charset="0"/>
              <a:buChar char="•"/>
            </a:pPr>
            <a:r>
              <a:rPr lang="en-GB" sz="3200" dirty="0" smtClean="0"/>
              <a:t> To be a boxer</a:t>
            </a:r>
          </a:p>
          <a:p>
            <a:pPr>
              <a:buFont typeface="Arial" pitchFamily="34" charset="0"/>
              <a:buChar char="•"/>
            </a:pPr>
            <a:r>
              <a:rPr lang="en-GB" sz="3200" dirty="0" smtClean="0"/>
              <a:t> To prove to himself/and others that he is a ‘big’ man and that he should be respected</a:t>
            </a:r>
          </a:p>
          <a:p>
            <a:pPr>
              <a:buFont typeface="Arial" pitchFamily="34" charset="0"/>
              <a:buChar cha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2001</Words>
  <Application>Microsoft Office PowerPoint</Application>
  <PresentationFormat>On-screen Show (4:3)</PresentationFormat>
  <Paragraphs>165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Comic Sans MS</vt:lpstr>
      <vt:lpstr>Times New Roman</vt:lpstr>
      <vt:lpstr>Wingdings</vt:lpstr>
      <vt:lpstr>Wingdings 2</vt:lpstr>
      <vt:lpstr>Office Theme</vt:lpstr>
      <vt:lpstr>Learning Objective   To explore some of the themes and symbols of the novel</vt:lpstr>
      <vt:lpstr>Robert Burns – To a mouse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explore some of the themes and symbols of the novel</dc:title>
  <dc:creator>Vicki</dc:creator>
  <cp:lastModifiedBy>Victoria Archer</cp:lastModifiedBy>
  <cp:revision>4</cp:revision>
  <dcterms:created xsi:type="dcterms:W3CDTF">2014-08-23T12:49:37Z</dcterms:created>
  <dcterms:modified xsi:type="dcterms:W3CDTF">2014-12-07T14:07:26Z</dcterms:modified>
</cp:coreProperties>
</file>