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125B303-6E21-4000-B401-5EE09B001FE4}" type="datetimeFigureOut">
              <a:rPr lang="en-GB" smtClean="0"/>
              <a:t>07/11/2014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9B0F30-3B6C-4940-ADE0-49864BDB1AF1}"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125B303-6E21-4000-B401-5EE09B001FE4}" type="datetimeFigureOut">
              <a:rPr lang="en-GB" smtClean="0"/>
              <a:t>07/11/2014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9B0F30-3B6C-4940-ADE0-49864BDB1AF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125B303-6E21-4000-B401-5EE09B001FE4}" type="datetimeFigureOut">
              <a:rPr lang="en-GB" smtClean="0"/>
              <a:t>07/11/2014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9B0F30-3B6C-4940-ADE0-49864BDB1AF1}"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125B303-6E21-4000-B401-5EE09B001FE4}" type="datetimeFigureOut">
              <a:rPr lang="en-GB" smtClean="0"/>
              <a:t>07/11/2014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9B0F30-3B6C-4940-ADE0-49864BDB1AF1}"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25B303-6E21-4000-B401-5EE09B001FE4}" type="datetimeFigureOut">
              <a:rPr lang="en-GB" smtClean="0"/>
              <a:t>07/11/2014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C9B0F30-3B6C-4940-ADE0-49864BDB1AF1}"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125B303-6E21-4000-B401-5EE09B001FE4}" type="datetimeFigureOut">
              <a:rPr lang="en-GB" smtClean="0"/>
              <a:t>07/11/2014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9B0F30-3B6C-4940-ADE0-49864BDB1AF1}"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125B303-6E21-4000-B401-5EE09B001FE4}" type="datetimeFigureOut">
              <a:rPr lang="en-GB" smtClean="0"/>
              <a:t>07/11/2014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C9B0F30-3B6C-4940-ADE0-49864BDB1AF1}"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125B303-6E21-4000-B401-5EE09B001FE4}" type="datetimeFigureOut">
              <a:rPr lang="en-GB" smtClean="0"/>
              <a:t>07/11/2014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C9B0F30-3B6C-4940-ADE0-49864BDB1AF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25B303-6E21-4000-B401-5EE09B001FE4}" type="datetimeFigureOut">
              <a:rPr lang="en-GB" smtClean="0"/>
              <a:t>07/11/2014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C9B0F30-3B6C-4940-ADE0-49864BDB1AF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25B303-6E21-4000-B401-5EE09B001FE4}" type="datetimeFigureOut">
              <a:rPr lang="en-GB" smtClean="0"/>
              <a:t>07/11/2014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9B0F30-3B6C-4940-ADE0-49864BDB1AF1}"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25B303-6E21-4000-B401-5EE09B001FE4}" type="datetimeFigureOut">
              <a:rPr lang="en-GB" smtClean="0"/>
              <a:t>07/11/2014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C9B0F30-3B6C-4940-ADE0-49864BDB1AF1}"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25B303-6E21-4000-B401-5EE09B001FE4}" type="datetimeFigureOut">
              <a:rPr lang="en-GB" smtClean="0"/>
              <a:t>07/11/2014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9B0F30-3B6C-4940-ADE0-49864BDB1AF1}"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2050" name="Rectangle 2"/>
          <p:cNvSpPr>
            <a:spLocks noGrp="1" noChangeArrowheads="1"/>
          </p:cNvSpPr>
          <p:nvPr>
            <p:ph type="ctrTitle"/>
          </p:nvPr>
        </p:nvSpPr>
        <p:spPr>
          <a:xfrm>
            <a:off x="684213" y="1412875"/>
            <a:ext cx="7772400" cy="3600450"/>
          </a:xfrm>
        </p:spPr>
        <p:txBody>
          <a:bodyPr>
            <a:normAutofit/>
          </a:bodyPr>
          <a:lstStyle/>
          <a:p>
            <a:r>
              <a:rPr lang="en-GB" sz="4800" b="1" u="sng" dirty="0">
                <a:solidFill>
                  <a:schemeClr val="bg1"/>
                </a:solidFill>
                <a:latin typeface="Comic Sans MS" pitchFamily="66" charset="0"/>
              </a:rPr>
              <a:t>Learning </a:t>
            </a:r>
            <a:r>
              <a:rPr lang="en-GB" sz="4800" b="1" u="sng" dirty="0" smtClean="0">
                <a:solidFill>
                  <a:schemeClr val="bg1"/>
                </a:solidFill>
                <a:latin typeface="Comic Sans MS" pitchFamily="66" charset="0"/>
              </a:rPr>
              <a:t>Objective</a:t>
            </a:r>
            <a:r>
              <a:rPr lang="en-GB" b="1" u="sng" dirty="0">
                <a:solidFill>
                  <a:schemeClr val="bg1"/>
                </a:solidFill>
                <a:latin typeface="Comic Sans MS" pitchFamily="66" charset="0"/>
              </a:rPr>
              <a:t/>
            </a:r>
            <a:br>
              <a:rPr lang="en-GB" b="1" u="sng" dirty="0">
                <a:solidFill>
                  <a:schemeClr val="bg1"/>
                </a:solidFill>
                <a:latin typeface="Comic Sans MS" pitchFamily="66" charset="0"/>
              </a:rPr>
            </a:br>
            <a:r>
              <a:rPr lang="en-GB" sz="4000" dirty="0">
                <a:solidFill>
                  <a:schemeClr val="bg1"/>
                </a:solidFill>
                <a:latin typeface="Comic Sans MS" pitchFamily="66" charset="0"/>
              </a:rPr>
              <a:t/>
            </a:r>
            <a:br>
              <a:rPr lang="en-GB" sz="4000" dirty="0">
                <a:solidFill>
                  <a:schemeClr val="bg1"/>
                </a:solidFill>
                <a:latin typeface="Comic Sans MS" pitchFamily="66" charset="0"/>
              </a:rPr>
            </a:br>
            <a:r>
              <a:rPr lang="en-GB" dirty="0" smtClean="0">
                <a:solidFill>
                  <a:schemeClr val="bg1"/>
                </a:solidFill>
                <a:latin typeface="Comic Sans MS" pitchFamily="66" charset="0"/>
              </a:rPr>
              <a:t> To study Chapter 6 of the novel</a:t>
            </a:r>
            <a:endParaRPr lang="en-US" dirty="0">
              <a:solidFill>
                <a:schemeClr val="bg1"/>
              </a:solidFill>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69332"/>
          </a:xfrm>
          <a:prstGeom prst="rect">
            <a:avLst/>
          </a:prstGeom>
          <a:solidFill>
            <a:schemeClr val="accent3">
              <a:lumMod val="40000"/>
              <a:lumOff val="60000"/>
            </a:schemeClr>
          </a:solidFill>
        </p:spPr>
        <p:txBody>
          <a:bodyPr wrap="square" rtlCol="0">
            <a:spAutoFit/>
          </a:bodyPr>
          <a:lstStyle/>
          <a:p>
            <a:r>
              <a:rPr lang="en-GB" b="1" dirty="0" smtClean="0"/>
              <a:t>Learning Objective: </a:t>
            </a:r>
            <a:r>
              <a:rPr lang="en-GB" dirty="0" smtClean="0"/>
              <a:t>To study Chapter 6 of the novel</a:t>
            </a:r>
            <a:endParaRPr lang="en-GB" dirty="0"/>
          </a:p>
        </p:txBody>
      </p:sp>
      <p:sp>
        <p:nvSpPr>
          <p:cNvPr id="3" name="TextBox 2"/>
          <p:cNvSpPr txBox="1"/>
          <p:nvPr/>
        </p:nvSpPr>
        <p:spPr>
          <a:xfrm>
            <a:off x="179512" y="548680"/>
            <a:ext cx="8136904" cy="707886"/>
          </a:xfrm>
          <a:prstGeom prst="rect">
            <a:avLst/>
          </a:prstGeom>
          <a:noFill/>
        </p:spPr>
        <p:txBody>
          <a:bodyPr wrap="square" rtlCol="0">
            <a:spAutoFit/>
          </a:bodyPr>
          <a:lstStyle/>
          <a:p>
            <a:r>
              <a:rPr lang="en-GB" sz="4000" b="1" dirty="0" smtClean="0">
                <a:solidFill>
                  <a:srgbClr val="FF0000"/>
                </a:solidFill>
              </a:rPr>
              <a:t>The Ending</a:t>
            </a:r>
            <a:endParaRPr lang="en-GB" sz="4000" b="1" dirty="0">
              <a:solidFill>
                <a:srgbClr val="FF0000"/>
              </a:solidFill>
            </a:endParaRPr>
          </a:p>
        </p:txBody>
      </p:sp>
      <p:sp>
        <p:nvSpPr>
          <p:cNvPr id="4" name="TextBox 3"/>
          <p:cNvSpPr txBox="1"/>
          <p:nvPr/>
        </p:nvSpPr>
        <p:spPr>
          <a:xfrm>
            <a:off x="251520" y="1412776"/>
            <a:ext cx="3240360" cy="1569660"/>
          </a:xfrm>
          <a:prstGeom prst="rect">
            <a:avLst/>
          </a:prstGeom>
          <a:noFill/>
        </p:spPr>
        <p:txBody>
          <a:bodyPr wrap="square" rtlCol="0">
            <a:spAutoFit/>
          </a:bodyPr>
          <a:lstStyle/>
          <a:p>
            <a:r>
              <a:rPr lang="en-GB" sz="2400" b="1" dirty="0" smtClean="0"/>
              <a:t>Where does this chapter take place? When were we last here?</a:t>
            </a:r>
          </a:p>
        </p:txBody>
      </p:sp>
      <p:sp>
        <p:nvSpPr>
          <p:cNvPr id="7" name="TextBox 6"/>
          <p:cNvSpPr txBox="1"/>
          <p:nvPr/>
        </p:nvSpPr>
        <p:spPr>
          <a:xfrm>
            <a:off x="179512" y="3789040"/>
            <a:ext cx="3816424" cy="1938992"/>
          </a:xfrm>
          <a:prstGeom prst="rect">
            <a:avLst/>
          </a:prstGeom>
          <a:noFill/>
        </p:spPr>
        <p:txBody>
          <a:bodyPr wrap="square" rtlCol="0">
            <a:spAutoFit/>
          </a:bodyPr>
          <a:lstStyle/>
          <a:p>
            <a:r>
              <a:rPr lang="en-GB" sz="2400" b="1" dirty="0" smtClean="0"/>
              <a:t>How is </a:t>
            </a:r>
            <a:r>
              <a:rPr lang="en-GB" sz="2400" b="1" dirty="0" err="1" smtClean="0"/>
              <a:t>Lennie’s</a:t>
            </a:r>
            <a:r>
              <a:rPr lang="en-GB" sz="2400" b="1" dirty="0" smtClean="0"/>
              <a:t> vision of Aunt Clara and the giant rabbit fitting with his childlike simplicity?</a:t>
            </a:r>
          </a:p>
          <a:p>
            <a:endParaRPr lang="en-GB" sz="2400" b="1" dirty="0" smtClean="0"/>
          </a:p>
        </p:txBody>
      </p:sp>
      <p:pic>
        <p:nvPicPr>
          <p:cNvPr id="8" name="Picture 2" descr="http://regla9.files.wordpress.com/2010/09/of_mice_and_men_by_cemmodore.jpg"/>
          <p:cNvPicPr>
            <a:picLocks noChangeAspect="1" noChangeArrowheads="1"/>
          </p:cNvPicPr>
          <p:nvPr/>
        </p:nvPicPr>
        <p:blipFill>
          <a:blip r:embed="rId2" cstate="print"/>
          <a:srcRect/>
          <a:stretch>
            <a:fillRect/>
          </a:stretch>
        </p:blipFill>
        <p:spPr bwMode="auto">
          <a:xfrm>
            <a:off x="3707904" y="476672"/>
            <a:ext cx="5302801" cy="6267913"/>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69332"/>
          </a:xfrm>
          <a:prstGeom prst="rect">
            <a:avLst/>
          </a:prstGeom>
          <a:solidFill>
            <a:schemeClr val="accent3">
              <a:lumMod val="40000"/>
              <a:lumOff val="60000"/>
            </a:schemeClr>
          </a:solidFill>
        </p:spPr>
        <p:txBody>
          <a:bodyPr wrap="square" rtlCol="0">
            <a:spAutoFit/>
          </a:bodyPr>
          <a:lstStyle/>
          <a:p>
            <a:r>
              <a:rPr lang="en-GB" b="1" dirty="0" smtClean="0"/>
              <a:t>Learning Objective: </a:t>
            </a:r>
            <a:r>
              <a:rPr lang="en-GB" dirty="0" smtClean="0"/>
              <a:t>To study Chapter 6 of the novel</a:t>
            </a:r>
            <a:endParaRPr lang="en-GB" dirty="0"/>
          </a:p>
        </p:txBody>
      </p:sp>
      <p:pic>
        <p:nvPicPr>
          <p:cNvPr id="125954" name="Picture 2" descr="http://1.bp.blogspot.com/-YTXeNS4gd8E/U4jhwW6pBhI/AAAAAAAAsr4/y8xBYVHsClI/s1600/21-figkkh-2.6.jpg"/>
          <p:cNvPicPr>
            <a:picLocks noChangeAspect="1" noChangeArrowheads="1"/>
          </p:cNvPicPr>
          <p:nvPr/>
        </p:nvPicPr>
        <p:blipFill>
          <a:blip r:embed="rId2" cstate="print"/>
          <a:srcRect/>
          <a:stretch>
            <a:fillRect/>
          </a:stretch>
        </p:blipFill>
        <p:spPr bwMode="auto">
          <a:xfrm>
            <a:off x="179512" y="1105996"/>
            <a:ext cx="8792666" cy="5623988"/>
          </a:xfrm>
          <a:prstGeom prst="rect">
            <a:avLst/>
          </a:prstGeom>
          <a:noFill/>
        </p:spPr>
      </p:pic>
      <p:sp>
        <p:nvSpPr>
          <p:cNvPr id="7" name="TextBox 6"/>
          <p:cNvSpPr txBox="1"/>
          <p:nvPr/>
        </p:nvSpPr>
        <p:spPr>
          <a:xfrm>
            <a:off x="251520" y="548680"/>
            <a:ext cx="8712968" cy="461665"/>
          </a:xfrm>
          <a:prstGeom prst="rect">
            <a:avLst/>
          </a:prstGeom>
          <a:noFill/>
        </p:spPr>
        <p:txBody>
          <a:bodyPr wrap="square" rtlCol="0">
            <a:spAutoFit/>
          </a:bodyPr>
          <a:lstStyle/>
          <a:p>
            <a:pPr algn="ctr"/>
            <a:r>
              <a:rPr lang="en-GB" sz="2400" b="1" dirty="0" smtClean="0"/>
              <a:t>What do you think they represent?</a:t>
            </a:r>
            <a:endParaRPr lang="en-GB" sz="24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69332"/>
          </a:xfrm>
          <a:prstGeom prst="rect">
            <a:avLst/>
          </a:prstGeom>
          <a:solidFill>
            <a:schemeClr val="accent3">
              <a:lumMod val="40000"/>
              <a:lumOff val="60000"/>
            </a:schemeClr>
          </a:solidFill>
        </p:spPr>
        <p:txBody>
          <a:bodyPr wrap="square" rtlCol="0">
            <a:spAutoFit/>
          </a:bodyPr>
          <a:lstStyle/>
          <a:p>
            <a:r>
              <a:rPr lang="en-GB" b="1" dirty="0" smtClean="0"/>
              <a:t>Learning Objective: </a:t>
            </a:r>
            <a:r>
              <a:rPr lang="en-GB" dirty="0" smtClean="0"/>
              <a:t>To study Chapter 6 of the novel</a:t>
            </a:r>
            <a:endParaRPr lang="en-GB" dirty="0"/>
          </a:p>
        </p:txBody>
      </p:sp>
      <p:pic>
        <p:nvPicPr>
          <p:cNvPr id="125954" name="Picture 2" descr="http://1.bp.blogspot.com/-YTXeNS4gd8E/U4jhwW6pBhI/AAAAAAAAsr4/y8xBYVHsClI/s1600/21-figkkh-2.6.jpg"/>
          <p:cNvPicPr>
            <a:picLocks noChangeAspect="1" noChangeArrowheads="1"/>
          </p:cNvPicPr>
          <p:nvPr/>
        </p:nvPicPr>
        <p:blipFill>
          <a:blip r:embed="rId2" cstate="print"/>
          <a:srcRect/>
          <a:stretch>
            <a:fillRect/>
          </a:stretch>
        </p:blipFill>
        <p:spPr bwMode="auto">
          <a:xfrm>
            <a:off x="4895974" y="4086175"/>
            <a:ext cx="4038609" cy="2583185"/>
          </a:xfrm>
          <a:prstGeom prst="rect">
            <a:avLst/>
          </a:prstGeom>
          <a:noFill/>
        </p:spPr>
      </p:pic>
      <p:sp>
        <p:nvSpPr>
          <p:cNvPr id="7" name="TextBox 6"/>
          <p:cNvSpPr txBox="1"/>
          <p:nvPr/>
        </p:nvSpPr>
        <p:spPr>
          <a:xfrm>
            <a:off x="251520" y="548680"/>
            <a:ext cx="8712968" cy="3416320"/>
          </a:xfrm>
          <a:prstGeom prst="rect">
            <a:avLst/>
          </a:prstGeom>
          <a:noFill/>
        </p:spPr>
        <p:txBody>
          <a:bodyPr wrap="square" rtlCol="0">
            <a:spAutoFit/>
          </a:bodyPr>
          <a:lstStyle/>
          <a:p>
            <a:r>
              <a:rPr lang="en-GB" sz="2400" dirty="0" smtClean="0"/>
              <a:t>Giant Rabbit - represents the fear that George will harm him or abandon him. At first, the rabbits were a soft animal that he loved,  now they haunt him. </a:t>
            </a:r>
          </a:p>
          <a:p>
            <a:r>
              <a:rPr lang="en-GB" sz="2400" dirty="0" smtClean="0"/>
              <a:t/>
            </a:r>
            <a:br>
              <a:rPr lang="en-GB" sz="2400" dirty="0" smtClean="0"/>
            </a:br>
            <a:r>
              <a:rPr lang="en-GB" sz="2400" dirty="0" smtClean="0"/>
              <a:t>Aunt Clara - </a:t>
            </a:r>
            <a:r>
              <a:rPr lang="en-GB" sz="2400" smtClean="0"/>
              <a:t>is a domineering </a:t>
            </a:r>
            <a:r>
              <a:rPr lang="en-GB" sz="2400" dirty="0" smtClean="0"/>
              <a:t>mother figure that disapproved of how much trouble he has caused. This further strengthens his fears. </a:t>
            </a:r>
            <a:br>
              <a:rPr lang="en-GB" sz="2400" dirty="0" smtClean="0"/>
            </a:br>
            <a:r>
              <a:rPr lang="en-GB" sz="2400" dirty="0" smtClean="0"/>
              <a:t/>
            </a:r>
            <a:br>
              <a:rPr lang="en-GB" sz="2400" dirty="0" smtClean="0"/>
            </a:br>
            <a:r>
              <a:rPr lang="en-GB" sz="2400" dirty="0" smtClean="0"/>
              <a:t>Both together reinforce Lennie's fears that he is a burden to George and is better off living </a:t>
            </a:r>
            <a:r>
              <a:rPr lang="en-GB" sz="2400" dirty="0" smtClean="0"/>
              <a:t>alone </a:t>
            </a:r>
            <a:r>
              <a:rPr lang="en-GB" sz="2400" dirty="0" smtClean="0"/>
              <a:t>and in isolation. </a:t>
            </a:r>
            <a:endParaRPr lang="en-GB" sz="2400" b="1" dirty="0"/>
          </a:p>
        </p:txBody>
      </p:sp>
      <p:sp>
        <p:nvSpPr>
          <p:cNvPr id="5" name="TextBox 4"/>
          <p:cNvSpPr txBox="1"/>
          <p:nvPr/>
        </p:nvSpPr>
        <p:spPr>
          <a:xfrm>
            <a:off x="611560" y="4653136"/>
            <a:ext cx="3816424" cy="1569660"/>
          </a:xfrm>
          <a:prstGeom prst="rect">
            <a:avLst/>
          </a:prstGeom>
          <a:noFill/>
          <a:ln>
            <a:solidFill>
              <a:srgbClr val="000000"/>
            </a:solidFill>
          </a:ln>
        </p:spPr>
        <p:txBody>
          <a:bodyPr wrap="square" rtlCol="0">
            <a:spAutoFit/>
          </a:bodyPr>
          <a:lstStyle/>
          <a:p>
            <a:r>
              <a:rPr lang="en-GB" sz="2400" b="1" dirty="0" smtClean="0"/>
              <a:t>Why do you think Steinbeck included this scene? It is our first and only time ‘inside’ </a:t>
            </a:r>
            <a:r>
              <a:rPr lang="en-GB" sz="2400" b="1" dirty="0" err="1" smtClean="0"/>
              <a:t>Lennie’s</a:t>
            </a:r>
            <a:r>
              <a:rPr lang="en-GB" sz="2400" b="1" dirty="0" smtClean="0"/>
              <a:t> head. Why now? </a:t>
            </a:r>
            <a:endParaRPr lang="en-GB" sz="2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69332"/>
          </a:xfrm>
          <a:prstGeom prst="rect">
            <a:avLst/>
          </a:prstGeom>
          <a:solidFill>
            <a:schemeClr val="accent3">
              <a:lumMod val="40000"/>
              <a:lumOff val="60000"/>
            </a:schemeClr>
          </a:solidFill>
        </p:spPr>
        <p:txBody>
          <a:bodyPr wrap="square" rtlCol="0">
            <a:spAutoFit/>
          </a:bodyPr>
          <a:lstStyle/>
          <a:p>
            <a:r>
              <a:rPr lang="en-GB" b="1" dirty="0" smtClean="0"/>
              <a:t>Learning Objective: </a:t>
            </a:r>
            <a:r>
              <a:rPr lang="en-GB" dirty="0" smtClean="0"/>
              <a:t>To study Chapter 6 of the novel</a:t>
            </a:r>
            <a:endParaRPr lang="en-GB" dirty="0"/>
          </a:p>
        </p:txBody>
      </p:sp>
      <p:sp>
        <p:nvSpPr>
          <p:cNvPr id="3" name="TextBox 2"/>
          <p:cNvSpPr txBox="1"/>
          <p:nvPr/>
        </p:nvSpPr>
        <p:spPr>
          <a:xfrm>
            <a:off x="179512" y="548680"/>
            <a:ext cx="8712968" cy="3447098"/>
          </a:xfrm>
          <a:prstGeom prst="rect">
            <a:avLst/>
          </a:prstGeom>
          <a:noFill/>
        </p:spPr>
        <p:txBody>
          <a:bodyPr wrap="square" rtlCol="0">
            <a:spAutoFit/>
          </a:bodyPr>
          <a:lstStyle/>
          <a:p>
            <a:r>
              <a:rPr lang="en-US" sz="2000" b="1" dirty="0" smtClean="0"/>
              <a:t>Read from: 'George came quietly out of the brush …’ to the end of the novel.</a:t>
            </a:r>
            <a:endParaRPr lang="en-GB" sz="2000" b="1" dirty="0" smtClean="0"/>
          </a:p>
          <a:p>
            <a:r>
              <a:rPr lang="en-US" sz="2000" dirty="0" smtClean="0"/>
              <a:t> </a:t>
            </a:r>
            <a:endParaRPr lang="en-GB" sz="2000" dirty="0" smtClean="0"/>
          </a:p>
          <a:p>
            <a:r>
              <a:rPr lang="en-US" sz="2000" dirty="0" smtClean="0">
                <a:latin typeface="Arial" pitchFamily="34" charset="0"/>
                <a:cs typeface="Arial" pitchFamily="34" charset="0"/>
              </a:rPr>
              <a:t>The pool by the river is the place where </a:t>
            </a:r>
            <a:r>
              <a:rPr lang="en-US" sz="2000" dirty="0" err="1" smtClean="0">
                <a:latin typeface="Arial" pitchFamily="34" charset="0"/>
                <a:cs typeface="Arial" pitchFamily="34" charset="0"/>
              </a:rPr>
              <a:t>Lennie</a:t>
            </a:r>
            <a:r>
              <a:rPr lang="en-US" sz="2000" dirty="0" smtClean="0">
                <a:latin typeface="Arial" pitchFamily="34" charset="0"/>
                <a:cs typeface="Arial" pitchFamily="34" charset="0"/>
              </a:rPr>
              <a:t> and George’s story </a:t>
            </a:r>
            <a:r>
              <a:rPr lang="en-US" sz="2000" u="sng" dirty="0" smtClean="0">
                <a:latin typeface="Arial" pitchFamily="34" charset="0"/>
                <a:cs typeface="Arial" pitchFamily="34" charset="0"/>
              </a:rPr>
              <a:t>begins and ends</a:t>
            </a:r>
            <a:r>
              <a:rPr lang="en-US" sz="2000" dirty="0" smtClean="0">
                <a:latin typeface="Arial" pitchFamily="34" charset="0"/>
                <a:cs typeface="Arial" pitchFamily="34" charset="0"/>
              </a:rPr>
              <a:t>. It is a safe sanctuary and a place free from the prejudices of the rest of the world, where </a:t>
            </a:r>
            <a:r>
              <a:rPr lang="en-US" sz="2000" dirty="0" err="1" smtClean="0">
                <a:latin typeface="Arial" pitchFamily="34" charset="0"/>
                <a:cs typeface="Arial" pitchFamily="34" charset="0"/>
              </a:rPr>
              <a:t>Lennie</a:t>
            </a:r>
            <a:r>
              <a:rPr lang="en-US" sz="2000" dirty="0" smtClean="0">
                <a:latin typeface="Arial" pitchFamily="34" charset="0"/>
                <a:cs typeface="Arial" pitchFamily="34" charset="0"/>
              </a:rPr>
              <a:t> and George can be themselves. This is where the story was born, and also where the dream farm and </a:t>
            </a:r>
            <a:r>
              <a:rPr lang="en-US" sz="2000" dirty="0" err="1" smtClean="0">
                <a:latin typeface="Arial" pitchFamily="34" charset="0"/>
                <a:cs typeface="Arial" pitchFamily="34" charset="0"/>
              </a:rPr>
              <a:t>Lennie</a:t>
            </a:r>
            <a:r>
              <a:rPr lang="en-US" sz="2000" dirty="0" smtClean="0">
                <a:latin typeface="Arial" pitchFamily="34" charset="0"/>
                <a:cs typeface="Arial" pitchFamily="34" charset="0"/>
              </a:rPr>
              <a:t> meet their end.    </a:t>
            </a:r>
            <a:endParaRPr lang="en-GB" sz="2000" dirty="0" smtClean="0">
              <a:latin typeface="Arial" pitchFamily="34" charset="0"/>
              <a:cs typeface="Arial" pitchFamily="34" charset="0"/>
            </a:endParaRPr>
          </a:p>
          <a:p>
            <a:r>
              <a:rPr lang="en-US" sz="2000" dirty="0" smtClean="0"/>
              <a:t> </a:t>
            </a:r>
            <a:endParaRPr lang="en-GB" sz="2000" dirty="0" smtClean="0"/>
          </a:p>
          <a:p>
            <a:r>
              <a:rPr lang="en-US" sz="2000" dirty="0" smtClean="0"/>
              <a:t>Although the first chapter and the last chapter share the same </a:t>
            </a:r>
            <a:r>
              <a:rPr lang="en-US" sz="2000" i="1" dirty="0" smtClean="0"/>
              <a:t>setting</a:t>
            </a:r>
            <a:r>
              <a:rPr lang="en-US" sz="2000" dirty="0" smtClean="0"/>
              <a:t>, there are some obvious differences between the two chapters.</a:t>
            </a:r>
            <a:endParaRPr lang="en-GB" sz="2000" dirty="0" smtClean="0"/>
          </a:p>
          <a:p>
            <a:endParaRPr lang="en-GB" dirty="0"/>
          </a:p>
        </p:txBody>
      </p:sp>
      <p:sp>
        <p:nvSpPr>
          <p:cNvPr id="4" name="Rectangle 3"/>
          <p:cNvSpPr/>
          <p:nvPr/>
        </p:nvSpPr>
        <p:spPr>
          <a:xfrm>
            <a:off x="467544" y="4293096"/>
            <a:ext cx="7848872" cy="1815882"/>
          </a:xfrm>
          <a:prstGeom prst="rect">
            <a:avLst/>
          </a:prstGeom>
        </p:spPr>
        <p:txBody>
          <a:bodyPr wrap="square">
            <a:spAutoFit/>
          </a:bodyPr>
          <a:lstStyle/>
          <a:p>
            <a:pPr algn="ctr"/>
            <a:r>
              <a:rPr lang="en-US" sz="2800" b="1" dirty="0" smtClean="0"/>
              <a:t>Fill out your  Venn Diagram to illustrate these differences and similarities.</a:t>
            </a:r>
          </a:p>
          <a:p>
            <a:pPr algn="ctr"/>
            <a:endParaRPr lang="en-US" sz="2800" b="1" dirty="0" smtClean="0"/>
          </a:p>
          <a:p>
            <a:pPr algn="ctr"/>
            <a:r>
              <a:rPr lang="en-US" sz="2800" b="1" dirty="0" smtClean="0"/>
              <a:t>What is the significance of these? </a:t>
            </a:r>
            <a:endParaRPr lang="en-GB" sz="28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69332"/>
          </a:xfrm>
          <a:prstGeom prst="rect">
            <a:avLst/>
          </a:prstGeom>
          <a:solidFill>
            <a:schemeClr val="accent3">
              <a:lumMod val="40000"/>
              <a:lumOff val="60000"/>
            </a:schemeClr>
          </a:solidFill>
        </p:spPr>
        <p:txBody>
          <a:bodyPr wrap="square" rtlCol="0">
            <a:spAutoFit/>
          </a:bodyPr>
          <a:lstStyle/>
          <a:p>
            <a:r>
              <a:rPr lang="en-GB" b="1" dirty="0" smtClean="0"/>
              <a:t>Learning Objective: </a:t>
            </a:r>
            <a:r>
              <a:rPr lang="en-GB" dirty="0" smtClean="0"/>
              <a:t>To study Chapter 6 of the novel</a:t>
            </a:r>
            <a:endParaRPr lang="en-GB" dirty="0"/>
          </a:p>
        </p:txBody>
      </p:sp>
      <p:sp>
        <p:nvSpPr>
          <p:cNvPr id="3" name="TextBox 2"/>
          <p:cNvSpPr txBox="1"/>
          <p:nvPr/>
        </p:nvSpPr>
        <p:spPr>
          <a:xfrm>
            <a:off x="179512" y="548680"/>
            <a:ext cx="3744416" cy="5047536"/>
          </a:xfrm>
          <a:prstGeom prst="rect">
            <a:avLst/>
          </a:prstGeom>
          <a:noFill/>
        </p:spPr>
        <p:txBody>
          <a:bodyPr wrap="square" rtlCol="0">
            <a:spAutoFit/>
          </a:bodyPr>
          <a:lstStyle/>
          <a:p>
            <a:r>
              <a:rPr lang="en-GB" sz="1400" dirty="0" smtClean="0"/>
              <a:t>1. </a:t>
            </a:r>
            <a:r>
              <a:rPr lang="en-US" sz="1400" dirty="0" smtClean="0"/>
              <a:t>Why does Steinbeck begin and end the novella in the same place? </a:t>
            </a:r>
            <a:endParaRPr lang="en-GB" sz="1400" dirty="0" smtClean="0"/>
          </a:p>
          <a:p>
            <a:r>
              <a:rPr lang="en-GB" sz="1400" dirty="0" smtClean="0"/>
              <a:t>2. </a:t>
            </a:r>
            <a:r>
              <a:rPr lang="en-US" sz="1400" dirty="0" smtClean="0"/>
              <a:t>In Chapter 1, Steinbeck mentions a heron, rabbits and other animals. What might these images </a:t>
            </a:r>
            <a:r>
              <a:rPr lang="en-US" sz="1400" b="1" dirty="0" err="1" smtClean="0"/>
              <a:t>symbolise</a:t>
            </a:r>
            <a:r>
              <a:rPr lang="en-US" sz="1400" dirty="0" smtClean="0"/>
              <a:t>? </a:t>
            </a:r>
            <a:endParaRPr lang="en-GB" sz="1400" dirty="0" smtClean="0"/>
          </a:p>
          <a:p>
            <a:r>
              <a:rPr lang="en-GB" sz="1400" dirty="0" smtClean="0"/>
              <a:t>3. </a:t>
            </a:r>
            <a:r>
              <a:rPr lang="en-US" sz="1400" dirty="0" smtClean="0"/>
              <a:t>In Chapter 6, Steinbeck then describes how a heron kills a water snake.  What is the significance of this image?  What does it represent?  What does it foreshadow?</a:t>
            </a:r>
          </a:p>
          <a:p>
            <a:r>
              <a:rPr lang="en-US" sz="1400" dirty="0" smtClean="0"/>
              <a:t>4. “</a:t>
            </a:r>
            <a:r>
              <a:rPr lang="en-US" sz="1400" dirty="0" err="1" smtClean="0"/>
              <a:t>Ain’t</a:t>
            </a:r>
            <a:r>
              <a:rPr lang="en-US" sz="1400" dirty="0" smtClean="0"/>
              <a:t> you </a:t>
            </a:r>
            <a:r>
              <a:rPr lang="en-US" sz="1400" dirty="0" err="1" smtClean="0"/>
              <a:t>gonna</a:t>
            </a:r>
            <a:r>
              <a:rPr lang="en-US" sz="1400" dirty="0" smtClean="0"/>
              <a:t> give me hell?”  Why do you think </a:t>
            </a:r>
            <a:r>
              <a:rPr lang="en-US" sz="1400" dirty="0" err="1" smtClean="0"/>
              <a:t>Lennie</a:t>
            </a:r>
            <a:r>
              <a:rPr lang="en-US" sz="1400" dirty="0" smtClean="0"/>
              <a:t> wants George to do this at this point in the novel? How does Steinbeck present George here?</a:t>
            </a:r>
            <a:endParaRPr lang="en-GB" sz="1400" dirty="0" smtClean="0"/>
          </a:p>
          <a:p>
            <a:r>
              <a:rPr lang="en-US" sz="1400" dirty="0" smtClean="0"/>
              <a:t>5. ‘The wind waves flowed up the green pool’. Comment on Steinbeck’s choice of image here, as the men get nearer to George and </a:t>
            </a:r>
            <a:r>
              <a:rPr lang="en-US" sz="1400" dirty="0" err="1" smtClean="0"/>
              <a:t>Lennie</a:t>
            </a:r>
            <a:r>
              <a:rPr lang="en-US" sz="1400" dirty="0" smtClean="0"/>
              <a:t>.</a:t>
            </a:r>
          </a:p>
          <a:p>
            <a:r>
              <a:rPr lang="en-US" sz="1400" dirty="0" smtClean="0"/>
              <a:t>6. Why do you think George talks about the farm as he shoots </a:t>
            </a:r>
            <a:r>
              <a:rPr lang="en-US" sz="1400" dirty="0" err="1" smtClean="0"/>
              <a:t>Lennie</a:t>
            </a:r>
            <a:r>
              <a:rPr lang="en-US" sz="1400" dirty="0" smtClean="0"/>
              <a:t>?  How does this conclude the theme of ‘dreams’?</a:t>
            </a:r>
            <a:endParaRPr lang="en-GB" sz="1400" dirty="0" smtClean="0"/>
          </a:p>
          <a:p>
            <a:r>
              <a:rPr lang="en-US" sz="1400" dirty="0" smtClean="0"/>
              <a:t>7. Comment on </a:t>
            </a:r>
            <a:r>
              <a:rPr lang="en-US" sz="1400" dirty="0" err="1" smtClean="0"/>
              <a:t>Slim’s</a:t>
            </a:r>
            <a:r>
              <a:rPr lang="en-US" sz="1400" dirty="0" smtClean="0"/>
              <a:t> reaction to what George has done. How is this consistent with his character throughout?  Link this to the shooting of Candy’s dog. </a:t>
            </a:r>
            <a:endParaRPr lang="en-GB" sz="1400" dirty="0" smtClean="0"/>
          </a:p>
        </p:txBody>
      </p:sp>
      <p:pic>
        <p:nvPicPr>
          <p:cNvPr id="4" name="Picture 2" descr="Of Mice and Men by Teaessare"/>
          <p:cNvPicPr>
            <a:picLocks noChangeAspect="1" noChangeArrowheads="1"/>
          </p:cNvPicPr>
          <p:nvPr/>
        </p:nvPicPr>
        <p:blipFill>
          <a:blip r:embed="rId2" cstate="print"/>
          <a:srcRect/>
          <a:stretch>
            <a:fillRect/>
          </a:stretch>
        </p:blipFill>
        <p:spPr bwMode="auto">
          <a:xfrm>
            <a:off x="4065912" y="332656"/>
            <a:ext cx="5078088" cy="6525344"/>
          </a:xfrm>
          <a:prstGeom prst="rect">
            <a:avLst/>
          </a:prstGeom>
          <a:noFill/>
        </p:spPr>
      </p:pic>
      <p:sp>
        <p:nvSpPr>
          <p:cNvPr id="5" name="TextBox 4"/>
          <p:cNvSpPr txBox="1"/>
          <p:nvPr/>
        </p:nvSpPr>
        <p:spPr>
          <a:xfrm>
            <a:off x="251520" y="5733256"/>
            <a:ext cx="3600400" cy="923330"/>
          </a:xfrm>
          <a:prstGeom prst="rect">
            <a:avLst/>
          </a:prstGeom>
          <a:noFill/>
          <a:ln>
            <a:solidFill>
              <a:srgbClr val="000000"/>
            </a:solidFill>
          </a:ln>
        </p:spPr>
        <p:txBody>
          <a:bodyPr wrap="square" rtlCol="0">
            <a:spAutoFit/>
          </a:bodyPr>
          <a:lstStyle/>
          <a:p>
            <a:r>
              <a:rPr lang="en-GB" b="1" dirty="0" smtClean="0"/>
              <a:t>Answer the questions you have been given in your book. Be prepared to discuss your answers.</a:t>
            </a:r>
            <a:endParaRPr lang="en-GB"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69332"/>
          </a:xfrm>
          <a:prstGeom prst="rect">
            <a:avLst/>
          </a:prstGeom>
          <a:solidFill>
            <a:schemeClr val="accent3">
              <a:lumMod val="40000"/>
              <a:lumOff val="60000"/>
            </a:schemeClr>
          </a:solidFill>
        </p:spPr>
        <p:txBody>
          <a:bodyPr wrap="square" rtlCol="0">
            <a:spAutoFit/>
          </a:bodyPr>
          <a:lstStyle/>
          <a:p>
            <a:r>
              <a:rPr lang="en-GB" b="1" dirty="0" smtClean="0"/>
              <a:t>Learning Objective: </a:t>
            </a:r>
            <a:r>
              <a:rPr lang="en-GB" dirty="0" smtClean="0"/>
              <a:t>To study Chapter 6 of the novel</a:t>
            </a:r>
            <a:endParaRPr lang="en-GB" dirty="0"/>
          </a:p>
        </p:txBody>
      </p:sp>
      <p:sp>
        <p:nvSpPr>
          <p:cNvPr id="3" name="TextBox 2"/>
          <p:cNvSpPr txBox="1"/>
          <p:nvPr/>
        </p:nvSpPr>
        <p:spPr>
          <a:xfrm>
            <a:off x="179512" y="2444695"/>
            <a:ext cx="8712968" cy="1107996"/>
          </a:xfrm>
          <a:prstGeom prst="rect">
            <a:avLst/>
          </a:prstGeom>
          <a:noFill/>
        </p:spPr>
        <p:txBody>
          <a:bodyPr wrap="square" rtlCol="0">
            <a:spAutoFit/>
          </a:bodyPr>
          <a:lstStyle/>
          <a:p>
            <a:r>
              <a:rPr lang="en-US" sz="2200" dirty="0" smtClean="0"/>
              <a:t>The last lines of the novel are famous. Think of as many reasons as you can for why Steinbeck chooses to end the novel in this way, and why the ending might fit in so well.</a:t>
            </a:r>
          </a:p>
        </p:txBody>
      </p:sp>
      <p:sp>
        <p:nvSpPr>
          <p:cNvPr id="4" name="TextBox 3"/>
          <p:cNvSpPr txBox="1"/>
          <p:nvPr/>
        </p:nvSpPr>
        <p:spPr>
          <a:xfrm>
            <a:off x="251520" y="548680"/>
            <a:ext cx="8568952" cy="1785104"/>
          </a:xfrm>
          <a:prstGeom prst="rect">
            <a:avLst/>
          </a:prstGeom>
          <a:noFill/>
          <a:ln>
            <a:solidFill>
              <a:srgbClr val="000000"/>
            </a:solidFill>
          </a:ln>
        </p:spPr>
        <p:txBody>
          <a:bodyPr wrap="square" rtlCol="0">
            <a:spAutoFit/>
          </a:bodyPr>
          <a:lstStyle/>
          <a:p>
            <a:r>
              <a:rPr lang="en-GB" sz="2200" dirty="0" smtClean="0">
                <a:latin typeface="Arial" pitchFamily="34" charset="0"/>
                <a:cs typeface="Arial" pitchFamily="34" charset="0"/>
              </a:rPr>
              <a:t>Slim said, “You </a:t>
            </a:r>
            <a:r>
              <a:rPr lang="en-GB" sz="2200" dirty="0" err="1" smtClean="0">
                <a:latin typeface="Arial" pitchFamily="34" charset="0"/>
                <a:cs typeface="Arial" pitchFamily="34" charset="0"/>
              </a:rPr>
              <a:t>hadda</a:t>
            </a:r>
            <a:r>
              <a:rPr lang="en-GB" sz="2200" dirty="0" smtClean="0">
                <a:latin typeface="Arial" pitchFamily="34" charset="0"/>
                <a:cs typeface="Arial" pitchFamily="34" charset="0"/>
              </a:rPr>
              <a:t>, George. I swear you </a:t>
            </a:r>
            <a:r>
              <a:rPr lang="en-GB" sz="2200" dirty="0" err="1" smtClean="0">
                <a:latin typeface="Arial" pitchFamily="34" charset="0"/>
                <a:cs typeface="Arial" pitchFamily="34" charset="0"/>
              </a:rPr>
              <a:t>hadda</a:t>
            </a:r>
            <a:r>
              <a:rPr lang="en-GB" sz="2200" dirty="0" smtClean="0">
                <a:latin typeface="Arial" pitchFamily="34" charset="0"/>
                <a:cs typeface="Arial" pitchFamily="34" charset="0"/>
              </a:rPr>
              <a:t>. Come on with me.” He led George into the entrance of the trail and up toward the highway.</a:t>
            </a:r>
          </a:p>
          <a:p>
            <a:r>
              <a:rPr lang="en-GB" sz="2200" dirty="0" smtClean="0">
                <a:latin typeface="Arial" pitchFamily="34" charset="0"/>
                <a:cs typeface="Arial" pitchFamily="34" charset="0"/>
              </a:rPr>
              <a:t>Curley and Carlson looked after them. And Carlson said, “Now what the hell </a:t>
            </a:r>
            <a:r>
              <a:rPr lang="en-GB" sz="2200" dirty="0" err="1" smtClean="0">
                <a:latin typeface="Arial" pitchFamily="34" charset="0"/>
                <a:cs typeface="Arial" pitchFamily="34" charset="0"/>
              </a:rPr>
              <a:t>ya</a:t>
            </a:r>
            <a:r>
              <a:rPr lang="en-GB" sz="2200" dirty="0" smtClean="0">
                <a:latin typeface="Arial" pitchFamily="34" charset="0"/>
                <a:cs typeface="Arial" pitchFamily="34" charset="0"/>
              </a:rPr>
              <a:t> suppose is </a:t>
            </a:r>
            <a:r>
              <a:rPr lang="en-GB" sz="2200" dirty="0" err="1" smtClean="0">
                <a:latin typeface="Arial" pitchFamily="34" charset="0"/>
                <a:cs typeface="Arial" pitchFamily="34" charset="0"/>
              </a:rPr>
              <a:t>eatin</a:t>
            </a:r>
            <a:r>
              <a:rPr lang="en-GB" sz="2200" dirty="0" smtClean="0">
                <a:latin typeface="Arial" pitchFamily="34" charset="0"/>
                <a:cs typeface="Arial" pitchFamily="34" charset="0"/>
              </a:rPr>
              <a:t>’ them two guys?”</a:t>
            </a:r>
            <a:endParaRPr lang="en-GB" sz="2200" dirty="0">
              <a:latin typeface="Arial" pitchFamily="34" charset="0"/>
              <a:cs typeface="Arial" pitchFamily="34" charset="0"/>
            </a:endParaRPr>
          </a:p>
        </p:txBody>
      </p:sp>
      <p:sp>
        <p:nvSpPr>
          <p:cNvPr id="5" name="TextBox 4"/>
          <p:cNvSpPr txBox="1"/>
          <p:nvPr/>
        </p:nvSpPr>
        <p:spPr>
          <a:xfrm>
            <a:off x="179512" y="3735030"/>
            <a:ext cx="8784976" cy="2862322"/>
          </a:xfrm>
          <a:prstGeom prst="rect">
            <a:avLst/>
          </a:prstGeom>
          <a:noFill/>
          <a:ln>
            <a:solidFill>
              <a:srgbClr val="000000"/>
            </a:solidFill>
          </a:ln>
        </p:spPr>
        <p:txBody>
          <a:bodyPr wrap="square" rtlCol="0">
            <a:spAutoFit/>
          </a:bodyPr>
          <a:lstStyle/>
          <a:p>
            <a:r>
              <a:rPr lang="en-GB" b="1" dirty="0" smtClean="0"/>
              <a:t>Other key quotes – why? </a:t>
            </a:r>
          </a:p>
          <a:p>
            <a:endParaRPr lang="en-GB" b="1" dirty="0" smtClean="0"/>
          </a:p>
          <a:p>
            <a:r>
              <a:rPr lang="en-US" dirty="0" smtClean="0"/>
              <a:t>‘I done another bad thing.’</a:t>
            </a:r>
            <a:endParaRPr lang="en-GB" dirty="0" smtClean="0"/>
          </a:p>
          <a:p>
            <a:r>
              <a:rPr lang="en-US" dirty="0" smtClean="0"/>
              <a:t>‘It don’t make no difference,’ George said.</a:t>
            </a:r>
          </a:p>
          <a:p>
            <a:endParaRPr lang="en-US" b="1" dirty="0" smtClean="0"/>
          </a:p>
          <a:p>
            <a:r>
              <a:rPr lang="en-US" dirty="0" smtClean="0"/>
              <a:t>‘He said woodenly, ‘If I was alone I could live so easy.’ His voice was monotonous.’</a:t>
            </a:r>
          </a:p>
          <a:p>
            <a:endParaRPr lang="en-US" b="1" dirty="0" smtClean="0"/>
          </a:p>
          <a:p>
            <a:r>
              <a:rPr lang="en-US" dirty="0" smtClean="0"/>
              <a:t>‘An’ I got you. We got each other, that’s what, that gives a hoot in hell about us.’</a:t>
            </a:r>
          </a:p>
          <a:p>
            <a:endParaRPr lang="en-US" dirty="0" smtClean="0"/>
          </a:p>
          <a:p>
            <a:r>
              <a:rPr lang="en-US" dirty="0" smtClean="0"/>
              <a:t>‘No, </a:t>
            </a:r>
            <a:r>
              <a:rPr lang="en-US" dirty="0" err="1" smtClean="0"/>
              <a:t>Lennie</a:t>
            </a:r>
            <a:r>
              <a:rPr lang="en-US" dirty="0" smtClean="0"/>
              <a:t>. I </a:t>
            </a:r>
            <a:r>
              <a:rPr lang="en-US" dirty="0" err="1" smtClean="0"/>
              <a:t>ain’t</a:t>
            </a:r>
            <a:r>
              <a:rPr lang="en-US" dirty="0" smtClean="0"/>
              <a:t> mad. I never  been mad, an’ I </a:t>
            </a:r>
            <a:r>
              <a:rPr lang="en-US" dirty="0" err="1" smtClean="0"/>
              <a:t>ain’t</a:t>
            </a:r>
            <a:r>
              <a:rPr lang="en-US" dirty="0" smtClean="0"/>
              <a:t> now. That’s a thing I want </a:t>
            </a:r>
            <a:r>
              <a:rPr lang="en-US" dirty="0" err="1" smtClean="0"/>
              <a:t>ya</a:t>
            </a:r>
            <a:r>
              <a:rPr lang="en-US" dirty="0" smtClean="0"/>
              <a:t> to know.’</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thics-good-vs-evil-300x232"/>
          <p:cNvPicPr/>
          <p:nvPr/>
        </p:nvPicPr>
        <p:blipFill>
          <a:blip r:embed="rId2" cstate="print"/>
          <a:srcRect/>
          <a:stretch>
            <a:fillRect/>
          </a:stretch>
        </p:blipFill>
        <p:spPr bwMode="auto">
          <a:xfrm>
            <a:off x="323528" y="620688"/>
            <a:ext cx="6336704" cy="5760640"/>
          </a:xfrm>
          <a:prstGeom prst="rect">
            <a:avLst/>
          </a:prstGeom>
          <a:noFill/>
          <a:ln w="9525">
            <a:noFill/>
            <a:miter lim="800000"/>
            <a:headEnd/>
            <a:tailEnd/>
          </a:ln>
        </p:spPr>
      </p:pic>
      <p:sp>
        <p:nvSpPr>
          <p:cNvPr id="3" name="TextBox 2"/>
          <p:cNvSpPr txBox="1"/>
          <p:nvPr/>
        </p:nvSpPr>
        <p:spPr>
          <a:xfrm>
            <a:off x="0" y="0"/>
            <a:ext cx="9144000" cy="369332"/>
          </a:xfrm>
          <a:prstGeom prst="rect">
            <a:avLst/>
          </a:prstGeom>
          <a:solidFill>
            <a:schemeClr val="accent3">
              <a:lumMod val="40000"/>
              <a:lumOff val="60000"/>
            </a:schemeClr>
          </a:solidFill>
        </p:spPr>
        <p:txBody>
          <a:bodyPr wrap="square" rtlCol="0">
            <a:spAutoFit/>
          </a:bodyPr>
          <a:lstStyle/>
          <a:p>
            <a:r>
              <a:rPr lang="en-GB" b="1" dirty="0" smtClean="0"/>
              <a:t>Learning Objective: </a:t>
            </a:r>
            <a:r>
              <a:rPr lang="en-GB" dirty="0" smtClean="0"/>
              <a:t>To study Chapter 6 of the novel</a:t>
            </a:r>
            <a:endParaRPr lang="en-GB" dirty="0"/>
          </a:p>
        </p:txBody>
      </p:sp>
      <p:sp>
        <p:nvSpPr>
          <p:cNvPr id="4" name="TextBox 3"/>
          <p:cNvSpPr txBox="1"/>
          <p:nvPr/>
        </p:nvSpPr>
        <p:spPr>
          <a:xfrm>
            <a:off x="6372200" y="2346553"/>
            <a:ext cx="2664296" cy="2954655"/>
          </a:xfrm>
          <a:prstGeom prst="rect">
            <a:avLst/>
          </a:prstGeom>
          <a:noFill/>
        </p:spPr>
        <p:txBody>
          <a:bodyPr wrap="square" rtlCol="0">
            <a:spAutoFit/>
          </a:bodyPr>
          <a:lstStyle/>
          <a:p>
            <a:r>
              <a:rPr lang="en-US" sz="2800" b="1" dirty="0" smtClean="0"/>
              <a:t>How do you feel about George’s decision to shoot </a:t>
            </a:r>
            <a:r>
              <a:rPr lang="en-US" sz="2800" b="1" dirty="0" err="1" smtClean="0"/>
              <a:t>Lennie</a:t>
            </a:r>
            <a:r>
              <a:rPr lang="en-US" sz="2800" b="1" dirty="0" smtClean="0"/>
              <a:t>?  Was it the right thing to do? </a:t>
            </a:r>
            <a:endParaRPr lang="en-GB" sz="2800" b="1" dirty="0" smtClean="0"/>
          </a:p>
          <a:p>
            <a:endParaRPr lang="en-GB" dirty="0"/>
          </a:p>
        </p:txBody>
      </p:sp>
      <p:pic>
        <p:nvPicPr>
          <p:cNvPr id="5" name="Picture 4" descr="http://www.primaryteaching.co.uk/prodimg/ST33_1_Zoom.jpg"/>
          <p:cNvPicPr>
            <a:picLocks noChangeAspect="1" noChangeArrowheads="1"/>
          </p:cNvPicPr>
          <p:nvPr/>
        </p:nvPicPr>
        <p:blipFill>
          <a:blip r:embed="rId3" cstate="print"/>
          <a:srcRect/>
          <a:stretch>
            <a:fillRect/>
          </a:stretch>
        </p:blipFill>
        <p:spPr bwMode="auto">
          <a:xfrm>
            <a:off x="7164288" y="476672"/>
            <a:ext cx="1763688" cy="1763688"/>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630</Words>
  <Application>Microsoft Office PowerPoint</Application>
  <PresentationFormat>On-screen Show (4:3)</PresentationFormat>
  <Paragraphs>45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Comic Sans MS</vt:lpstr>
      <vt:lpstr>Office Theme</vt:lpstr>
      <vt:lpstr>Learning Objective   To study Chapter 6 of the novel</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Objective   To study Chapter 6 of the novel</dc:title>
  <dc:creator>Vicki</dc:creator>
  <cp:lastModifiedBy>Miss V Archer</cp:lastModifiedBy>
  <cp:revision>3</cp:revision>
  <dcterms:created xsi:type="dcterms:W3CDTF">2014-08-23T11:04:51Z</dcterms:created>
  <dcterms:modified xsi:type="dcterms:W3CDTF">2014-11-07T09:32:29Z</dcterms:modified>
</cp:coreProperties>
</file>