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61" r:id="rId27"/>
    <p:sldId id="304" r:id="rId28"/>
    <p:sldId id="305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78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D0A4B-A6C2-487E-9057-514269ABFB81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6D8F-A772-4FD2-8013-87396E82BF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4D90-7693-450E-9EB6-2CA452D59F20}" type="datetimeFigureOut">
              <a:rPr lang="en-GB" smtClean="0"/>
              <a:pPr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2920-A1F2-47E5-8A27-F62C5B68A2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3600450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chemeClr val="bg1"/>
                </a:solidFill>
                <a:latin typeface="Comic Sans MS" pitchFamily="66" charset="0"/>
              </a:rPr>
              <a:t>Learning </a:t>
            </a:r>
            <a:r>
              <a:rPr lang="en-GB" sz="4800" b="1" u="sng" dirty="0" smtClean="0">
                <a:solidFill>
                  <a:schemeClr val="bg1"/>
                </a:solidFill>
                <a:latin typeface="Comic Sans MS" pitchFamily="66" charset="0"/>
              </a:rPr>
              <a:t>Objective</a:t>
            </a: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To study Chapter 10 of the novel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Group 6: </a:t>
            </a:r>
            <a:r>
              <a:rPr lang="en-GB" sz="2400" b="1" dirty="0"/>
              <a:t>How are metaphors and similes used to express ideas about temptation and willpower? </a:t>
            </a:r>
          </a:p>
        </p:txBody>
      </p:sp>
    </p:spTree>
    <p:extLst>
      <p:ext uri="{BB962C8B-B14F-4D97-AF65-F5344CB8AC3E}">
        <p14:creationId xmlns:p14="http://schemas.microsoft.com/office/powerpoint/2010/main" val="28466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Let’s read the rest together…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069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</a:t>
            </a:r>
            <a:r>
              <a:rPr lang="en-GB" sz="2000" b="1" dirty="0" smtClean="0"/>
              <a:t>chapter where each </a:t>
            </a:r>
            <a:r>
              <a:rPr lang="en-GB" sz="2000" b="1" dirty="0"/>
              <a:t>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</a:t>
            </a:r>
            <a:r>
              <a:rPr lang="en-GB" sz="2000" b="1" dirty="0" smtClean="0"/>
              <a:t>statement is first mentioned. </a:t>
            </a:r>
            <a:r>
              <a:rPr lang="en-GB" sz="2000" b="1" dirty="0"/>
              <a:t>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859239"/>
            <a:ext cx="311685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Jekyll acquired a mirror for his room.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 smtClean="0"/>
              <a:t>(Chapter 8)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859238"/>
            <a:ext cx="311685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He employed a suitable housekeeper for the house he rented in Hyde’s name.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 smtClean="0"/>
              <a:t>(Chapter 4)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8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4043904"/>
            <a:ext cx="3116857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Jekyll told his servants that Hyde was free to visit his house</a:t>
            </a:r>
            <a:r>
              <a:rPr lang="en-GB" sz="2400" dirty="0" smtClean="0"/>
              <a:t>.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 smtClean="0"/>
              <a:t>(Chapter 2)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2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4043904"/>
            <a:ext cx="3116857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Jekyll opened a bank account in Hyde’s name</a:t>
            </a:r>
            <a:r>
              <a:rPr lang="en-GB" sz="2400" dirty="0" smtClean="0"/>
              <a:t>.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 smtClean="0"/>
              <a:t>(Chapter 4)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41293" y="4063410"/>
            <a:ext cx="3191377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Jekyll became smaller when he changed into Hyde.</a:t>
            </a:r>
          </a:p>
          <a:p>
            <a:r>
              <a:rPr lang="en-GB" sz="3200" dirty="0"/>
              <a:t> </a:t>
            </a:r>
          </a:p>
          <a:p>
            <a:r>
              <a:rPr lang="en-GB" sz="3000" dirty="0" smtClean="0"/>
              <a:t>(Chapters 2, 4 or 8)</a:t>
            </a:r>
            <a:endParaRPr lang="en-GB" sz="3000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859239"/>
            <a:ext cx="311685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When in the role of Hyde, Jekyll noticed that other people found his presence disturbing.</a:t>
            </a:r>
            <a:r>
              <a:rPr lang="en-GB" sz="3200" dirty="0"/>
              <a:t> </a:t>
            </a:r>
          </a:p>
          <a:p>
            <a:r>
              <a:rPr lang="en-GB" sz="3200" dirty="0" smtClean="0"/>
              <a:t>(Any!)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1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920795"/>
            <a:ext cx="311685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Jekyll murdered Carew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(Chapter 4)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7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2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736130"/>
            <a:ext cx="3116857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Jekyll destroyed the key for the back door of his house which he used as Hyde by grinding it under his foot</a:t>
            </a:r>
            <a:r>
              <a:rPr lang="en-GB" sz="2400" dirty="0" smtClean="0"/>
              <a:t>.</a:t>
            </a:r>
          </a:p>
          <a:p>
            <a:r>
              <a:rPr lang="en-GB" sz="3200" dirty="0" smtClean="0"/>
              <a:t>(Chapter 8)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9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920796"/>
            <a:ext cx="311685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He stuck to his resolution to stay as Jekyll for two months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(Chapter 6)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6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920796"/>
            <a:ext cx="311685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Hyde wrote blasphemies in religious books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(Chapter 6)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1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920796"/>
            <a:ext cx="311685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Even when he was Hyde, his handwriting was still Jekyll’s own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(Chapter 6)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0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3212976"/>
            <a:ext cx="39964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 the first to find the page number for each of </a:t>
            </a:r>
            <a:r>
              <a:rPr lang="en-GB" sz="2000" b="1" dirty="0" smtClean="0"/>
              <a:t>the following </a:t>
            </a:r>
            <a:r>
              <a:rPr lang="en-GB" sz="2000" b="1" dirty="0"/>
              <a:t>events mentioned in Jekyll’s statement. If you’re the first, you can cross it off. Get four in a row, and it’s BINGO!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2050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j-prod-media.s3.amazonaws.com/2013/03/Final-Bingo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18">
            <a:off x="4954389" y="3094606"/>
            <a:ext cx="3391371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80617">
            <a:off x="5069286" y="3920796"/>
            <a:ext cx="311685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By the end, Jekyll was unable to get the drug he needed.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(Chapter 8)</a:t>
            </a:r>
            <a:endParaRPr lang="en-GB" dirty="0"/>
          </a:p>
        </p:txBody>
      </p:sp>
      <p:pic>
        <p:nvPicPr>
          <p:cNvPr id="7" name="Picture 6" descr="http://www.clker.com/cliparts/K/c/4/u/f/Z/black-star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48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3476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free space!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6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05" t="28160" r="20233" b="9681"/>
          <a:stretch/>
        </p:blipFill>
        <p:spPr>
          <a:xfrm>
            <a:off x="0" y="1529408"/>
            <a:ext cx="9001000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pic>
        <p:nvPicPr>
          <p:cNvPr id="4" name="Picture 2" descr="http://tashuaschool.com/wp-content/uploads/2016/02/ga_web_logo_bin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857"/>
            <a:ext cx="3816424" cy="12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204" y="507673"/>
            <a:ext cx="477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Make sure that you have the right chapters on each box! This will be a valuable revision tool when you are revising structure.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47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threadless.com/media/2013/01/21/1597649_636x460design_01-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4339" r="19753" b="3340"/>
          <a:stretch/>
        </p:blipFill>
        <p:spPr bwMode="auto">
          <a:xfrm>
            <a:off x="5292080" y="476672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6383" y="476672"/>
            <a:ext cx="402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Key Theme: Concealment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423413">
            <a:off x="169772" y="5245248"/>
            <a:ext cx="237626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‘to shake and pluck back that fleshy vestment’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2925" y="6079866"/>
            <a:ext cx="26642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Vestment</a:t>
            </a:r>
            <a:r>
              <a:rPr lang="en-GB" dirty="0" smtClean="0"/>
              <a:t>: a ceremonial or official robe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6383" y="1268760"/>
            <a:ext cx="4959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By exploring the theme of </a:t>
            </a:r>
            <a:r>
              <a:rPr lang="en-GB" sz="2000" b="1" dirty="0" smtClean="0"/>
              <a:t>concealment</a:t>
            </a:r>
            <a:r>
              <a:rPr lang="en-GB" sz="2000" dirty="0" smtClean="0"/>
              <a:t>, Stevenson seems to be suggesting that respectable people keep aspects of their lives secret for fear of losing their reputation or place in society. </a:t>
            </a:r>
            <a:r>
              <a:rPr lang="en-GB" sz="2000" b="1" dirty="0" smtClean="0"/>
              <a:t>How does this fit with what we know of Victorian England? 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64502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Copy the quotes below into your book. Identify any techniques being used. What connotations do they share?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344061">
            <a:off x="2753181" y="4939274"/>
            <a:ext cx="237626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‘to assume, like a thick cloak, that of Edward Hyde’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332919">
            <a:off x="5356919" y="4384582"/>
            <a:ext cx="317976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‘in my impenetrable mantle, the safety was complete’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1308275">
            <a:off x="5192043" y="5879580"/>
            <a:ext cx="192065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‘the veil of self-indulgence’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5587192"/>
            <a:ext cx="18002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Mantle</a:t>
            </a:r>
            <a:r>
              <a:rPr lang="en-GB" dirty="0" smtClean="0"/>
              <a:t>: a cloak or shawl; an important role or responsibility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threadless.com/media/2013/01/21/1597649_636x460design_01-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4339" r="19753" b="3340"/>
          <a:stretch/>
        </p:blipFill>
        <p:spPr bwMode="auto">
          <a:xfrm>
            <a:off x="5292080" y="476672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6383" y="476672"/>
            <a:ext cx="402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Key Theme: Concealment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83" y="1268760"/>
            <a:ext cx="4959673" cy="132343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novel suggests that identity is a complex idea. The ‘face’ that people present to the outside world may conceal the different aspects of their personality.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508" y="2880260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 Jekyll explains why he wants to separate the two sides to his nature, saying: ‘If each […] could but be housed in separate identities, life would be relieved of all that was unbearable’. </a:t>
            </a:r>
            <a:r>
              <a:rPr lang="en-GB" sz="2000" b="1" dirty="0" smtClean="0"/>
              <a:t>What do you think he means by this? 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6383" y="4799537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. Jekyll describes the freedom he felt when he transformed into Hyde. </a:t>
            </a:r>
            <a:r>
              <a:rPr lang="en-GB" sz="2000" b="1" dirty="0" smtClean="0"/>
              <a:t>Copy the following quotations into your book and explain how the metaphors in them create a sense of that freedom.</a:t>
            </a:r>
            <a:endParaRPr lang="en-GB" sz="2000" b="1" dirty="0"/>
          </a:p>
        </p:txBody>
      </p:sp>
      <p:sp>
        <p:nvSpPr>
          <p:cNvPr id="18" name="Rectangle 17"/>
          <p:cNvSpPr/>
          <p:nvPr/>
        </p:nvSpPr>
        <p:spPr>
          <a:xfrm rot="21344061">
            <a:off x="5349102" y="5655871"/>
            <a:ext cx="2841697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‘…shook the doors of </a:t>
            </a:r>
            <a:r>
              <a:rPr lang="en-GB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prison-house of my disposition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332919">
            <a:off x="5356919" y="4384582"/>
            <a:ext cx="317976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‘…so potently controlled and shook the </a:t>
            </a:r>
            <a:r>
              <a:rPr lang="en-GB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 fortress of identity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threadless.com/media/2013/01/21/1597649_636x460design_01-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4339" r="19753" b="3340"/>
          <a:stretch/>
        </p:blipFill>
        <p:spPr bwMode="auto">
          <a:xfrm>
            <a:off x="5292080" y="476672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6383" y="476672"/>
            <a:ext cx="402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Key Theme: Concealment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284" y="2986988"/>
            <a:ext cx="4959673" cy="255454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‘I ran to the house in Soho, and […] destroyed my papers; thence I set out through the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lamplit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streets […] gloating on my crime […] still hearkening in my wake for the steps of the avenger. Hyde had a song upon his lips as he compounded the draught, and as he drank it, pledged the dead man.’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637" y="1107232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Eventually, Jekyll lives in such fear and hatred of Hyde that he sees him as a separate person. The complexity of his identity as both Jekyll and Hyde is shown when he uses both a </a:t>
            </a:r>
            <a:r>
              <a:rPr lang="en-GB" sz="2000" b="1" dirty="0" smtClean="0">
                <a:solidFill>
                  <a:srgbClr val="FF0000"/>
                </a:solidFill>
              </a:rPr>
              <a:t>first-person</a:t>
            </a:r>
            <a:r>
              <a:rPr lang="en-GB" sz="2000" dirty="0"/>
              <a:t> </a:t>
            </a:r>
            <a:r>
              <a:rPr lang="en-GB" sz="2000" dirty="0" smtClean="0"/>
              <a:t>and a </a:t>
            </a:r>
            <a:r>
              <a:rPr lang="en-GB" sz="2000" b="1" dirty="0" smtClean="0">
                <a:solidFill>
                  <a:srgbClr val="FF0000"/>
                </a:solidFill>
              </a:rPr>
              <a:t>third-person narrative</a:t>
            </a:r>
            <a:r>
              <a:rPr lang="en-GB" sz="2000" dirty="0" smtClean="0"/>
              <a:t>.</a:t>
            </a:r>
            <a:endParaRPr lang="en-GB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5436096" y="4582483"/>
            <a:ext cx="3399655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2. What do you think these </a:t>
            </a:r>
            <a:r>
              <a:rPr lang="en-GB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grammatical shifts 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show about: 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a) Jekyll’s state of mind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b) Ideas about identity?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1" y="5655871"/>
            <a:ext cx="494244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1. Identify the different </a:t>
            </a:r>
            <a:r>
              <a:rPr lang="en-GB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narrative voices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in this extract.</a:t>
            </a: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5.deviantart.net/e69a/i/2011/187/3/1/dr_jekyll_and_mr_hyde_by_greyberry-d3l7s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6657"/>
            <a:ext cx="5934820" cy="625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Put together a presentation on the representation of good and evil in the novel. Use the planning sheet to help you prepare. 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177" t="24380" r="20470" b="9260"/>
          <a:stretch/>
        </p:blipFill>
        <p:spPr>
          <a:xfrm rot="21282402">
            <a:off x="320941" y="3216079"/>
            <a:ext cx="4787367" cy="30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0126" y="4077072"/>
            <a:ext cx="885698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 the plot of the story at an end and the explanation of Jekyll’s dual identity revealed, it may be tempting to overlook this chapter as a mere summary – it isn’t! The chapter explores the novel’s key themes and it is impossible to fully appreciate Stevenson’s structure without matching the details occurring here with those seen earlier. </a:t>
            </a:r>
          </a:p>
          <a:p>
            <a:endParaRPr lang="en-GB" sz="2000" dirty="0"/>
          </a:p>
          <a:p>
            <a:r>
              <a:rPr lang="en-GB" sz="2000" dirty="0" smtClean="0"/>
              <a:t>This is a complex chapter and a challenge – to help us get to grips with it, we’re going to break it up into chunks.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25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4248472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You have been given a number 1-6. You will gather with the other people with your number to work on an extract, before reporting back to your ‘home’ table and sharing your findings with them. </a:t>
            </a:r>
          </a:p>
          <a:p>
            <a:endParaRPr lang="en-GB" b="1" dirty="0"/>
          </a:p>
          <a:p>
            <a:r>
              <a:rPr lang="en-GB" b="1" dirty="0" smtClean="0"/>
              <a:t>1. Read your extract in your study group and work together to understand what Jekyll is saying and to complete the second task on the sheet.</a:t>
            </a:r>
          </a:p>
          <a:p>
            <a:endParaRPr lang="en-GB" b="1" dirty="0" smtClean="0"/>
          </a:p>
          <a:p>
            <a:r>
              <a:rPr lang="en-GB" b="1" dirty="0" smtClean="0"/>
              <a:t>2. Make notes on your copy of the text, remembering that you will be sharing your ideas with your home table later on.</a:t>
            </a:r>
          </a:p>
          <a:p>
            <a:endParaRPr lang="en-GB" b="1" dirty="0"/>
          </a:p>
          <a:p>
            <a:r>
              <a:rPr lang="en-GB" b="1" dirty="0" smtClean="0"/>
              <a:t>3. Return home and be prepared to explain what you found out!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06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Group 1: </a:t>
            </a:r>
            <a:r>
              <a:rPr lang="en-GB" sz="2400" b="1" dirty="0"/>
              <a:t>Find words and phrases meaning ‘two’ or ‘doubles’. What ideas do they express about duality in human nature?</a:t>
            </a:r>
          </a:p>
        </p:txBody>
      </p:sp>
    </p:spTree>
    <p:extLst>
      <p:ext uri="{BB962C8B-B14F-4D97-AF65-F5344CB8AC3E}">
        <p14:creationId xmlns:p14="http://schemas.microsoft.com/office/powerpoint/2010/main" val="309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Group 2: </a:t>
            </a:r>
            <a:r>
              <a:rPr lang="en-GB" sz="2400" b="1" dirty="0"/>
              <a:t>Look at language describing the first mixture and transformation. How does it show Jekyll’s pleasure in evil?</a:t>
            </a:r>
          </a:p>
        </p:txBody>
      </p:sp>
    </p:spTree>
    <p:extLst>
      <p:ext uri="{BB962C8B-B14F-4D97-AF65-F5344CB8AC3E}">
        <p14:creationId xmlns:p14="http://schemas.microsoft.com/office/powerpoint/2010/main" val="2438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Group 3: </a:t>
            </a:r>
            <a:r>
              <a:rPr lang="en-GB" sz="2400" b="1" dirty="0"/>
              <a:t>Identify important aspects of Hyde’s appearance. What do they show about the balance between good and evil? </a:t>
            </a:r>
          </a:p>
        </p:txBody>
      </p:sp>
    </p:spTree>
    <p:extLst>
      <p:ext uri="{BB962C8B-B14F-4D97-AF65-F5344CB8AC3E}">
        <p14:creationId xmlns:p14="http://schemas.microsoft.com/office/powerpoint/2010/main" val="26888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Group 4: </a:t>
            </a:r>
            <a:r>
              <a:rPr lang="en-GB" sz="2400" b="1" dirty="0"/>
              <a:t>Identify metaphors and similes of concealment. How do they express Jekyll’s confidence in the role of Hyde? </a:t>
            </a:r>
          </a:p>
        </p:txBody>
      </p:sp>
    </p:spTree>
    <p:extLst>
      <p:ext uri="{BB962C8B-B14F-4D97-AF65-F5344CB8AC3E}">
        <p14:creationId xmlns:p14="http://schemas.microsoft.com/office/powerpoint/2010/main" val="3425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Ioj7qfl2dI/Tdb0iUNjaeI/AAAAAAAAAi0/wDbGzXkL2c4/s1600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8"/>
          <a:stretch/>
        </p:blipFill>
        <p:spPr bwMode="auto">
          <a:xfrm>
            <a:off x="0" y="0"/>
            <a:ext cx="91372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10 of the novel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65693"/>
            <a:ext cx="42484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Group 5: </a:t>
            </a:r>
            <a:r>
              <a:rPr lang="en-GB" sz="2400" b="1" dirty="0"/>
              <a:t>Identify questions expressing confusion. What do they suggest about the danger of losing control</a:t>
            </a:r>
            <a:r>
              <a:rPr lang="en-GB" sz="2400" b="1" dirty="0" smtClean="0"/>
              <a:t>?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418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1819</Words>
  <Application>Microsoft Office PowerPoint</Application>
  <PresentationFormat>On-screen Show (4:3)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Comic Sans MS</vt:lpstr>
      <vt:lpstr>Office Theme</vt:lpstr>
      <vt:lpstr>Learning Objective   To study Chapter 10 of the novel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   To study Chapter 1 of the novel</dc:title>
  <dc:creator>Vicki</dc:creator>
  <cp:lastModifiedBy>Victoria Archer</cp:lastModifiedBy>
  <cp:revision>38</cp:revision>
  <dcterms:created xsi:type="dcterms:W3CDTF">2014-08-23T11:01:46Z</dcterms:created>
  <dcterms:modified xsi:type="dcterms:W3CDTF">2016-04-07T00:13:18Z</dcterms:modified>
</cp:coreProperties>
</file>