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8" r:id="rId4"/>
    <p:sldId id="268" r:id="rId5"/>
    <p:sldId id="266" r:id="rId6"/>
    <p:sldId id="269" r:id="rId7"/>
    <p:sldId id="270" r:id="rId8"/>
    <p:sldId id="267" r:id="rId9"/>
    <p:sldId id="275" r:id="rId10"/>
    <p:sldId id="274" r:id="rId11"/>
    <p:sldId id="276"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05" y="3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5B303-6E21-4000-B401-5EE09B001FE4}" type="datetimeFigureOut">
              <a:rPr lang="en-GB" smtClean="0"/>
              <a:t>06/04/2016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25B303-6E21-4000-B401-5EE09B001FE4}" type="datetimeFigureOut">
              <a:rPr lang="en-GB" smtClean="0"/>
              <a:t>06/04/2016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25B303-6E21-4000-B401-5EE09B001FE4}" type="datetimeFigureOut">
              <a:rPr lang="en-GB" smtClean="0"/>
              <a:t>06/04/2016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5B303-6E21-4000-B401-5EE09B001FE4}" type="datetimeFigureOut">
              <a:rPr lang="en-GB" smtClean="0"/>
              <a:t>06/04/2016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5B303-6E21-4000-B401-5EE09B001FE4}" type="datetimeFigureOut">
              <a:rPr lang="en-GB" smtClean="0"/>
              <a:t>06/04/2016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9B0F30-3B6C-4940-ADE0-49864BDB1AF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5B303-6E21-4000-B401-5EE09B001FE4}" type="datetimeFigureOut">
              <a:rPr lang="en-GB" smtClean="0"/>
              <a:t>06/04/2016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B0F30-3B6C-4940-ADE0-49864BDB1AF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a:t>
            </a:r>
            <a:r>
              <a:rPr lang="en-GB" dirty="0" smtClean="0">
                <a:solidFill>
                  <a:schemeClr val="bg1"/>
                </a:solidFill>
                <a:latin typeface="Comic Sans MS" pitchFamily="66" charset="0"/>
              </a:rPr>
              <a:t>9 </a:t>
            </a:r>
            <a:r>
              <a:rPr lang="en-GB" dirty="0" smtClean="0">
                <a:solidFill>
                  <a:schemeClr val="bg1"/>
                </a:solidFill>
                <a:latin typeface="Comic Sans MS" pitchFamily="66" charset="0"/>
              </a:rPr>
              <a:t>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7/78/Dr_Jekyll_and_Mr_Hyde_poster_edi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85" y="369332"/>
            <a:ext cx="9333897" cy="6488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TextBox 2"/>
          <p:cNvSpPr txBox="1"/>
          <p:nvPr/>
        </p:nvSpPr>
        <p:spPr>
          <a:xfrm>
            <a:off x="107504" y="738664"/>
            <a:ext cx="8856984" cy="461665"/>
          </a:xfrm>
          <a:prstGeom prst="rect">
            <a:avLst/>
          </a:prstGeom>
          <a:solidFill>
            <a:schemeClr val="bg1"/>
          </a:solidFill>
        </p:spPr>
        <p:txBody>
          <a:bodyPr wrap="square" rtlCol="0">
            <a:spAutoFit/>
          </a:bodyPr>
          <a:lstStyle/>
          <a:p>
            <a:r>
              <a:rPr lang="en-GB" sz="2400" b="1" dirty="0">
                <a:solidFill>
                  <a:srgbClr val="FF0000"/>
                </a:solidFill>
              </a:rPr>
              <a:t>How does Stevenson create a dramatic revelation in this passage?</a:t>
            </a:r>
            <a:endParaRPr lang="en-GB" sz="2400" dirty="0">
              <a:solidFill>
                <a:srgbClr val="FF0000"/>
              </a:solidFill>
            </a:endParaRPr>
          </a:p>
        </p:txBody>
      </p:sp>
      <p:pic>
        <p:nvPicPr>
          <p:cNvPr id="5" name="Picture 4"/>
          <p:cNvPicPr>
            <a:picLocks noChangeAspect="1"/>
          </p:cNvPicPr>
          <p:nvPr/>
        </p:nvPicPr>
        <p:blipFill rotWithShape="1">
          <a:blip r:embed="rId3"/>
          <a:srcRect l="37242" t="25220" r="36534" b="9261"/>
          <a:stretch/>
        </p:blipFill>
        <p:spPr>
          <a:xfrm rot="21331576">
            <a:off x="467544" y="1433667"/>
            <a:ext cx="3535316" cy="4968552"/>
          </a:xfrm>
          <a:prstGeom prst="rect">
            <a:avLst/>
          </a:prstGeom>
        </p:spPr>
      </p:pic>
      <p:sp>
        <p:nvSpPr>
          <p:cNvPr id="8" name="TextBox 7"/>
          <p:cNvSpPr txBox="1"/>
          <p:nvPr/>
        </p:nvSpPr>
        <p:spPr>
          <a:xfrm>
            <a:off x="5652120" y="5949280"/>
            <a:ext cx="3047253" cy="461665"/>
          </a:xfrm>
          <a:prstGeom prst="rect">
            <a:avLst/>
          </a:prstGeom>
          <a:solidFill>
            <a:schemeClr val="bg1"/>
          </a:solidFill>
        </p:spPr>
        <p:txBody>
          <a:bodyPr wrap="square" rtlCol="0">
            <a:spAutoFit/>
          </a:bodyPr>
          <a:lstStyle/>
          <a:p>
            <a:pPr algn="ctr"/>
            <a:r>
              <a:rPr lang="en-GB" sz="2400" dirty="0" smtClean="0"/>
              <a:t>You have 35 minutes.</a:t>
            </a:r>
            <a:endParaRPr lang="en-GB" sz="2400" dirty="0"/>
          </a:p>
        </p:txBody>
      </p:sp>
    </p:spTree>
    <p:extLst>
      <p:ext uri="{BB962C8B-B14F-4D97-AF65-F5344CB8AC3E}">
        <p14:creationId xmlns:p14="http://schemas.microsoft.com/office/powerpoint/2010/main" val="559028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Stevenson... Another way... The </a:t>
            </a:r>
            <a:r>
              <a:rPr lang="en-GB" sz="2400" dirty="0" smtClean="0">
                <a:effectLst>
                  <a:outerShdw blurRad="38100" dist="38100" dir="2700000" algn="tl">
                    <a:srgbClr val="000000">
                      <a:alpha val="43137"/>
                    </a:srgbClr>
                  </a:outerShdw>
                </a:effectLst>
                <a:latin typeface="Calibri" pitchFamily="34" charset="0"/>
              </a:rPr>
              <a:t>transformation</a:t>
            </a:r>
            <a:r>
              <a:rPr lang="en-GB" sz="2400" dirty="0" smtClean="0">
                <a:effectLst>
                  <a:outerShdw blurRad="38100" dist="38100" dir="2700000" algn="tl">
                    <a:srgbClr val="000000">
                      <a:alpha val="43137"/>
                    </a:srgbClr>
                  </a:outerShdw>
                </a:effectLst>
                <a:latin typeface="Calibri" pitchFamily="34" charset="0"/>
              </a:rPr>
              <a:t> </a:t>
            </a:r>
            <a:r>
              <a:rPr lang="en-GB" sz="2400" dirty="0" smtClean="0">
                <a:effectLst>
                  <a:outerShdw blurRad="38100" dist="38100" dir="2700000" algn="tl">
                    <a:srgbClr val="000000">
                      <a:alpha val="43137"/>
                    </a:srgbClr>
                  </a:outerShdw>
                </a:effectLst>
                <a:latin typeface="Calibri" pitchFamily="34" charset="0"/>
              </a:rPr>
              <a:t>is also shown to be... The writer suggests... When the </a:t>
            </a:r>
            <a:r>
              <a:rPr lang="en-GB" sz="2400" dirty="0" smtClean="0">
                <a:effectLst>
                  <a:outerShdw blurRad="38100" dist="38100" dir="2700000" algn="tl">
                    <a:srgbClr val="000000">
                      <a:alpha val="43137"/>
                    </a:srgbClr>
                  </a:outerShdw>
                </a:effectLst>
                <a:latin typeface="Calibri" pitchFamily="34" charset="0"/>
              </a:rPr>
              <a:t>visitor </a:t>
            </a:r>
            <a:r>
              <a:rPr lang="en-GB" sz="2400" dirty="0" smtClean="0">
                <a:effectLst>
                  <a:outerShdw blurRad="38100" dist="38100" dir="2700000" algn="tl">
                    <a:srgbClr val="000000">
                      <a:alpha val="43137"/>
                    </a:srgbClr>
                  </a:outerShdw>
                </a:effectLst>
                <a:latin typeface="Calibri" pitchFamily="34" charset="0"/>
              </a:rPr>
              <a:t>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Stevenson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word order of this sentence suggests...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simile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extLst>
      <p:ext uri="{BB962C8B-B14F-4D97-AF65-F5344CB8AC3E}">
        <p14:creationId xmlns:p14="http://schemas.microsoft.com/office/powerpoint/2010/main" val="69718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Peer-Assess: WWW/ EBI</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GB" b="1" dirty="0" smtClean="0"/>
              <a:t>How well has (s)he:</a:t>
            </a:r>
          </a:p>
          <a:p>
            <a:pPr algn="l"/>
            <a:endParaRPr lang="en-GB" dirty="0" smtClean="0"/>
          </a:p>
          <a:p>
            <a:pPr marL="571500" indent="-571500" algn="l">
              <a:buFont typeface="Wingdings" pitchFamily="2" charset="2"/>
              <a:buChar char="ü"/>
            </a:pPr>
            <a:r>
              <a:rPr lang="en-GB" dirty="0" smtClean="0"/>
              <a:t>Responded to the question?</a:t>
            </a:r>
          </a:p>
          <a:p>
            <a:pPr marL="571500" indent="-571500" algn="l">
              <a:buFont typeface="Wingdings" pitchFamily="2" charset="2"/>
              <a:buChar char="ü"/>
            </a:pPr>
            <a:r>
              <a:rPr lang="en-GB" dirty="0" smtClean="0"/>
              <a:t>Used relevant quotes?</a:t>
            </a:r>
          </a:p>
          <a:p>
            <a:pPr marL="571500" indent="-571500" algn="l">
              <a:buFont typeface="Wingdings" pitchFamily="2" charset="2"/>
              <a:buChar char="ü"/>
            </a:pPr>
            <a:r>
              <a:rPr lang="en-GB" dirty="0" smtClean="0"/>
              <a:t>Analysed the effect of the writer’s methods?</a:t>
            </a:r>
          </a:p>
          <a:p>
            <a:pPr marL="571500" indent="-571500" algn="l">
              <a:buFont typeface="Wingdings" pitchFamily="2" charset="2"/>
              <a:buChar char="ü"/>
            </a:pPr>
            <a:r>
              <a:rPr lang="en-GB" dirty="0" smtClean="0"/>
              <a:t>Explored the effect on the reader? </a:t>
            </a:r>
            <a:endParaRPr lang="en-GB" dirty="0"/>
          </a:p>
          <a:p>
            <a:pPr marL="571500" indent="-571500" algn="l">
              <a:buFont typeface="Wingdings" pitchFamily="2" charset="2"/>
              <a:buChar char="ü"/>
            </a:pPr>
            <a:r>
              <a:rPr lang="en-GB" dirty="0" smtClean="0"/>
              <a:t>Included contextual references? </a:t>
            </a:r>
          </a:p>
        </p:txBody>
      </p:sp>
    </p:spTree>
    <p:extLst>
      <p:ext uri="{BB962C8B-B14F-4D97-AF65-F5344CB8AC3E}">
        <p14:creationId xmlns:p14="http://schemas.microsoft.com/office/powerpoint/2010/main" val="2805430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332656"/>
            <a:ext cx="3168352" cy="1008112"/>
          </a:xfrm>
          <a:ln>
            <a:noFill/>
          </a:ln>
        </p:spPr>
        <p:style>
          <a:lnRef idx="2">
            <a:schemeClr val="accent2"/>
          </a:lnRef>
          <a:fillRef idx="1">
            <a:schemeClr val="lt1"/>
          </a:fillRef>
          <a:effectRef idx="0">
            <a:schemeClr val="accent2"/>
          </a:effectRef>
          <a:fontRef idx="minor">
            <a:schemeClr val="dk1"/>
          </a:fontRef>
        </p:style>
        <p:txBody>
          <a:bodyPr>
            <a:normAutofit fontScale="90000"/>
          </a:bodyPr>
          <a:lstStyle/>
          <a:p>
            <a:pPr algn="l"/>
            <a:r>
              <a:rPr lang="en-GB" dirty="0" smtClean="0">
                <a:solidFill>
                  <a:srgbClr val="00B050"/>
                </a:solidFill>
                <a:latin typeface="Impact" panose="020B0806030902050204" pitchFamily="34" charset="0"/>
              </a:rPr>
              <a:t>Response to feedback:</a:t>
            </a:r>
            <a:endParaRPr lang="en-GB" dirty="0">
              <a:solidFill>
                <a:srgbClr val="00B050"/>
              </a:solidFill>
              <a:latin typeface="Impact" panose="020B0806030902050204" pitchFamily="34" charset="0"/>
            </a:endParaRPr>
          </a:p>
        </p:txBody>
      </p:sp>
      <p:sp>
        <p:nvSpPr>
          <p:cNvPr id="3" name="Rectangle 2"/>
          <p:cNvSpPr/>
          <p:nvPr/>
        </p:nvSpPr>
        <p:spPr>
          <a:xfrm>
            <a:off x="218552" y="2348880"/>
            <a:ext cx="534744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Thoughtful/developed </a:t>
            </a:r>
            <a:r>
              <a:rPr lang="en-GB" dirty="0" smtClean="0"/>
              <a:t>response to task</a:t>
            </a:r>
          </a:p>
          <a:p>
            <a:pPr marL="285750" indent="-285750">
              <a:buFont typeface="Arial" pitchFamily="34" charset="0"/>
              <a:buChar char="•"/>
            </a:pPr>
            <a:r>
              <a:rPr lang="en-GB" dirty="0" smtClean="0">
                <a:solidFill>
                  <a:srgbClr val="FF0000"/>
                </a:solidFill>
              </a:rPr>
              <a:t>Apt references </a:t>
            </a:r>
            <a:r>
              <a:rPr lang="en-GB" dirty="0" smtClean="0"/>
              <a:t>integrated into interpretations</a:t>
            </a:r>
          </a:p>
          <a:p>
            <a:pPr marL="285750" indent="-285750">
              <a:buFont typeface="Arial" pitchFamily="34" charset="0"/>
              <a:buChar char="•"/>
            </a:pPr>
            <a:r>
              <a:rPr lang="en-GB" dirty="0" smtClean="0">
                <a:solidFill>
                  <a:srgbClr val="FF0000"/>
                </a:solidFill>
              </a:rPr>
              <a:t>Examination </a:t>
            </a:r>
            <a:r>
              <a:rPr lang="en-GB" dirty="0" smtClean="0"/>
              <a:t>of 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a:t>
            </a:r>
            <a:r>
              <a:rPr lang="en-GB" dirty="0" smtClean="0"/>
              <a:t> used effectively</a:t>
            </a:r>
            <a:endParaRPr lang="en-GB" dirty="0"/>
          </a:p>
          <a:p>
            <a:pPr marL="285750" indent="-285750">
              <a:buFont typeface="Arial" pitchFamily="34" charset="0"/>
              <a:buChar char="•"/>
            </a:pPr>
            <a:r>
              <a:rPr lang="en-GB" dirty="0" smtClean="0">
                <a:solidFill>
                  <a:srgbClr val="FF0000"/>
                </a:solidFill>
              </a:rPr>
              <a:t>Thoughtful consideration </a:t>
            </a:r>
            <a:r>
              <a:rPr lang="en-GB" dirty="0" smtClean="0">
                <a:solidFill>
                  <a:schemeClr val="tx1"/>
                </a:solidFill>
              </a:rPr>
              <a:t>of </a:t>
            </a:r>
            <a:r>
              <a:rPr lang="en-GB" dirty="0" smtClean="0">
                <a:solidFill>
                  <a:srgbClr val="FF0000"/>
                </a:solidFill>
              </a:rPr>
              <a:t>contextual factor</a:t>
            </a:r>
            <a:r>
              <a:rPr lang="en-GB" dirty="0"/>
              <a:t>	</a:t>
            </a:r>
          </a:p>
        </p:txBody>
      </p:sp>
      <p:sp>
        <p:nvSpPr>
          <p:cNvPr id="4" name="Rectangle 3"/>
          <p:cNvSpPr/>
          <p:nvPr/>
        </p:nvSpPr>
        <p:spPr>
          <a:xfrm>
            <a:off x="218552" y="4517893"/>
            <a:ext cx="536156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solidFill>
                  <a:srgbClr val="FF0000"/>
                </a:solidFill>
              </a:rPr>
              <a:t>Clear/explained</a:t>
            </a:r>
            <a:r>
              <a:rPr lang="en-GB" dirty="0" smtClean="0"/>
              <a:t> response to task</a:t>
            </a:r>
          </a:p>
          <a:p>
            <a:pPr marL="285750" indent="-285750">
              <a:buFont typeface="Arial" pitchFamily="34" charset="0"/>
              <a:buChar char="•"/>
            </a:pPr>
            <a:r>
              <a:rPr lang="en-GB" dirty="0" smtClean="0">
                <a:solidFill>
                  <a:srgbClr val="FF0000"/>
                </a:solidFill>
              </a:rPr>
              <a:t>Effective</a:t>
            </a:r>
            <a:r>
              <a:rPr lang="en-GB" dirty="0" smtClean="0"/>
              <a:t> use of </a:t>
            </a:r>
            <a:r>
              <a:rPr lang="en-GB" dirty="0" smtClean="0">
                <a:solidFill>
                  <a:srgbClr val="FF0000"/>
                </a:solidFill>
              </a:rPr>
              <a:t>references</a:t>
            </a:r>
            <a:r>
              <a:rPr lang="en-GB" dirty="0" smtClean="0"/>
              <a:t> to support explanation</a:t>
            </a:r>
            <a:endParaRPr lang="en-GB" dirty="0"/>
          </a:p>
          <a:p>
            <a:pPr marL="285750" indent="-285750">
              <a:buFont typeface="Arial" pitchFamily="34" charset="0"/>
              <a:buChar char="•"/>
            </a:pPr>
            <a:r>
              <a:rPr lang="en-GB" dirty="0" smtClean="0">
                <a:solidFill>
                  <a:srgbClr val="FF0000"/>
                </a:solidFill>
              </a:rPr>
              <a:t>Clear explanation </a:t>
            </a:r>
            <a:r>
              <a:rPr lang="en-GB" dirty="0" smtClean="0"/>
              <a:t>of writer’s methods and their </a:t>
            </a:r>
            <a:r>
              <a:rPr lang="en-GB" dirty="0" smtClean="0">
                <a:solidFill>
                  <a:srgbClr val="FF0000"/>
                </a:solidFill>
              </a:rPr>
              <a:t>effects on the reader</a:t>
            </a:r>
            <a:r>
              <a:rPr lang="en-GB" dirty="0" smtClean="0"/>
              <a:t>, with </a:t>
            </a:r>
            <a:r>
              <a:rPr lang="en-GB" dirty="0" smtClean="0">
                <a:solidFill>
                  <a:srgbClr val="FF0000"/>
                </a:solidFill>
              </a:rPr>
              <a:t>relevant subject terminology </a:t>
            </a:r>
            <a:r>
              <a:rPr lang="en-GB" dirty="0"/>
              <a:t>	</a:t>
            </a:r>
            <a:endParaRPr lang="en-GB" dirty="0" smtClean="0"/>
          </a:p>
          <a:p>
            <a:pPr marL="285750" indent="-285750">
              <a:buFont typeface="Arial" pitchFamily="34" charset="0"/>
              <a:buChar char="•"/>
            </a:pPr>
            <a:r>
              <a:rPr lang="en-GB" dirty="0" smtClean="0">
                <a:solidFill>
                  <a:srgbClr val="FF0000"/>
                </a:solidFill>
              </a:rPr>
              <a:t>Clear understanding </a:t>
            </a:r>
            <a:r>
              <a:rPr lang="en-GB" dirty="0" smtClean="0"/>
              <a:t>of contextual factors</a:t>
            </a:r>
            <a:endParaRPr lang="en-GB" dirty="0"/>
          </a:p>
        </p:txBody>
      </p:sp>
      <p:sp>
        <p:nvSpPr>
          <p:cNvPr id="5" name="Rectangle 4"/>
          <p:cNvSpPr/>
          <p:nvPr/>
        </p:nvSpPr>
        <p:spPr>
          <a:xfrm>
            <a:off x="232669" y="173539"/>
            <a:ext cx="5347443"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Critical/exploratory </a:t>
            </a:r>
            <a:r>
              <a:rPr lang="en-GB" dirty="0" smtClean="0"/>
              <a:t>response to task</a:t>
            </a:r>
          </a:p>
          <a:p>
            <a:pPr marL="285750" indent="-285750">
              <a:buFont typeface="Arial" pitchFamily="34" charset="0"/>
              <a:buChar char="•"/>
            </a:pPr>
            <a:r>
              <a:rPr lang="en-GB" dirty="0" smtClean="0">
                <a:solidFill>
                  <a:srgbClr val="FF0000"/>
                </a:solidFill>
              </a:rPr>
              <a:t>Precise references </a:t>
            </a:r>
            <a:r>
              <a:rPr lang="en-GB" dirty="0" smtClean="0"/>
              <a:t>used to support interpretation </a:t>
            </a:r>
            <a:endParaRPr lang="en-GB" dirty="0"/>
          </a:p>
          <a:p>
            <a:pPr marL="285750" indent="-285750">
              <a:buFont typeface="Arial" pitchFamily="34" charset="0"/>
              <a:buChar char="•"/>
            </a:pPr>
            <a:r>
              <a:rPr lang="en-GB" dirty="0" smtClean="0">
                <a:solidFill>
                  <a:srgbClr val="FF0000"/>
                </a:solidFill>
              </a:rPr>
              <a:t>Analysis </a:t>
            </a:r>
            <a:r>
              <a:rPr lang="en-GB" dirty="0" smtClean="0"/>
              <a:t> </a:t>
            </a:r>
            <a:r>
              <a:rPr lang="en-GB" dirty="0"/>
              <a:t>of </a:t>
            </a:r>
            <a:r>
              <a:rPr lang="en-GB" dirty="0" smtClean="0"/>
              <a:t>writer’s methods and their </a:t>
            </a:r>
            <a:r>
              <a:rPr lang="en-GB" dirty="0" smtClean="0">
                <a:solidFill>
                  <a:srgbClr val="FF0000"/>
                </a:solidFill>
              </a:rPr>
              <a:t>effects on the reader</a:t>
            </a:r>
            <a:r>
              <a:rPr lang="en-GB" dirty="0" smtClean="0"/>
              <a:t>, with subject </a:t>
            </a:r>
            <a:r>
              <a:rPr lang="en-GB" dirty="0" smtClean="0">
                <a:solidFill>
                  <a:srgbClr val="FF0000"/>
                </a:solidFill>
              </a:rPr>
              <a:t>terminology </a:t>
            </a:r>
            <a:r>
              <a:rPr lang="en-GB" dirty="0" smtClean="0"/>
              <a:t>used accurately</a:t>
            </a:r>
          </a:p>
          <a:p>
            <a:pPr marL="285750" indent="-285750">
              <a:buFont typeface="Arial" pitchFamily="34" charset="0"/>
              <a:buChar char="•"/>
            </a:pPr>
            <a:r>
              <a:rPr lang="en-GB" dirty="0" smtClean="0">
                <a:solidFill>
                  <a:srgbClr val="FF0000"/>
                </a:solidFill>
              </a:rPr>
              <a:t>Exploration</a:t>
            </a:r>
            <a:r>
              <a:rPr lang="en-GB" dirty="0" smtClean="0">
                <a:solidFill>
                  <a:schemeClr val="tx1"/>
                </a:solidFill>
              </a:rPr>
              <a:t> of </a:t>
            </a:r>
            <a:r>
              <a:rPr lang="en-GB" dirty="0" smtClean="0">
                <a:solidFill>
                  <a:srgbClr val="FF0000"/>
                </a:solidFill>
              </a:rPr>
              <a:t>contextual factors</a:t>
            </a:r>
            <a:endParaRPr lang="en-GB" dirty="0">
              <a:solidFill>
                <a:srgbClr val="FF0000"/>
              </a:solidFill>
            </a:endParaRPr>
          </a:p>
        </p:txBody>
      </p:sp>
      <p:sp>
        <p:nvSpPr>
          <p:cNvPr id="6" name="Title 1"/>
          <p:cNvSpPr txBox="1">
            <a:spLocks/>
          </p:cNvSpPr>
          <p:nvPr/>
        </p:nvSpPr>
        <p:spPr>
          <a:xfrm>
            <a:off x="5724128" y="1628800"/>
            <a:ext cx="3343525" cy="496855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Add to, change or extend one idea in your </a:t>
            </a:r>
            <a:r>
              <a:rPr lang="en-GB" b="1" dirty="0" smtClean="0"/>
              <a:t>work in response to your partner’s feedback.</a:t>
            </a:r>
            <a:endParaRPr lang="en-GB" dirty="0" smtClean="0"/>
          </a:p>
        </p:txBody>
      </p:sp>
    </p:spTree>
    <p:extLst>
      <p:ext uri="{BB962C8B-B14F-4D97-AF65-F5344CB8AC3E}">
        <p14:creationId xmlns:p14="http://schemas.microsoft.com/office/powerpoint/2010/main" val="470100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3.bp.blogspot.com/-jGvbv2cE8bU/Tdb0H7dNLdI/AAAAAAAAAic/1oGVE06fZZo/s1600/33.jpg"/>
          <p:cNvPicPr>
            <a:picLocks noChangeAspect="1" noChangeArrowheads="1"/>
          </p:cNvPicPr>
          <p:nvPr/>
        </p:nvPicPr>
        <p:blipFill rotWithShape="1">
          <a:blip r:embed="rId2">
            <a:extLst>
              <a:ext uri="{28A0092B-C50C-407E-A947-70E740481C1C}">
                <a14:useLocalDpi xmlns:a14="http://schemas.microsoft.com/office/drawing/2010/main" val="0"/>
              </a:ext>
            </a:extLst>
          </a:blip>
          <a:srcRect b="55089"/>
          <a:stretch/>
        </p:blipFill>
        <p:spPr bwMode="auto">
          <a:xfrm>
            <a:off x="-3422" y="369332"/>
            <a:ext cx="9174458" cy="6488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Tree>
    <p:extLst>
      <p:ext uri="{BB962C8B-B14F-4D97-AF65-F5344CB8AC3E}">
        <p14:creationId xmlns:p14="http://schemas.microsoft.com/office/powerpoint/2010/main" val="3547234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pic>
        <p:nvPicPr>
          <p:cNvPr id="2050" name="Picture 2" descr="http://www.yorknotes.com/images/onlineguides/GCSE/Jekyll-Hyde-2017/LANYTON%20PORTRAIT%20Ar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039904"/>
            <a:ext cx="2286000" cy="2686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32040" y="4077072"/>
            <a:ext cx="3925615" cy="2246769"/>
          </a:xfrm>
          <a:prstGeom prst="rect">
            <a:avLst/>
          </a:prstGeom>
          <a:noFill/>
        </p:spPr>
        <p:txBody>
          <a:bodyPr wrap="square" rtlCol="0">
            <a:spAutoFit/>
          </a:bodyPr>
          <a:lstStyle/>
          <a:p>
            <a:r>
              <a:rPr lang="en-GB" sz="2000" dirty="0" smtClean="0"/>
              <a:t>Dr Lanyon’s testimony eventually provides an explanation of the mystery, but Stevenson maintains suspense all the way through it. </a:t>
            </a:r>
            <a:r>
              <a:rPr lang="en-GB" sz="2000" b="1" dirty="0" smtClean="0"/>
              <a:t>Match the events in your table with a quotation from the text. </a:t>
            </a:r>
            <a:r>
              <a:rPr lang="en-GB" sz="2000" dirty="0" smtClean="0"/>
              <a:t>The first one is done for you.</a:t>
            </a:r>
            <a:endParaRPr lang="en-GB" sz="2000" dirty="0"/>
          </a:p>
        </p:txBody>
      </p:sp>
      <p:pic>
        <p:nvPicPr>
          <p:cNvPr id="5" name="Picture 4"/>
          <p:cNvPicPr>
            <a:picLocks noChangeAspect="1"/>
          </p:cNvPicPr>
          <p:nvPr/>
        </p:nvPicPr>
        <p:blipFill rotWithShape="1">
          <a:blip r:embed="rId3"/>
          <a:srcRect l="38423" t="25220" r="38188" b="13041"/>
          <a:stretch/>
        </p:blipFill>
        <p:spPr>
          <a:xfrm>
            <a:off x="239818" y="543251"/>
            <a:ext cx="4188165" cy="6218790"/>
          </a:xfrm>
          <a:prstGeom prst="rect">
            <a:avLst/>
          </a:prstGeom>
        </p:spPr>
      </p:pic>
      <p:sp>
        <p:nvSpPr>
          <p:cNvPr id="3" name="TextBox 2"/>
          <p:cNvSpPr txBox="1"/>
          <p:nvPr/>
        </p:nvSpPr>
        <p:spPr>
          <a:xfrm>
            <a:off x="4572000" y="258481"/>
            <a:ext cx="7871684" cy="646331"/>
          </a:xfrm>
          <a:prstGeom prst="rect">
            <a:avLst/>
          </a:prstGeom>
          <a:noFill/>
        </p:spPr>
        <p:txBody>
          <a:bodyPr wrap="square" rtlCol="0">
            <a:spAutoFit/>
          </a:bodyPr>
          <a:lstStyle/>
          <a:p>
            <a:r>
              <a:rPr lang="en-GB" sz="3600" b="1" dirty="0" smtClean="0">
                <a:solidFill>
                  <a:srgbClr val="FF0000"/>
                </a:solidFill>
              </a:rPr>
              <a:t>Lanyon’s testimony</a:t>
            </a:r>
            <a:endParaRPr lang="en-GB" sz="36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4" name="TextBox 3"/>
          <p:cNvSpPr txBox="1"/>
          <p:nvPr/>
        </p:nvSpPr>
        <p:spPr>
          <a:xfrm>
            <a:off x="4716016" y="476672"/>
            <a:ext cx="3925615" cy="369332"/>
          </a:xfrm>
          <a:prstGeom prst="rect">
            <a:avLst/>
          </a:prstGeom>
          <a:noFill/>
          <a:ln>
            <a:solidFill>
              <a:srgbClr val="FF0000"/>
            </a:solidFill>
          </a:ln>
        </p:spPr>
        <p:txBody>
          <a:bodyPr wrap="square" rtlCol="0">
            <a:spAutoFit/>
          </a:bodyPr>
          <a:lstStyle/>
          <a:p>
            <a:r>
              <a:rPr lang="en-GB" dirty="0" smtClean="0"/>
              <a:t>‘if you fail me tonight I am lost’</a:t>
            </a:r>
            <a:endParaRPr lang="en-GB" dirty="0"/>
          </a:p>
        </p:txBody>
      </p:sp>
      <p:pic>
        <p:nvPicPr>
          <p:cNvPr id="5" name="Picture 4"/>
          <p:cNvPicPr>
            <a:picLocks noChangeAspect="1"/>
          </p:cNvPicPr>
          <p:nvPr/>
        </p:nvPicPr>
        <p:blipFill rotWithShape="1">
          <a:blip r:embed="rId2"/>
          <a:srcRect l="38423" t="25220" r="38188" b="13041"/>
          <a:stretch/>
        </p:blipFill>
        <p:spPr>
          <a:xfrm>
            <a:off x="229746" y="401895"/>
            <a:ext cx="4188165" cy="6218790"/>
          </a:xfrm>
          <a:prstGeom prst="rect">
            <a:avLst/>
          </a:prstGeom>
        </p:spPr>
      </p:pic>
      <p:sp>
        <p:nvSpPr>
          <p:cNvPr id="9" name="TextBox 8"/>
          <p:cNvSpPr txBox="1"/>
          <p:nvPr/>
        </p:nvSpPr>
        <p:spPr>
          <a:xfrm>
            <a:off x="5004048" y="926976"/>
            <a:ext cx="4032448" cy="646331"/>
          </a:xfrm>
          <a:prstGeom prst="rect">
            <a:avLst/>
          </a:prstGeom>
          <a:noFill/>
          <a:ln>
            <a:solidFill>
              <a:srgbClr val="FF0000"/>
            </a:solidFill>
          </a:ln>
        </p:spPr>
        <p:txBody>
          <a:bodyPr wrap="square" rtlCol="0">
            <a:spAutoFit/>
          </a:bodyPr>
          <a:lstStyle/>
          <a:p>
            <a:r>
              <a:rPr lang="en-GB" dirty="0" smtClean="0"/>
              <a:t>‘Upon the reading of this letter, I made sure my colleague was insane’</a:t>
            </a:r>
            <a:endParaRPr lang="en-GB" dirty="0"/>
          </a:p>
        </p:txBody>
      </p:sp>
      <p:sp>
        <p:nvSpPr>
          <p:cNvPr id="10" name="TextBox 9"/>
          <p:cNvSpPr txBox="1"/>
          <p:nvPr/>
        </p:nvSpPr>
        <p:spPr>
          <a:xfrm>
            <a:off x="3275856" y="1639675"/>
            <a:ext cx="5544616" cy="646331"/>
          </a:xfrm>
          <a:prstGeom prst="rect">
            <a:avLst/>
          </a:prstGeom>
          <a:solidFill>
            <a:schemeClr val="bg1"/>
          </a:solidFill>
          <a:ln>
            <a:solidFill>
              <a:srgbClr val="FF0000"/>
            </a:solidFill>
          </a:ln>
        </p:spPr>
        <p:txBody>
          <a:bodyPr wrap="square" rtlCol="0">
            <a:spAutoFit/>
          </a:bodyPr>
          <a:lstStyle/>
          <a:p>
            <a:r>
              <a:rPr lang="en-GB" dirty="0" smtClean="0"/>
              <a:t>‘The butler was awaiting my arrival; he had received by the same post as mine a registered letter of instruction’</a:t>
            </a:r>
            <a:endParaRPr lang="en-GB" dirty="0"/>
          </a:p>
        </p:txBody>
      </p:sp>
      <p:sp>
        <p:nvSpPr>
          <p:cNvPr id="11" name="TextBox 10"/>
          <p:cNvSpPr txBox="1"/>
          <p:nvPr/>
        </p:nvSpPr>
        <p:spPr>
          <a:xfrm>
            <a:off x="3131840" y="2350621"/>
            <a:ext cx="5904656" cy="646331"/>
          </a:xfrm>
          <a:prstGeom prst="rect">
            <a:avLst/>
          </a:prstGeom>
          <a:solidFill>
            <a:schemeClr val="bg1"/>
          </a:solidFill>
          <a:ln>
            <a:solidFill>
              <a:srgbClr val="FF0000"/>
            </a:solidFill>
          </a:ln>
        </p:spPr>
        <p:txBody>
          <a:bodyPr wrap="square" rtlCol="0">
            <a:spAutoFit/>
          </a:bodyPr>
          <a:lstStyle/>
          <a:p>
            <a:r>
              <a:rPr lang="en-GB" dirty="0" smtClean="0"/>
              <a:t>‘All this, though it whetted my curiosity, told me little that was definite’</a:t>
            </a:r>
            <a:endParaRPr lang="en-GB" dirty="0"/>
          </a:p>
        </p:txBody>
      </p:sp>
      <p:sp>
        <p:nvSpPr>
          <p:cNvPr id="12" name="TextBox 11"/>
          <p:cNvSpPr txBox="1"/>
          <p:nvPr/>
        </p:nvSpPr>
        <p:spPr>
          <a:xfrm>
            <a:off x="4494523" y="3070701"/>
            <a:ext cx="4475432" cy="646331"/>
          </a:xfrm>
          <a:prstGeom prst="rect">
            <a:avLst/>
          </a:prstGeom>
          <a:noFill/>
          <a:ln>
            <a:solidFill>
              <a:srgbClr val="FF0000"/>
            </a:solidFill>
          </a:ln>
        </p:spPr>
        <p:txBody>
          <a:bodyPr wrap="square" rtlCol="0">
            <a:spAutoFit/>
          </a:bodyPr>
          <a:lstStyle/>
          <a:p>
            <a:r>
              <a:rPr lang="en-GB" dirty="0" smtClean="0"/>
              <a:t>‘If his messenger could go to one place, why could he not go to another?’</a:t>
            </a:r>
            <a:endParaRPr lang="en-GB" dirty="0"/>
          </a:p>
        </p:txBody>
      </p:sp>
      <p:sp>
        <p:nvSpPr>
          <p:cNvPr id="13" name="TextBox 12"/>
          <p:cNvSpPr txBox="1"/>
          <p:nvPr/>
        </p:nvSpPr>
        <p:spPr>
          <a:xfrm>
            <a:off x="4669623" y="3790781"/>
            <a:ext cx="3972008" cy="646331"/>
          </a:xfrm>
          <a:prstGeom prst="rect">
            <a:avLst/>
          </a:prstGeom>
          <a:noFill/>
          <a:ln>
            <a:solidFill>
              <a:srgbClr val="FF0000"/>
            </a:solidFill>
          </a:ln>
        </p:spPr>
        <p:txBody>
          <a:bodyPr wrap="square" rtlCol="0">
            <a:spAutoFit/>
          </a:bodyPr>
          <a:lstStyle/>
          <a:p>
            <a:r>
              <a:rPr lang="en-GB" dirty="0" smtClean="0"/>
              <a:t>‘I loaded an old revolver, that I might be found in some posture of self-defence’</a:t>
            </a:r>
            <a:endParaRPr lang="en-GB" dirty="0"/>
          </a:p>
        </p:txBody>
      </p:sp>
      <p:sp>
        <p:nvSpPr>
          <p:cNvPr id="14" name="TextBox 13"/>
          <p:cNvSpPr txBox="1"/>
          <p:nvPr/>
        </p:nvSpPr>
        <p:spPr>
          <a:xfrm>
            <a:off x="3419872" y="4585176"/>
            <a:ext cx="5473471" cy="923330"/>
          </a:xfrm>
          <a:prstGeom prst="rect">
            <a:avLst/>
          </a:prstGeom>
          <a:solidFill>
            <a:schemeClr val="bg1"/>
          </a:solidFill>
          <a:ln>
            <a:solidFill>
              <a:srgbClr val="FF0000"/>
            </a:solidFill>
          </a:ln>
        </p:spPr>
        <p:txBody>
          <a:bodyPr wrap="square" rtlCol="0">
            <a:spAutoFit/>
          </a:bodyPr>
          <a:lstStyle/>
          <a:p>
            <a:r>
              <a:rPr lang="en-GB" dirty="0" smtClean="0"/>
              <a:t>‘…searching backward glance into the darkness of the square. There was a policeman […] I thought my visitor started and made great haste’</a:t>
            </a:r>
            <a:endParaRPr lang="en-GB" dirty="0"/>
          </a:p>
        </p:txBody>
      </p:sp>
      <p:sp>
        <p:nvSpPr>
          <p:cNvPr id="15" name="TextBox 14"/>
          <p:cNvSpPr txBox="1"/>
          <p:nvPr/>
        </p:nvSpPr>
        <p:spPr>
          <a:xfrm>
            <a:off x="4387374" y="5594789"/>
            <a:ext cx="3538465" cy="369332"/>
          </a:xfrm>
          <a:prstGeom prst="rect">
            <a:avLst/>
          </a:prstGeom>
          <a:noFill/>
          <a:ln>
            <a:solidFill>
              <a:srgbClr val="FF0000"/>
            </a:solidFill>
          </a:ln>
        </p:spPr>
        <p:txBody>
          <a:bodyPr wrap="square" rtlCol="0">
            <a:spAutoFit/>
          </a:bodyPr>
          <a:lstStyle/>
          <a:p>
            <a:r>
              <a:rPr lang="en-GB" dirty="0" smtClean="0"/>
              <a:t>‘I had never set eyes on him before’</a:t>
            </a:r>
            <a:endParaRPr lang="en-GB" dirty="0"/>
          </a:p>
        </p:txBody>
      </p:sp>
      <p:sp>
        <p:nvSpPr>
          <p:cNvPr id="16" name="TextBox 15"/>
          <p:cNvSpPr txBox="1"/>
          <p:nvPr/>
        </p:nvSpPr>
        <p:spPr>
          <a:xfrm>
            <a:off x="3779913" y="6033638"/>
            <a:ext cx="5277760" cy="646331"/>
          </a:xfrm>
          <a:prstGeom prst="rect">
            <a:avLst/>
          </a:prstGeom>
          <a:solidFill>
            <a:schemeClr val="bg1"/>
          </a:solidFill>
          <a:ln>
            <a:solidFill>
              <a:srgbClr val="FF0000"/>
            </a:solidFill>
          </a:ln>
        </p:spPr>
        <p:txBody>
          <a:bodyPr wrap="square" rtlCol="0">
            <a:spAutoFit/>
          </a:bodyPr>
          <a:lstStyle/>
          <a:p>
            <a:r>
              <a:rPr lang="en-GB" dirty="0" smtClean="0"/>
              <a:t>‘there was something abnormal and misbegotten in the very essence of the creature that now faced me’</a:t>
            </a:r>
            <a:endParaRPr lang="en-GB" dirty="0"/>
          </a:p>
        </p:txBody>
      </p:sp>
    </p:spTree>
    <p:extLst>
      <p:ext uri="{BB962C8B-B14F-4D97-AF65-F5344CB8AC3E}">
        <p14:creationId xmlns:p14="http://schemas.microsoft.com/office/powerpoint/2010/main" val="2048545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7/78/Dr_Jekyll_and_Mr_Hyde_poster_edi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85" y="369332"/>
            <a:ext cx="9333897" cy="6488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TextBox 2"/>
          <p:cNvSpPr txBox="1"/>
          <p:nvPr/>
        </p:nvSpPr>
        <p:spPr>
          <a:xfrm>
            <a:off x="107504" y="738664"/>
            <a:ext cx="8856984" cy="461665"/>
          </a:xfrm>
          <a:prstGeom prst="rect">
            <a:avLst/>
          </a:prstGeom>
          <a:solidFill>
            <a:schemeClr val="bg1"/>
          </a:solidFill>
        </p:spPr>
        <p:txBody>
          <a:bodyPr wrap="square" rtlCol="0">
            <a:spAutoFit/>
          </a:bodyPr>
          <a:lstStyle/>
          <a:p>
            <a:r>
              <a:rPr lang="en-GB" sz="2400" b="1" dirty="0">
                <a:solidFill>
                  <a:srgbClr val="FF0000"/>
                </a:solidFill>
              </a:rPr>
              <a:t>How does Stevenson create a dramatic revelation in this passage?</a:t>
            </a:r>
            <a:endParaRPr lang="en-GB" sz="2400" dirty="0">
              <a:solidFill>
                <a:srgbClr val="FF0000"/>
              </a:solidFill>
            </a:endParaRPr>
          </a:p>
        </p:txBody>
      </p:sp>
      <p:pic>
        <p:nvPicPr>
          <p:cNvPr id="5" name="Picture 4"/>
          <p:cNvPicPr>
            <a:picLocks noChangeAspect="1"/>
          </p:cNvPicPr>
          <p:nvPr/>
        </p:nvPicPr>
        <p:blipFill rotWithShape="1">
          <a:blip r:embed="rId3"/>
          <a:srcRect l="37242" t="25220" r="36534" b="9261"/>
          <a:stretch/>
        </p:blipFill>
        <p:spPr>
          <a:xfrm rot="21331576">
            <a:off x="467544" y="1433667"/>
            <a:ext cx="3535316" cy="4968552"/>
          </a:xfrm>
          <a:prstGeom prst="rect">
            <a:avLst/>
          </a:prstGeom>
        </p:spPr>
      </p:pic>
      <p:sp>
        <p:nvSpPr>
          <p:cNvPr id="8" name="TextBox 7"/>
          <p:cNvSpPr txBox="1"/>
          <p:nvPr/>
        </p:nvSpPr>
        <p:spPr>
          <a:xfrm>
            <a:off x="5652120" y="5949280"/>
            <a:ext cx="3047253" cy="461665"/>
          </a:xfrm>
          <a:prstGeom prst="rect">
            <a:avLst/>
          </a:prstGeom>
          <a:solidFill>
            <a:schemeClr val="bg1"/>
          </a:solidFill>
        </p:spPr>
        <p:txBody>
          <a:bodyPr wrap="square" rtlCol="0">
            <a:spAutoFit/>
          </a:bodyPr>
          <a:lstStyle/>
          <a:p>
            <a:r>
              <a:rPr lang="en-GB" sz="2400" dirty="0" smtClean="0"/>
              <a:t>Let’s prepare together.</a:t>
            </a:r>
            <a:endParaRPr lang="en-GB" sz="2400" dirty="0"/>
          </a:p>
        </p:txBody>
      </p:sp>
    </p:spTree>
    <p:extLst>
      <p:ext uri="{BB962C8B-B14F-4D97-AF65-F5344CB8AC3E}">
        <p14:creationId xmlns:p14="http://schemas.microsoft.com/office/powerpoint/2010/main" val="34398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7/78/Dr_Jekyll_and_Mr_Hyde_poster_edi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85" y="369332"/>
            <a:ext cx="9333897" cy="6488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TextBox 2"/>
          <p:cNvSpPr txBox="1"/>
          <p:nvPr/>
        </p:nvSpPr>
        <p:spPr>
          <a:xfrm>
            <a:off x="107504" y="738664"/>
            <a:ext cx="8856984" cy="461665"/>
          </a:xfrm>
          <a:prstGeom prst="rect">
            <a:avLst/>
          </a:prstGeom>
          <a:solidFill>
            <a:schemeClr val="bg1"/>
          </a:solidFill>
        </p:spPr>
        <p:txBody>
          <a:bodyPr wrap="square" rtlCol="0">
            <a:spAutoFit/>
          </a:bodyPr>
          <a:lstStyle/>
          <a:p>
            <a:r>
              <a:rPr lang="en-GB" sz="2400" b="1" dirty="0">
                <a:solidFill>
                  <a:srgbClr val="FF0000"/>
                </a:solidFill>
              </a:rPr>
              <a:t>How does Stevenson create a dramatic revelation in this passage?</a:t>
            </a:r>
            <a:endParaRPr lang="en-GB" sz="2400" dirty="0">
              <a:solidFill>
                <a:srgbClr val="FF0000"/>
              </a:solidFill>
            </a:endParaRPr>
          </a:p>
        </p:txBody>
      </p:sp>
      <p:sp>
        <p:nvSpPr>
          <p:cNvPr id="4" name="TextBox 3"/>
          <p:cNvSpPr txBox="1"/>
          <p:nvPr/>
        </p:nvSpPr>
        <p:spPr>
          <a:xfrm>
            <a:off x="399601" y="1484784"/>
            <a:ext cx="8064896" cy="1323439"/>
          </a:xfrm>
          <a:prstGeom prst="rect">
            <a:avLst/>
          </a:prstGeom>
          <a:solidFill>
            <a:schemeClr val="bg1"/>
          </a:solidFill>
        </p:spPr>
        <p:txBody>
          <a:bodyPr wrap="square" rtlCol="0">
            <a:spAutoFit/>
          </a:bodyPr>
          <a:lstStyle/>
          <a:p>
            <a:r>
              <a:rPr lang="en-GB" sz="2000" dirty="0" smtClean="0"/>
              <a:t>Lanyon shows both </a:t>
            </a:r>
            <a:r>
              <a:rPr lang="en-GB" sz="2000" b="1" dirty="0" smtClean="0">
                <a:solidFill>
                  <a:srgbClr val="FF0000"/>
                </a:solidFill>
              </a:rPr>
              <a:t>confusion and concern </a:t>
            </a:r>
            <a:r>
              <a:rPr lang="en-GB" sz="2000" dirty="0" smtClean="0"/>
              <a:t>from the moment he receives Jekyll’s letter to the point where the visitor mixes the chemicals. Stevenson heightens the drama by making the stranger pause, put down the chemicals and ask Lanyon to choose whether or not to stay to see what happens: </a:t>
            </a:r>
            <a:endParaRPr lang="en-GB" sz="2000" dirty="0"/>
          </a:p>
        </p:txBody>
      </p:sp>
      <p:sp>
        <p:nvSpPr>
          <p:cNvPr id="6" name="TextBox 5"/>
          <p:cNvSpPr txBox="1"/>
          <p:nvPr/>
        </p:nvSpPr>
        <p:spPr>
          <a:xfrm>
            <a:off x="399601" y="3012614"/>
            <a:ext cx="8064896" cy="3477875"/>
          </a:xfrm>
          <a:prstGeom prst="rect">
            <a:avLst/>
          </a:prstGeom>
          <a:solidFill>
            <a:schemeClr val="bg1"/>
          </a:solidFill>
        </p:spPr>
        <p:txBody>
          <a:bodyPr wrap="square" rtlCol="0">
            <a:spAutoFit/>
          </a:bodyPr>
          <a:lstStyle/>
          <a:p>
            <a:r>
              <a:rPr lang="en-GB" sz="2000" dirty="0">
                <a:latin typeface="Arial" panose="020B0604020202020204" pitchFamily="34" charset="0"/>
                <a:cs typeface="Arial" panose="020B0604020202020204" pitchFamily="34" charset="0"/>
              </a:rPr>
              <a:t>‘Will you be wise? will you be guided? will you suffer me to take this glass in my hand and to go forth from your house without further parley? or has the greed of curiosity too much command of you? Think before you answer, for it shall be done as you decide. As you decide, you shall be left as you were before, and neither richer nor wiser, unless the sense of service rendered to a man in mortal distress may be counted as a kind of riches of the soul. Or, if you shall so prefer to choose, a new province of knowledge and new avenues to fame and power shall be laid open to you, here, in this room, upon the instant; and your sight shall be blasted by a prodigy to stagger the unbelief of Satan</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422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TextBox 2"/>
          <p:cNvSpPr txBox="1"/>
          <p:nvPr/>
        </p:nvSpPr>
        <p:spPr>
          <a:xfrm>
            <a:off x="539552" y="620688"/>
            <a:ext cx="8064896" cy="2862322"/>
          </a:xfrm>
          <a:prstGeom prst="rect">
            <a:avLst/>
          </a:prstGeom>
          <a:solidFill>
            <a:schemeClr val="bg1"/>
          </a:solidFill>
          <a:ln>
            <a:solidFill>
              <a:schemeClr val="tx1"/>
            </a:solidFill>
          </a:ln>
        </p:spPr>
        <p:txBody>
          <a:bodyPr wrap="square" rtlCol="0">
            <a:spAutoFit/>
          </a:bodyPr>
          <a:lstStyle/>
          <a:p>
            <a:r>
              <a:rPr lang="en-GB" dirty="0">
                <a:latin typeface="Arial" panose="020B0604020202020204" pitchFamily="34" charset="0"/>
                <a:cs typeface="Arial" panose="020B0604020202020204" pitchFamily="34" charset="0"/>
              </a:rPr>
              <a:t>‘Will you be wise? will you be guided? will you suffer me to take this glass in my hand and to go forth from your house without further parley? or has the greed of curiosity too much command of you? Think before you answer, for it shall be done as you decide. As you decide, you shall be left as you were before, and neither richer nor wiser, unless the sense of service rendered to a man in mortal distress may be counted as a kind of riches of the soul. Or, if you shall so prefer to choose, a new province of </a:t>
            </a:r>
            <a:r>
              <a:rPr lang="en-GB" b="1" dirty="0">
                <a:latin typeface="Arial" panose="020B0604020202020204" pitchFamily="34" charset="0"/>
                <a:cs typeface="Arial" panose="020B0604020202020204" pitchFamily="34" charset="0"/>
              </a:rPr>
              <a:t>knowledge</a:t>
            </a:r>
            <a:r>
              <a:rPr lang="en-GB" dirty="0">
                <a:latin typeface="Arial" panose="020B0604020202020204" pitchFamily="34" charset="0"/>
                <a:cs typeface="Arial" panose="020B0604020202020204" pitchFamily="34" charset="0"/>
              </a:rPr>
              <a:t> and new avenues to </a:t>
            </a:r>
            <a:r>
              <a:rPr lang="en-GB" b="1" dirty="0">
                <a:latin typeface="Arial" panose="020B0604020202020204" pitchFamily="34" charset="0"/>
                <a:cs typeface="Arial" panose="020B0604020202020204" pitchFamily="34" charset="0"/>
              </a:rPr>
              <a:t>fame</a:t>
            </a:r>
            <a:r>
              <a:rPr lang="en-GB" dirty="0">
                <a:latin typeface="Arial" panose="020B0604020202020204" pitchFamily="34" charset="0"/>
                <a:cs typeface="Arial" panose="020B0604020202020204" pitchFamily="34" charset="0"/>
              </a:rPr>
              <a:t> and </a:t>
            </a:r>
            <a:r>
              <a:rPr lang="en-GB" b="1" dirty="0">
                <a:latin typeface="Arial" panose="020B0604020202020204" pitchFamily="34" charset="0"/>
                <a:cs typeface="Arial" panose="020B0604020202020204" pitchFamily="34" charset="0"/>
              </a:rPr>
              <a:t>power</a:t>
            </a:r>
            <a:r>
              <a:rPr lang="en-GB" dirty="0">
                <a:latin typeface="Arial" panose="020B0604020202020204" pitchFamily="34" charset="0"/>
                <a:cs typeface="Arial" panose="020B0604020202020204" pitchFamily="34" charset="0"/>
              </a:rPr>
              <a:t> shall be laid open to you, here, in this room, upon the instant; and your sight shall be blasted by a </a:t>
            </a:r>
            <a:r>
              <a:rPr lang="en-GB" b="1" dirty="0">
                <a:latin typeface="Arial" panose="020B0604020202020204" pitchFamily="34" charset="0"/>
                <a:cs typeface="Arial" panose="020B0604020202020204" pitchFamily="34" charset="0"/>
              </a:rPr>
              <a:t>prodigy</a:t>
            </a:r>
            <a:r>
              <a:rPr lang="en-GB" dirty="0">
                <a:latin typeface="Arial" panose="020B0604020202020204" pitchFamily="34" charset="0"/>
                <a:cs typeface="Arial" panose="020B0604020202020204" pitchFamily="34" charset="0"/>
              </a:rPr>
              <a:t> to stagger the unbelief of Satan</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251520" y="3861048"/>
            <a:ext cx="8424936" cy="2862322"/>
          </a:xfrm>
          <a:prstGeom prst="rect">
            <a:avLst/>
          </a:prstGeom>
          <a:noFill/>
        </p:spPr>
        <p:txBody>
          <a:bodyPr wrap="square" rtlCol="0">
            <a:spAutoFit/>
          </a:bodyPr>
          <a:lstStyle/>
          <a:p>
            <a:r>
              <a:rPr lang="en-GB" sz="2000" dirty="0" smtClean="0"/>
              <a:t>1. What do you notice about the sentences the visitor uses? How do they create suspense?</a:t>
            </a:r>
          </a:p>
          <a:p>
            <a:r>
              <a:rPr lang="en-GB" sz="2000" dirty="0" smtClean="0"/>
              <a:t>2. What do you think the visitor means by the ‘greed of curiosity’? [</a:t>
            </a:r>
            <a:r>
              <a:rPr lang="en-GB" sz="2000" b="1" dirty="0" smtClean="0"/>
              <a:t>Hint: </a:t>
            </a:r>
            <a:r>
              <a:rPr lang="en-GB" sz="2000" dirty="0" smtClean="0"/>
              <a:t>how might the bolded words appeal to Lanyon?]</a:t>
            </a:r>
          </a:p>
          <a:p>
            <a:r>
              <a:rPr lang="en-GB" sz="2000" dirty="0" smtClean="0"/>
              <a:t>3. Identify the following persuasive devices in the visitor’s speech:</a:t>
            </a:r>
          </a:p>
          <a:p>
            <a:pPr marL="800100" lvl="1" indent="-342900">
              <a:buFont typeface="Arial" panose="020B0604020202020204" pitchFamily="34" charset="0"/>
              <a:buChar char="•"/>
            </a:pPr>
            <a:r>
              <a:rPr lang="en-GB" sz="2000" dirty="0" smtClean="0"/>
              <a:t>Rhetorical questions</a:t>
            </a:r>
          </a:p>
          <a:p>
            <a:pPr marL="800100" lvl="1" indent="-342900">
              <a:buFont typeface="Arial" panose="020B0604020202020204" pitchFamily="34" charset="0"/>
              <a:buChar char="•"/>
            </a:pPr>
            <a:r>
              <a:rPr lang="en-GB" sz="2000" dirty="0" smtClean="0"/>
              <a:t>Direct address to the listener (‘you’)</a:t>
            </a:r>
          </a:p>
          <a:p>
            <a:pPr marL="800100" lvl="1" indent="-342900">
              <a:buFont typeface="Arial" panose="020B0604020202020204" pitchFamily="34" charset="0"/>
              <a:buChar char="•"/>
            </a:pPr>
            <a:r>
              <a:rPr lang="en-GB" sz="2000" dirty="0" smtClean="0"/>
              <a:t>Metaphor </a:t>
            </a:r>
          </a:p>
          <a:p>
            <a:pPr marL="800100" lvl="1" indent="-342900">
              <a:buFont typeface="Arial" panose="020B0604020202020204" pitchFamily="34" charset="0"/>
              <a:buChar char="•"/>
            </a:pPr>
            <a:r>
              <a:rPr lang="en-GB" sz="2000" dirty="0" smtClean="0"/>
              <a:t>Appeal to emotions</a:t>
            </a:r>
            <a:endParaRPr lang="en-GB" sz="2000" dirty="0"/>
          </a:p>
        </p:txBody>
      </p:sp>
      <p:sp>
        <p:nvSpPr>
          <p:cNvPr id="5" name="TextBox 4"/>
          <p:cNvSpPr txBox="1"/>
          <p:nvPr/>
        </p:nvSpPr>
        <p:spPr>
          <a:xfrm>
            <a:off x="5580112" y="5661248"/>
            <a:ext cx="3312368" cy="707886"/>
          </a:xfrm>
          <a:prstGeom prst="rect">
            <a:avLst/>
          </a:prstGeom>
          <a:noFill/>
        </p:spPr>
        <p:txBody>
          <a:bodyPr wrap="square" rtlCol="0">
            <a:spAutoFit/>
          </a:bodyPr>
          <a:lstStyle/>
          <a:p>
            <a:r>
              <a:rPr lang="en-GB" sz="2000" dirty="0" smtClean="0"/>
              <a:t>4. Why has Stevenson included this speech? </a:t>
            </a:r>
            <a:endParaRPr lang="en-GB" sz="2000" dirty="0"/>
          </a:p>
        </p:txBody>
      </p:sp>
    </p:spTree>
    <p:extLst>
      <p:ext uri="{BB962C8B-B14F-4D97-AF65-F5344CB8AC3E}">
        <p14:creationId xmlns:p14="http://schemas.microsoft.com/office/powerpoint/2010/main" val="1737390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Rectangle 2"/>
          <p:cNvSpPr/>
          <p:nvPr/>
        </p:nvSpPr>
        <p:spPr>
          <a:xfrm>
            <a:off x="2411760" y="3020759"/>
            <a:ext cx="4572000" cy="1405000"/>
          </a:xfrm>
          <a:prstGeom prst="rect">
            <a:avLst/>
          </a:prstGeom>
          <a:ln>
            <a:solidFill>
              <a:schemeClr val="tx1"/>
            </a:solidFill>
          </a:ln>
        </p:spPr>
        <p:txBody>
          <a:bodyPr>
            <a:spAutoFit/>
          </a:bodyPr>
          <a:lstStyle/>
          <a:p>
            <a:pPr>
              <a:lnSpc>
                <a:spcPts val="1680"/>
              </a:lnSpc>
              <a:spcBef>
                <a:spcPts val="600"/>
              </a:spcBef>
              <a:spcAft>
                <a:spcPts val="600"/>
              </a:spcAft>
            </a:pP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 God</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I screamed, and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 God</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again and again; for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there</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before my eyes</a:t>
            </a:r>
            <a:r>
              <a:rPr lang="en-GB"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pale and shaken, and half fainting, and groping before him with his hands</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chemeClr val="accent6">
                    <a:lumMod val="75000"/>
                  </a:schemeClr>
                </a:solidFill>
                <a:latin typeface="Arial" panose="020B0604020202020204" pitchFamily="34" charset="0"/>
                <a:ea typeface="Times New Roman" panose="02020603050405020304" pitchFamily="18" charset="0"/>
                <a:cs typeface="Times New Roman" panose="02020603050405020304" pitchFamily="18" charset="0"/>
              </a:rPr>
              <a:t>like a man restored from death</a:t>
            </a:r>
            <a:r>
              <a:rPr lang="en-GB"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there</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stood Henry Jekyll!</a:t>
            </a: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940152" y="1796623"/>
            <a:ext cx="2592288" cy="369332"/>
          </a:xfrm>
          <a:prstGeom prst="rect">
            <a:avLst/>
          </a:prstGeom>
          <a:noFill/>
        </p:spPr>
        <p:txBody>
          <a:bodyPr wrap="square" rtlCol="0">
            <a:spAutoFit/>
          </a:bodyPr>
          <a:lstStyle/>
          <a:p>
            <a:r>
              <a:rPr lang="en-GB" dirty="0" smtClean="0">
                <a:solidFill>
                  <a:srgbClr val="FF0000"/>
                </a:solidFill>
              </a:rPr>
              <a:t>Repetition for emphasis</a:t>
            </a:r>
            <a:endParaRPr lang="en-GB" dirty="0">
              <a:solidFill>
                <a:srgbClr val="FF0000"/>
              </a:solidFill>
            </a:endParaRPr>
          </a:p>
        </p:txBody>
      </p:sp>
      <p:sp>
        <p:nvSpPr>
          <p:cNvPr id="8" name="TextBox 7"/>
          <p:cNvSpPr txBox="1"/>
          <p:nvPr/>
        </p:nvSpPr>
        <p:spPr>
          <a:xfrm>
            <a:off x="179512" y="476672"/>
            <a:ext cx="8856984" cy="461665"/>
          </a:xfrm>
          <a:prstGeom prst="rect">
            <a:avLst/>
          </a:prstGeom>
          <a:solidFill>
            <a:schemeClr val="bg1"/>
          </a:solidFill>
        </p:spPr>
        <p:txBody>
          <a:bodyPr wrap="square" rtlCol="0">
            <a:spAutoFit/>
          </a:bodyPr>
          <a:lstStyle/>
          <a:p>
            <a:r>
              <a:rPr lang="en-GB" sz="2400" b="1" dirty="0">
                <a:solidFill>
                  <a:srgbClr val="FF0000"/>
                </a:solidFill>
              </a:rPr>
              <a:t>How does Stevenson create a dramatic revelation in this passage?</a:t>
            </a:r>
            <a:endParaRPr lang="en-GB" sz="2400" dirty="0">
              <a:solidFill>
                <a:srgbClr val="FF0000"/>
              </a:solidFill>
            </a:endParaRPr>
          </a:p>
        </p:txBody>
      </p:sp>
      <p:cxnSp>
        <p:nvCxnSpPr>
          <p:cNvPr id="9" name="Straight Arrow Connector 8"/>
          <p:cNvCxnSpPr/>
          <p:nvPr/>
        </p:nvCxnSpPr>
        <p:spPr>
          <a:xfrm flipV="1">
            <a:off x="5868144" y="2084655"/>
            <a:ext cx="72008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64288" y="2516703"/>
            <a:ext cx="1944216" cy="1754326"/>
          </a:xfrm>
          <a:prstGeom prst="rect">
            <a:avLst/>
          </a:prstGeom>
          <a:noFill/>
        </p:spPr>
        <p:txBody>
          <a:bodyPr wrap="square" rtlCol="0">
            <a:spAutoFit/>
          </a:bodyPr>
          <a:lstStyle/>
          <a:p>
            <a:r>
              <a:rPr lang="en-GB" dirty="0" smtClean="0">
                <a:solidFill>
                  <a:srgbClr val="00B050"/>
                </a:solidFill>
              </a:rPr>
              <a:t>Dashes create the impression of natural speech, as Lanyon breaks his sentence up with vivid detail</a:t>
            </a:r>
            <a:endParaRPr lang="en-GB" dirty="0">
              <a:solidFill>
                <a:srgbClr val="00B050"/>
              </a:solidFill>
            </a:endParaRPr>
          </a:p>
        </p:txBody>
      </p:sp>
      <p:cxnSp>
        <p:nvCxnSpPr>
          <p:cNvPr id="12" name="Straight Arrow Connector 11"/>
          <p:cNvCxnSpPr/>
          <p:nvPr/>
        </p:nvCxnSpPr>
        <p:spPr>
          <a:xfrm flipV="1">
            <a:off x="6731732" y="2922039"/>
            <a:ext cx="50405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564920"/>
            <a:ext cx="3168352" cy="1200329"/>
          </a:xfrm>
          <a:prstGeom prst="rect">
            <a:avLst/>
          </a:prstGeom>
          <a:noFill/>
        </p:spPr>
        <p:txBody>
          <a:bodyPr wrap="square" rtlCol="0">
            <a:spAutoFit/>
          </a:bodyPr>
          <a:lstStyle/>
          <a:p>
            <a:r>
              <a:rPr lang="en-GB" dirty="0" smtClean="0">
                <a:solidFill>
                  <a:srgbClr val="0070C0"/>
                </a:solidFill>
              </a:rPr>
              <a:t>Short descriptive phrases provide lots of information before the reader knows who is being described</a:t>
            </a:r>
            <a:endParaRPr lang="en-GB" dirty="0">
              <a:solidFill>
                <a:srgbClr val="0070C0"/>
              </a:solidFill>
            </a:endParaRPr>
          </a:p>
        </p:txBody>
      </p:sp>
      <p:cxnSp>
        <p:nvCxnSpPr>
          <p:cNvPr id="15" name="Straight Arrow Connector 14"/>
          <p:cNvCxnSpPr/>
          <p:nvPr/>
        </p:nvCxnSpPr>
        <p:spPr>
          <a:xfrm flipH="1" flipV="1">
            <a:off x="1979712" y="2660719"/>
            <a:ext cx="432048" cy="77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504" y="3861048"/>
            <a:ext cx="1944216" cy="1200329"/>
          </a:xfrm>
          <a:prstGeom prst="rect">
            <a:avLst/>
          </a:prstGeom>
          <a:noFill/>
        </p:spPr>
        <p:txBody>
          <a:bodyPr wrap="square" rtlCol="0">
            <a:spAutoFit/>
          </a:bodyPr>
          <a:lstStyle/>
          <a:p>
            <a:r>
              <a:rPr lang="en-GB" dirty="0" smtClean="0">
                <a:solidFill>
                  <a:schemeClr val="accent6">
                    <a:lumMod val="75000"/>
                  </a:schemeClr>
                </a:solidFill>
              </a:rPr>
              <a:t>A simile makes the transformation seem other-worldly</a:t>
            </a:r>
            <a:endParaRPr lang="en-GB" dirty="0">
              <a:solidFill>
                <a:schemeClr val="accent6">
                  <a:lumMod val="75000"/>
                </a:schemeClr>
              </a:solidFill>
            </a:endParaRPr>
          </a:p>
        </p:txBody>
      </p:sp>
      <p:cxnSp>
        <p:nvCxnSpPr>
          <p:cNvPr id="18" name="Straight Arrow Connector 17"/>
          <p:cNvCxnSpPr/>
          <p:nvPr/>
        </p:nvCxnSpPr>
        <p:spPr>
          <a:xfrm flipH="1">
            <a:off x="1619672" y="4100879"/>
            <a:ext cx="79208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84168" y="4676943"/>
            <a:ext cx="2736304" cy="1200329"/>
          </a:xfrm>
          <a:prstGeom prst="rect">
            <a:avLst/>
          </a:prstGeom>
          <a:noFill/>
        </p:spPr>
        <p:txBody>
          <a:bodyPr wrap="square" rtlCol="0">
            <a:spAutoFit/>
          </a:bodyPr>
          <a:lstStyle/>
          <a:p>
            <a:r>
              <a:rPr lang="en-GB" b="1" dirty="0" smtClean="0"/>
              <a:t>The writer delays the subject of the sentence until the end to heighten tension.</a:t>
            </a:r>
            <a:endParaRPr lang="en-GB" b="1" dirty="0"/>
          </a:p>
        </p:txBody>
      </p:sp>
      <p:cxnSp>
        <p:nvCxnSpPr>
          <p:cNvPr id="21" name="Straight Arrow Connector 20"/>
          <p:cNvCxnSpPr>
            <a:endCxn id="19" idx="1"/>
          </p:cNvCxnSpPr>
          <p:nvPr/>
        </p:nvCxnSpPr>
        <p:spPr>
          <a:xfrm>
            <a:off x="5436096" y="4136883"/>
            <a:ext cx="648072" cy="114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7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a:t>
            </a:r>
            <a:r>
              <a:rPr lang="en-GB" dirty="0" smtClean="0"/>
              <a:t>9 </a:t>
            </a:r>
            <a:r>
              <a:rPr lang="en-GB" dirty="0" smtClean="0"/>
              <a:t>of the novel</a:t>
            </a:r>
            <a:endParaRPr lang="en-GB" dirty="0"/>
          </a:p>
        </p:txBody>
      </p:sp>
      <p:sp>
        <p:nvSpPr>
          <p:cNvPr id="3" name="Rectangle 2"/>
          <p:cNvSpPr/>
          <p:nvPr/>
        </p:nvSpPr>
        <p:spPr>
          <a:xfrm>
            <a:off x="2411760" y="3020759"/>
            <a:ext cx="4572000" cy="1186992"/>
          </a:xfrm>
          <a:prstGeom prst="rect">
            <a:avLst/>
          </a:prstGeom>
          <a:ln>
            <a:solidFill>
              <a:schemeClr val="tx1"/>
            </a:solidFill>
          </a:ln>
        </p:spPr>
        <p:txBody>
          <a:bodyPr>
            <a:spAutoFit/>
          </a:bodyPr>
          <a:lstStyle/>
          <a:p>
            <a:pPr>
              <a:lnSpc>
                <a:spcPts val="1680"/>
              </a:lnSpc>
              <a:spcBef>
                <a:spcPts val="600"/>
              </a:spcBef>
              <a:spcAft>
                <a:spcPts val="600"/>
              </a:spcAft>
            </a:pPr>
            <a:r>
              <a:rPr lang="en-GB" dirty="0">
                <a:solidFill>
                  <a:srgbClr val="252525"/>
                </a:solidFill>
                <a:latin typeface="Arial" panose="020B0604020202020204" pitchFamily="34" charset="0"/>
                <a:ea typeface="Times New Roman" panose="02020603050405020304" pitchFamily="18" charset="0"/>
                <a:cs typeface="Times New Roman" panose="02020603050405020304" pitchFamily="18" charset="0"/>
              </a:rPr>
              <a:t>And now, you who have so long been bound to the most narrow and material views, you who have denied the virtue of transcendental medicine, you who have derided your superiors--behold!"</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179512" y="476672"/>
            <a:ext cx="8856984" cy="461665"/>
          </a:xfrm>
          <a:prstGeom prst="rect">
            <a:avLst/>
          </a:prstGeom>
          <a:solidFill>
            <a:schemeClr val="bg1"/>
          </a:solidFill>
        </p:spPr>
        <p:txBody>
          <a:bodyPr wrap="square" rtlCol="0">
            <a:spAutoFit/>
          </a:bodyPr>
          <a:lstStyle/>
          <a:p>
            <a:r>
              <a:rPr lang="en-GB" sz="2400" b="1" dirty="0">
                <a:solidFill>
                  <a:srgbClr val="FF0000"/>
                </a:solidFill>
              </a:rPr>
              <a:t>How does Stevenson create a dramatic revelation in this passage?</a:t>
            </a:r>
            <a:endParaRPr lang="en-GB" sz="2400" dirty="0">
              <a:solidFill>
                <a:srgbClr val="FF0000"/>
              </a:solidFill>
            </a:endParaRPr>
          </a:p>
        </p:txBody>
      </p:sp>
      <p:cxnSp>
        <p:nvCxnSpPr>
          <p:cNvPr id="9" name="Straight Arrow Connector 8"/>
          <p:cNvCxnSpPr/>
          <p:nvPr/>
        </p:nvCxnSpPr>
        <p:spPr>
          <a:xfrm flipV="1">
            <a:off x="5868144" y="2084655"/>
            <a:ext cx="72008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731732" y="2922039"/>
            <a:ext cx="504056"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979712" y="2660719"/>
            <a:ext cx="432048" cy="772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19672" y="4100879"/>
            <a:ext cx="79208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36096" y="4136883"/>
            <a:ext cx="648072" cy="114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601800" y="1545467"/>
            <a:ext cx="1584176" cy="769441"/>
          </a:xfrm>
          <a:prstGeom prst="rect">
            <a:avLst/>
          </a:prstGeom>
          <a:noFill/>
        </p:spPr>
        <p:txBody>
          <a:bodyPr wrap="square" rtlCol="0">
            <a:spAutoFit/>
          </a:bodyPr>
          <a:lstStyle/>
          <a:p>
            <a:r>
              <a:rPr lang="en-GB" sz="4400" dirty="0" smtClean="0"/>
              <a:t>?</a:t>
            </a:r>
            <a:endParaRPr lang="en-GB" sz="4400" dirty="0"/>
          </a:p>
        </p:txBody>
      </p:sp>
      <p:sp>
        <p:nvSpPr>
          <p:cNvPr id="17" name="TextBox 16"/>
          <p:cNvSpPr txBox="1"/>
          <p:nvPr/>
        </p:nvSpPr>
        <p:spPr>
          <a:xfrm>
            <a:off x="7410341" y="2512638"/>
            <a:ext cx="1584176" cy="769441"/>
          </a:xfrm>
          <a:prstGeom prst="rect">
            <a:avLst/>
          </a:prstGeom>
          <a:noFill/>
        </p:spPr>
        <p:txBody>
          <a:bodyPr wrap="square" rtlCol="0">
            <a:spAutoFit/>
          </a:bodyPr>
          <a:lstStyle/>
          <a:p>
            <a:r>
              <a:rPr lang="en-GB" sz="4400" dirty="0" smtClean="0"/>
              <a:t>?</a:t>
            </a:r>
            <a:endParaRPr lang="en-GB" sz="4400" dirty="0"/>
          </a:p>
        </p:txBody>
      </p:sp>
      <p:sp>
        <p:nvSpPr>
          <p:cNvPr id="20" name="TextBox 19"/>
          <p:cNvSpPr txBox="1"/>
          <p:nvPr/>
        </p:nvSpPr>
        <p:spPr>
          <a:xfrm>
            <a:off x="1403648" y="1968133"/>
            <a:ext cx="1584176" cy="769441"/>
          </a:xfrm>
          <a:prstGeom prst="rect">
            <a:avLst/>
          </a:prstGeom>
          <a:noFill/>
        </p:spPr>
        <p:txBody>
          <a:bodyPr wrap="square" rtlCol="0">
            <a:spAutoFit/>
          </a:bodyPr>
          <a:lstStyle/>
          <a:p>
            <a:r>
              <a:rPr lang="en-GB" sz="4400" dirty="0" smtClean="0"/>
              <a:t>?</a:t>
            </a:r>
            <a:endParaRPr lang="en-GB" sz="4400" dirty="0"/>
          </a:p>
        </p:txBody>
      </p:sp>
      <p:sp>
        <p:nvSpPr>
          <p:cNvPr id="22" name="TextBox 21"/>
          <p:cNvSpPr txBox="1"/>
          <p:nvPr/>
        </p:nvSpPr>
        <p:spPr>
          <a:xfrm>
            <a:off x="971600" y="4352907"/>
            <a:ext cx="1584176" cy="769441"/>
          </a:xfrm>
          <a:prstGeom prst="rect">
            <a:avLst/>
          </a:prstGeom>
          <a:noFill/>
        </p:spPr>
        <p:txBody>
          <a:bodyPr wrap="square" rtlCol="0">
            <a:spAutoFit/>
          </a:bodyPr>
          <a:lstStyle/>
          <a:p>
            <a:r>
              <a:rPr lang="en-GB" sz="4400" dirty="0" smtClean="0"/>
              <a:t>?</a:t>
            </a:r>
            <a:endParaRPr lang="en-GB" sz="4400" dirty="0"/>
          </a:p>
        </p:txBody>
      </p:sp>
      <p:sp>
        <p:nvSpPr>
          <p:cNvPr id="23" name="TextBox 22"/>
          <p:cNvSpPr txBox="1"/>
          <p:nvPr/>
        </p:nvSpPr>
        <p:spPr>
          <a:xfrm>
            <a:off x="6191672" y="4979780"/>
            <a:ext cx="1584176" cy="769441"/>
          </a:xfrm>
          <a:prstGeom prst="rect">
            <a:avLst/>
          </a:prstGeom>
          <a:noFill/>
        </p:spPr>
        <p:txBody>
          <a:bodyPr wrap="square" rtlCol="0">
            <a:spAutoFit/>
          </a:bodyPr>
          <a:lstStyle/>
          <a:p>
            <a:r>
              <a:rPr lang="en-GB" sz="4400" dirty="0" smtClean="0"/>
              <a:t>?</a:t>
            </a:r>
            <a:endParaRPr lang="en-GB" sz="4400" dirty="0"/>
          </a:p>
        </p:txBody>
      </p:sp>
      <p:sp>
        <p:nvSpPr>
          <p:cNvPr id="6" name="TextBox 5"/>
          <p:cNvSpPr txBox="1"/>
          <p:nvPr/>
        </p:nvSpPr>
        <p:spPr>
          <a:xfrm>
            <a:off x="251520" y="5267504"/>
            <a:ext cx="4824536" cy="1477328"/>
          </a:xfrm>
          <a:prstGeom prst="rect">
            <a:avLst/>
          </a:prstGeom>
          <a:noFill/>
        </p:spPr>
        <p:txBody>
          <a:bodyPr wrap="square" rtlCol="0">
            <a:spAutoFit/>
          </a:bodyPr>
          <a:lstStyle/>
          <a:p>
            <a:r>
              <a:rPr lang="en-GB" b="1" dirty="0" smtClean="0"/>
              <a:t>Look for: </a:t>
            </a:r>
          </a:p>
          <a:p>
            <a:pPr marL="285750" indent="-285750">
              <a:buFont typeface="Arial" panose="020B0604020202020204" pitchFamily="34" charset="0"/>
              <a:buChar char="•"/>
            </a:pPr>
            <a:r>
              <a:rPr lang="en-GB" dirty="0" smtClean="0"/>
              <a:t>Repetition of you</a:t>
            </a:r>
          </a:p>
          <a:p>
            <a:pPr marL="285750" indent="-285750">
              <a:buFont typeface="Arial" panose="020B0604020202020204" pitchFamily="34" charset="0"/>
              <a:buChar char="•"/>
            </a:pPr>
            <a:r>
              <a:rPr lang="en-GB" dirty="0" smtClean="0"/>
              <a:t>Description of someone with status</a:t>
            </a:r>
          </a:p>
          <a:p>
            <a:pPr marL="285750" indent="-285750">
              <a:buFont typeface="Arial" panose="020B0604020202020204" pitchFamily="34" charset="0"/>
              <a:buChar char="•"/>
            </a:pPr>
            <a:r>
              <a:rPr lang="en-GB" dirty="0" smtClean="0"/>
              <a:t>Dash</a:t>
            </a:r>
          </a:p>
          <a:p>
            <a:pPr marL="285750" indent="-285750">
              <a:buFont typeface="Arial" panose="020B0604020202020204" pitchFamily="34" charset="0"/>
              <a:buChar char="•"/>
            </a:pPr>
            <a:r>
              <a:rPr lang="en-GB" dirty="0" smtClean="0"/>
              <a:t>Exclamation mark</a:t>
            </a:r>
            <a:endParaRPr lang="en-GB" dirty="0"/>
          </a:p>
        </p:txBody>
      </p:sp>
    </p:spTree>
    <p:extLst>
      <p:ext uri="{BB962C8B-B14F-4D97-AF65-F5344CB8AC3E}">
        <p14:creationId xmlns:p14="http://schemas.microsoft.com/office/powerpoint/2010/main" val="187938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1332</Words>
  <Application>Microsoft Office PowerPoint</Application>
  <PresentationFormat>On-screen Show (4:3)</PresentationFormat>
  <Paragraphs>108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Comic Sans MS</vt:lpstr>
      <vt:lpstr>Impact</vt:lpstr>
      <vt:lpstr>Times New Roman</vt:lpstr>
      <vt:lpstr>Wingdings</vt:lpstr>
      <vt:lpstr>Office Theme</vt:lpstr>
      <vt:lpstr>Learning Objective   To study Chapter 9 of the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of the ways Stevenson... Another way... The transformation is also shown to be... The writer suggests... When the visitor is first described...</vt:lpstr>
      <vt:lpstr>Peer-Assess: WWW/ EBI</vt:lpstr>
      <vt:lpstr>Response to feedback: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6 of the novel</dc:title>
  <dc:creator>Vicki</dc:creator>
  <cp:lastModifiedBy>Victoria Archer</cp:lastModifiedBy>
  <cp:revision>27</cp:revision>
  <dcterms:created xsi:type="dcterms:W3CDTF">2014-08-23T11:04:51Z</dcterms:created>
  <dcterms:modified xsi:type="dcterms:W3CDTF">2016-04-06T16:45:11Z</dcterms:modified>
</cp:coreProperties>
</file>