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7" r:id="rId2"/>
    <p:sldId id="258" r:id="rId3"/>
    <p:sldId id="259" r:id="rId4"/>
    <p:sldId id="260" r:id="rId5"/>
    <p:sldId id="261" r:id="rId6"/>
    <p:sldId id="262" r:id="rId7"/>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75" d="100"/>
          <a:sy n="75" d="100"/>
        </p:scale>
        <p:origin x="-52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23C96A87-7D08-4DC0-AD4D-E9EFD1AF49A4}" type="datetimeFigureOut">
              <a:rPr lang="en-GB" smtClean="0"/>
              <a:t>11/04/2016</a:t>
            </a:fld>
            <a:endParaRPr lang="en-GB"/>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2182CFBB-D22E-4F65-A0AC-8F1C523529B5}" type="slidenum">
              <a:rPr lang="en-GB" smtClean="0"/>
              <a:t>‹#›</a:t>
            </a:fld>
            <a:endParaRPr lang="en-GB"/>
          </a:p>
        </p:txBody>
      </p:sp>
    </p:spTree>
    <p:extLst>
      <p:ext uri="{BB962C8B-B14F-4D97-AF65-F5344CB8AC3E}">
        <p14:creationId xmlns:p14="http://schemas.microsoft.com/office/powerpoint/2010/main" val="12844952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E9079AA-55FC-48CA-B1A9-43C5FC1F14B4}" type="datetimeFigureOut">
              <a:rPr lang="en-GB" smtClean="0"/>
              <a:t>11/04/2016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1421914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079AA-55FC-48CA-B1A9-43C5FC1F14B4}" type="datetimeFigureOut">
              <a:rPr lang="en-GB" smtClean="0"/>
              <a:t>11/04/2016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27364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079AA-55FC-48CA-B1A9-43C5FC1F14B4}" type="datetimeFigureOut">
              <a:rPr lang="en-GB" smtClean="0"/>
              <a:t>11/04/2016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1046383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E9079AA-55FC-48CA-B1A9-43C5FC1F14B4}" type="datetimeFigureOut">
              <a:rPr lang="en-GB" smtClean="0"/>
              <a:t>11/04/2016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2869765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079AA-55FC-48CA-B1A9-43C5FC1F14B4}" type="datetimeFigureOut">
              <a:rPr lang="en-GB" smtClean="0"/>
              <a:t>11/04/2016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1873690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E9079AA-55FC-48CA-B1A9-43C5FC1F14B4}" type="datetimeFigureOut">
              <a:rPr lang="en-GB" smtClean="0"/>
              <a:t>11/04/2016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149202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E9079AA-55FC-48CA-B1A9-43C5FC1F14B4}" type="datetimeFigureOut">
              <a:rPr lang="en-GB" smtClean="0"/>
              <a:t>11/04/2016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426826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E9079AA-55FC-48CA-B1A9-43C5FC1F14B4}" type="datetimeFigureOut">
              <a:rPr lang="en-GB" smtClean="0"/>
              <a:t>11/04/2016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4057818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079AA-55FC-48CA-B1A9-43C5FC1F14B4}" type="datetimeFigureOut">
              <a:rPr lang="en-GB" smtClean="0"/>
              <a:t>11/04/2016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86663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079AA-55FC-48CA-B1A9-43C5FC1F14B4}" type="datetimeFigureOut">
              <a:rPr lang="en-GB" smtClean="0"/>
              <a:t>11/04/2016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229946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9079AA-55FC-48CA-B1A9-43C5FC1F14B4}" type="datetimeFigureOut">
              <a:rPr lang="en-GB" smtClean="0"/>
              <a:t>11/04/2016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F20FA-AC8B-4741-8D59-CAC35220A78E}" type="slidenum">
              <a:rPr lang="en-GB" smtClean="0"/>
              <a:t>‹#›</a:t>
            </a:fld>
            <a:endParaRPr lang="en-GB"/>
          </a:p>
        </p:txBody>
      </p:sp>
    </p:spTree>
    <p:extLst>
      <p:ext uri="{BB962C8B-B14F-4D97-AF65-F5344CB8AC3E}">
        <p14:creationId xmlns:p14="http://schemas.microsoft.com/office/powerpoint/2010/main" val="205606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079AA-55FC-48CA-B1A9-43C5FC1F14B4}" type="datetimeFigureOut">
              <a:rPr lang="en-GB" smtClean="0"/>
              <a:t>11/04/2016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F20FA-AC8B-4741-8D59-CAC35220A78E}" type="slidenum">
              <a:rPr lang="en-GB" smtClean="0"/>
              <a:t>‹#›</a:t>
            </a:fld>
            <a:endParaRPr lang="en-GB"/>
          </a:p>
        </p:txBody>
      </p:sp>
    </p:spTree>
    <p:extLst>
      <p:ext uri="{BB962C8B-B14F-4D97-AF65-F5344CB8AC3E}">
        <p14:creationId xmlns:p14="http://schemas.microsoft.com/office/powerpoint/2010/main" val="3680351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00"/>
                </a:solidFill>
              </a:rPr>
              <a:t>Victorian Gentlemen</a:t>
            </a:r>
            <a:endParaRPr lang="en-GB" dirty="0">
              <a:solidFill>
                <a:srgbClr val="FF3300"/>
              </a:solidFill>
            </a:endParaRPr>
          </a:p>
        </p:txBody>
      </p:sp>
      <p:sp>
        <p:nvSpPr>
          <p:cNvPr id="3" name="Content Placeholder 2"/>
          <p:cNvSpPr>
            <a:spLocks noGrp="1"/>
          </p:cNvSpPr>
          <p:nvPr>
            <p:ph idx="1"/>
          </p:nvPr>
        </p:nvSpPr>
        <p:spPr/>
        <p:txBody>
          <a:bodyPr/>
          <a:lstStyle/>
          <a:p>
            <a:r>
              <a:rPr lang="en-GB" dirty="0" smtClean="0"/>
              <a:t>The ‘gentleman’ was an important figure in Victorian society.</a:t>
            </a:r>
          </a:p>
          <a:p>
            <a:r>
              <a:rPr lang="en-GB" dirty="0" smtClean="0"/>
              <a:t>A man’s social class was one part of being a gentlemen – gentlemen were from the upper-classes of Victorian society.</a:t>
            </a:r>
          </a:p>
          <a:p>
            <a:r>
              <a:rPr lang="en-GB" dirty="0" smtClean="0"/>
              <a:t>Gentlemen were expected to have strong morals and be kind, particularly towards poorer people. But plenty of people saw this as a less important part of being a gentleman.</a:t>
            </a:r>
          </a:p>
          <a:p>
            <a:endParaRPr lang="en-GB" dirty="0"/>
          </a:p>
        </p:txBody>
      </p:sp>
    </p:spTree>
    <p:extLst>
      <p:ext uri="{BB962C8B-B14F-4D97-AF65-F5344CB8AC3E}">
        <p14:creationId xmlns:p14="http://schemas.microsoft.com/office/powerpoint/2010/main" val="4240893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00"/>
                </a:solidFill>
              </a:rPr>
              <a:t>The Reputation Obsession </a:t>
            </a:r>
            <a:endParaRPr lang="en-GB" dirty="0">
              <a:solidFill>
                <a:srgbClr val="FF3300"/>
              </a:solidFill>
            </a:endParaRPr>
          </a:p>
        </p:txBody>
      </p:sp>
      <p:sp>
        <p:nvSpPr>
          <p:cNvPr id="3" name="Content Placeholder 2"/>
          <p:cNvSpPr>
            <a:spLocks noGrp="1"/>
          </p:cNvSpPr>
          <p:nvPr>
            <p:ph idx="1"/>
          </p:nvPr>
        </p:nvSpPr>
        <p:spPr/>
        <p:txBody>
          <a:bodyPr>
            <a:normAutofit/>
          </a:bodyPr>
          <a:lstStyle/>
          <a:p>
            <a:r>
              <a:rPr lang="en-GB" dirty="0" smtClean="0"/>
              <a:t>Gentlemen were determined to maintain their reputations – without a good reputation, a man couldn’t be considered a gentleman at all.</a:t>
            </a:r>
          </a:p>
          <a:p>
            <a:r>
              <a:rPr lang="en-GB" dirty="0" smtClean="0"/>
              <a:t>Gentlemen were expected to keep their emotions under strict control. This forced them to hide their desires for things like alcohol, gambling and sex.</a:t>
            </a:r>
          </a:p>
          <a:p>
            <a:r>
              <a:rPr lang="en-GB" dirty="0" smtClean="0"/>
              <a:t>Many gentlemen were publicly snobbish about disreputable places, like public houses and brothels, whilst visiting them secretly at night.</a:t>
            </a:r>
          </a:p>
          <a:p>
            <a:r>
              <a:rPr lang="en-GB" dirty="0" smtClean="0"/>
              <a:t>They were prepared to pay large sums of money to keep such activities private, which makes them vulnerable to blackmail.</a:t>
            </a:r>
            <a:endParaRPr lang="en-GB" dirty="0"/>
          </a:p>
        </p:txBody>
      </p:sp>
    </p:spTree>
    <p:extLst>
      <p:ext uri="{BB962C8B-B14F-4D97-AF65-F5344CB8AC3E}">
        <p14:creationId xmlns:p14="http://schemas.microsoft.com/office/powerpoint/2010/main" val="3784696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00"/>
                </a:solidFill>
              </a:rPr>
              <a:t>Victorian London</a:t>
            </a:r>
            <a:endParaRPr lang="en-GB" dirty="0">
              <a:solidFill>
                <a:srgbClr val="FF3300"/>
              </a:solidFill>
            </a:endParaRPr>
          </a:p>
        </p:txBody>
      </p:sp>
      <p:sp>
        <p:nvSpPr>
          <p:cNvPr id="3" name="Content Placeholder 2"/>
          <p:cNvSpPr>
            <a:spLocks noGrp="1"/>
          </p:cNvSpPr>
          <p:nvPr>
            <p:ph idx="1"/>
          </p:nvPr>
        </p:nvSpPr>
        <p:spPr>
          <a:xfrm>
            <a:off x="1703512" y="1556793"/>
            <a:ext cx="8784976" cy="5112568"/>
          </a:xfrm>
        </p:spPr>
        <p:txBody>
          <a:bodyPr>
            <a:normAutofit/>
          </a:bodyPr>
          <a:lstStyle/>
          <a:p>
            <a:r>
              <a:rPr lang="en-GB" dirty="0" smtClean="0"/>
              <a:t>Victorian London wasn’t all gentlemen in top hats and tails. Whilst the middle and upper-classes lived in richly-furnished houses, this wasn’t true of everyone.</a:t>
            </a:r>
          </a:p>
          <a:p>
            <a:r>
              <a:rPr lang="en-GB" dirty="0" smtClean="0"/>
              <a:t>The Industrial Revolution meant that many working-class people migrated to large cities to live and work. </a:t>
            </a:r>
          </a:p>
          <a:p>
            <a:r>
              <a:rPr lang="en-GB" dirty="0" smtClean="0"/>
              <a:t>Housing had to be built rapidly, resulting in poor quality housing and slums in an area known as Soho.</a:t>
            </a:r>
          </a:p>
          <a:p>
            <a:r>
              <a:rPr lang="en-GB" dirty="0" smtClean="0"/>
              <a:t>The streets in the slums were narrow and poorly lit. Victorian London was known for its smoke, caused by burning coal on a large scale. </a:t>
            </a:r>
          </a:p>
        </p:txBody>
      </p:sp>
    </p:spTree>
    <p:extLst>
      <p:ext uri="{BB962C8B-B14F-4D97-AF65-F5344CB8AC3E}">
        <p14:creationId xmlns:p14="http://schemas.microsoft.com/office/powerpoint/2010/main" val="1507872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3300"/>
                </a:solidFill>
              </a:rPr>
              <a:t>Disrespectable Working-Class</a:t>
            </a:r>
            <a:endParaRPr lang="en-GB" dirty="0">
              <a:solidFill>
                <a:srgbClr val="FF3300"/>
              </a:solidFill>
            </a:endParaRPr>
          </a:p>
        </p:txBody>
      </p:sp>
      <p:sp>
        <p:nvSpPr>
          <p:cNvPr id="3" name="Content Placeholder 2"/>
          <p:cNvSpPr>
            <a:spLocks noGrp="1"/>
          </p:cNvSpPr>
          <p:nvPr>
            <p:ph idx="1"/>
          </p:nvPr>
        </p:nvSpPr>
        <p:spPr/>
        <p:txBody>
          <a:bodyPr>
            <a:normAutofit/>
          </a:bodyPr>
          <a:lstStyle/>
          <a:p>
            <a:r>
              <a:rPr lang="en-GB" dirty="0" smtClean="0"/>
              <a:t>There were some parts of London where most respectable men wouldn’t want to be seen, such as the working-class slums. They also wouldn’t want to be seen visiting brothels or public houses. </a:t>
            </a:r>
          </a:p>
          <a:p>
            <a:r>
              <a:rPr lang="en-GB" dirty="0" smtClean="0"/>
              <a:t>The two sides of the city – upper-class and working-class – did overlap. Some gentlemen would deliberately travel to the ‘dismal’ areas of London (where there was less chance of being recognised) to satisfy the desires they hid in public. </a:t>
            </a:r>
          </a:p>
          <a:p>
            <a:endParaRPr lang="en-GB" dirty="0"/>
          </a:p>
        </p:txBody>
      </p:sp>
    </p:spTree>
    <p:extLst>
      <p:ext uri="{BB962C8B-B14F-4D97-AF65-F5344CB8AC3E}">
        <p14:creationId xmlns:p14="http://schemas.microsoft.com/office/powerpoint/2010/main" val="1000989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800" dirty="0">
                <a:solidFill>
                  <a:srgbClr val="FF3300"/>
                </a:solidFill>
                <a:latin typeface="Trebuchet MS" pitchFamily="34" charset="0"/>
              </a:rPr>
              <a:t>Religion versus Science in the 19th century</a:t>
            </a:r>
            <a:endParaRPr lang="en-GB" dirty="0"/>
          </a:p>
        </p:txBody>
      </p:sp>
      <p:sp>
        <p:nvSpPr>
          <p:cNvPr id="3" name="Content Placeholder 2"/>
          <p:cNvSpPr>
            <a:spLocks noGrp="1"/>
          </p:cNvSpPr>
          <p:nvPr>
            <p:ph idx="1"/>
          </p:nvPr>
        </p:nvSpPr>
        <p:spPr>
          <a:xfrm>
            <a:off x="1703512" y="1556792"/>
            <a:ext cx="8784976" cy="5112568"/>
          </a:xfrm>
        </p:spPr>
        <p:txBody>
          <a:bodyPr>
            <a:normAutofit fontScale="92500"/>
          </a:bodyPr>
          <a:lstStyle/>
          <a:p>
            <a:r>
              <a:rPr lang="en-GB" dirty="0" smtClean="0"/>
              <a:t>Like many writers of the late 19</a:t>
            </a:r>
            <a:r>
              <a:rPr lang="en-GB" baseline="30000" dirty="0" smtClean="0"/>
              <a:t>th</a:t>
            </a:r>
            <a:r>
              <a:rPr lang="en-GB" dirty="0" smtClean="0"/>
              <a:t> Century, Stevenson was greatly influenced by Charles Darwin’s </a:t>
            </a:r>
            <a:r>
              <a:rPr lang="en-GB" i="1" dirty="0" smtClean="0"/>
              <a:t>The Origin of Species</a:t>
            </a:r>
            <a:r>
              <a:rPr lang="en-GB" dirty="0" smtClean="0"/>
              <a:t> published in 1859. This groundbreaking book introduced the </a:t>
            </a:r>
            <a:r>
              <a:rPr lang="en-GB" b="1" dirty="0" smtClean="0"/>
              <a:t>Theory of Evolution</a:t>
            </a:r>
            <a:r>
              <a:rPr lang="en-GB" dirty="0" smtClean="0"/>
              <a:t> in which Darwin put forward the theory that all life has evolved over millions of years. The book was (and still is) very controversial and many saw it as an attack on religion.</a:t>
            </a:r>
          </a:p>
          <a:p>
            <a:r>
              <a:rPr lang="en-GB" dirty="0" smtClean="0"/>
              <a:t>  This was a time when science and religion were beginning to appear very much at odds with each other and many people felt they had to choose between the two. </a:t>
            </a:r>
          </a:p>
          <a:p>
            <a:r>
              <a:rPr lang="en-GB" dirty="0" smtClean="0"/>
              <a:t>There was also a concern amongst religious people that science was becoming dangerous and was interfering in matters which only God had control over</a:t>
            </a:r>
            <a:endParaRPr lang="en-GB" dirty="0"/>
          </a:p>
        </p:txBody>
      </p:sp>
    </p:spTree>
    <p:extLst>
      <p:ext uri="{BB962C8B-B14F-4D97-AF65-F5344CB8AC3E}">
        <p14:creationId xmlns:p14="http://schemas.microsoft.com/office/powerpoint/2010/main" val="2636383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FF3300"/>
                </a:solidFill>
                <a:latin typeface="Trebuchet MS" panose="020B0603020202020204" pitchFamily="34" charset="0"/>
              </a:rPr>
              <a:t>Nature versus the Supernatural</a:t>
            </a:r>
            <a:endParaRPr lang="en-GB" dirty="0"/>
          </a:p>
        </p:txBody>
      </p:sp>
      <p:sp>
        <p:nvSpPr>
          <p:cNvPr id="3" name="Content Placeholder 2"/>
          <p:cNvSpPr>
            <a:spLocks noGrp="1"/>
          </p:cNvSpPr>
          <p:nvPr>
            <p:ph idx="1"/>
          </p:nvPr>
        </p:nvSpPr>
        <p:spPr>
          <a:xfrm>
            <a:off x="1703512" y="1628801"/>
            <a:ext cx="8640960" cy="5040559"/>
          </a:xfrm>
        </p:spPr>
        <p:txBody>
          <a:bodyPr>
            <a:noAutofit/>
          </a:bodyPr>
          <a:lstStyle/>
          <a:p>
            <a:r>
              <a:rPr lang="en-GB" sz="2500" dirty="0"/>
              <a:t>In the Victorian era there is emerging the idea that humanity itself is in constant conflict. </a:t>
            </a:r>
          </a:p>
          <a:p>
            <a:r>
              <a:rPr lang="en-GB" sz="2500" dirty="0"/>
              <a:t>On the one hand, people lead calm, rational, everyday lives, but on the other hand, a darker side of humanity exists where sexual fantasies, nightmares, violence and murder dwell. It was the rational versus the irrational; nature versus the </a:t>
            </a:r>
            <a:r>
              <a:rPr lang="en-GB" sz="2500" i="1" dirty="0"/>
              <a:t>supernatural</a:t>
            </a:r>
            <a:r>
              <a:rPr lang="en-GB" sz="2500" dirty="0"/>
              <a:t>; good against evil. </a:t>
            </a:r>
          </a:p>
          <a:p>
            <a:r>
              <a:rPr lang="en-GB" sz="2500" dirty="0"/>
              <a:t>This duality of human nature is the main theme of the novel. </a:t>
            </a:r>
          </a:p>
          <a:p>
            <a:r>
              <a:rPr lang="en-GB" sz="2500" dirty="0"/>
              <a:t>The infamous </a:t>
            </a:r>
            <a:r>
              <a:rPr lang="en-GB" sz="2500" b="1" i="1" dirty="0"/>
              <a:t>Jack the Ripper</a:t>
            </a:r>
            <a:r>
              <a:rPr lang="en-GB" sz="2500" dirty="0"/>
              <a:t> murders occurred in London in the 1880s which seemed to reinforce the Jekyll and Hyde duality of human nature, especially as the evidence suggested that the murderer was an educated and ‘respectable’ man.</a:t>
            </a:r>
          </a:p>
        </p:txBody>
      </p:sp>
    </p:spTree>
    <p:extLst>
      <p:ext uri="{BB962C8B-B14F-4D97-AF65-F5344CB8AC3E}">
        <p14:creationId xmlns:p14="http://schemas.microsoft.com/office/powerpoint/2010/main" val="145319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447</Words>
  <Application>Microsoft Office PowerPoint</Application>
  <PresentationFormat>Custom</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Victorian Gentlemen</vt:lpstr>
      <vt:lpstr>The Reputation Obsession </vt:lpstr>
      <vt:lpstr>Victorian London</vt:lpstr>
      <vt:lpstr>Disrespectable Working-Class</vt:lpstr>
      <vt:lpstr>Religion versus Science in the 19th century</vt:lpstr>
      <vt:lpstr>Nature versus the Supernatural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Victoria Archer</dc:creator>
  <cp:lastModifiedBy>User</cp:lastModifiedBy>
  <cp:revision>2</cp:revision>
  <cp:lastPrinted>2016-04-11T13:21:40Z</cp:lastPrinted>
  <dcterms:created xsi:type="dcterms:W3CDTF">2016-04-01T19:08:40Z</dcterms:created>
  <dcterms:modified xsi:type="dcterms:W3CDTF">2016-04-11T13:21:46Z</dcterms:modified>
</cp:coreProperties>
</file>