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78" r:id="rId3"/>
    <p:sldId id="258" r:id="rId4"/>
    <p:sldId id="281" r:id="rId5"/>
    <p:sldId id="282" r:id="rId6"/>
    <p:sldId id="283" r:id="rId7"/>
    <p:sldId id="279" r:id="rId8"/>
    <p:sldId id="287" r:id="rId9"/>
    <p:sldId id="288" r:id="rId10"/>
    <p:sldId id="290" r:id="rId11"/>
    <p:sldId id="286" r:id="rId12"/>
    <p:sldId id="267" r:id="rId13"/>
    <p:sldId id="268" r:id="rId14"/>
    <p:sldId id="269" r:id="rId15"/>
    <p:sldId id="270" r:id="rId16"/>
    <p:sldId id="291" r:id="rId17"/>
    <p:sldId id="272" r:id="rId18"/>
    <p:sldId id="273" r:id="rId19"/>
    <p:sldId id="274" r:id="rId20"/>
    <p:sldId id="275" r:id="rId21"/>
    <p:sldId id="276" r:id="rId22"/>
    <p:sldId id="277" r:id="rId23"/>
    <p:sldId id="292" r:id="rId24"/>
    <p:sldId id="293" r:id="rId25"/>
    <p:sldId id="294" r:id="rId26"/>
    <p:sldId id="295" r:id="rId27"/>
    <p:sldId id="296" r:id="rId28"/>
    <p:sldId id="305" r:id="rId29"/>
    <p:sldId id="297" r:id="rId30"/>
    <p:sldId id="298" r:id="rId31"/>
    <p:sldId id="301" r:id="rId32"/>
    <p:sldId id="303" r:id="rId33"/>
    <p:sldId id="304" r:id="rId34"/>
    <p:sldId id="300" r:id="rId35"/>
    <p:sldId id="30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140" y="12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D44CA-D894-4434-8498-26A0B4070FBE}" type="datetimeFigureOut">
              <a:rPr lang="en-GB" smtClean="0"/>
              <a:t>01/04/2016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2858F-4AE7-4BD4-80B7-AB47D7692717}" type="slidenum">
              <a:rPr lang="en-GB" smtClean="0"/>
              <a:t>‹#›</a:t>
            </a:fld>
            <a:endParaRPr lang="en-GB"/>
          </a:p>
        </p:txBody>
      </p:sp>
    </p:spTree>
    <p:extLst>
      <p:ext uri="{BB962C8B-B14F-4D97-AF65-F5344CB8AC3E}">
        <p14:creationId xmlns:p14="http://schemas.microsoft.com/office/powerpoint/2010/main" val="333866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43DBEE-4956-4D77-A438-29E72A7A594A}" type="slidenum">
              <a:rPr lang="en-GB" altLang="en-US"/>
              <a:pPr eaLnBrk="1" hangingPunct="1">
                <a:spcBef>
                  <a:spcPct val="0"/>
                </a:spcBef>
              </a:pPr>
              <a:t>2</a:t>
            </a:fld>
            <a:endParaRPr lang="en-GB" altLang="en-US"/>
          </a:p>
        </p:txBody>
      </p:sp>
    </p:spTree>
    <p:extLst>
      <p:ext uri="{BB962C8B-B14F-4D97-AF65-F5344CB8AC3E}">
        <p14:creationId xmlns:p14="http://schemas.microsoft.com/office/powerpoint/2010/main" val="420914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2C69F5-69CD-46C5-BB52-22C1E678BA67}" type="datetimeFigureOut">
              <a:rPr lang="en-GB" smtClean="0"/>
              <a:t>01/04/2016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28A4EC-FD22-4A37-98E4-DFFC4127800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2C69F5-69CD-46C5-BB52-22C1E678BA67}" type="datetimeFigureOut">
              <a:rPr lang="en-GB" smtClean="0"/>
              <a:t>01/04/2016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28A4EC-FD22-4A37-98E4-DFFC4127800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2C69F5-69CD-46C5-BB52-22C1E678BA67}" type="datetimeFigureOut">
              <a:rPr lang="en-GB" smtClean="0"/>
              <a:t>01/04/2016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28A4EC-FD22-4A37-98E4-DFFC4127800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2C69F5-69CD-46C5-BB52-22C1E678BA67}" type="datetimeFigureOut">
              <a:rPr lang="en-GB" smtClean="0"/>
              <a:t>01/04/2016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28A4EC-FD22-4A37-98E4-DFFC4127800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C69F5-69CD-46C5-BB52-22C1E678BA67}" type="datetimeFigureOut">
              <a:rPr lang="en-GB" smtClean="0"/>
              <a:t>01/04/2016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28A4EC-FD22-4A37-98E4-DFFC4127800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2C69F5-69CD-46C5-BB52-22C1E678BA67}" type="datetimeFigureOut">
              <a:rPr lang="en-GB" smtClean="0"/>
              <a:t>01/04/2016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28A4EC-FD22-4A37-98E4-DFFC4127800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2C69F5-69CD-46C5-BB52-22C1E678BA67}" type="datetimeFigureOut">
              <a:rPr lang="en-GB" smtClean="0"/>
              <a:t>01/04/2016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28A4EC-FD22-4A37-98E4-DFFC4127800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2C69F5-69CD-46C5-BB52-22C1E678BA67}" type="datetimeFigureOut">
              <a:rPr lang="en-GB" smtClean="0"/>
              <a:t>01/04/2016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28A4EC-FD22-4A37-98E4-DFFC4127800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C69F5-69CD-46C5-BB52-22C1E678BA67}" type="datetimeFigureOut">
              <a:rPr lang="en-GB" smtClean="0"/>
              <a:t>01/04/2016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28A4EC-FD22-4A37-98E4-DFFC4127800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C69F5-69CD-46C5-BB52-22C1E678BA67}" type="datetimeFigureOut">
              <a:rPr lang="en-GB" smtClean="0"/>
              <a:t>01/04/2016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28A4EC-FD22-4A37-98E4-DFFC4127800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C69F5-69CD-46C5-BB52-22C1E678BA67}" type="datetimeFigureOut">
              <a:rPr lang="en-GB" smtClean="0"/>
              <a:t>01/04/2016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28A4EC-FD22-4A37-98E4-DFFC4127800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C69F5-69CD-46C5-BB52-22C1E678BA67}" type="datetimeFigureOut">
              <a:rPr lang="en-GB" smtClean="0"/>
              <a:t>01/04/2016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8A4EC-FD22-4A37-98E4-DFFC4127800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the context of the novel </a:t>
            </a:r>
            <a:r>
              <a:rPr lang="en-GB" dirty="0" smtClean="0">
                <a:solidFill>
                  <a:schemeClr val="bg1"/>
                </a:solidFill>
                <a:latin typeface="Comic Sans MS" pitchFamily="66" charset="0"/>
              </a:rPr>
              <a:t>‘Jekyll and Hyde’</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hild labour: The book shows children at work - a common sight in Victorian London. Pictured right is a boot shiner, called an 'independent shoe 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5787564"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0152" y="836712"/>
            <a:ext cx="3024336" cy="5262979"/>
          </a:xfrm>
          <a:prstGeom prst="rect">
            <a:avLst/>
          </a:prstGeom>
        </p:spPr>
        <p:txBody>
          <a:bodyPr wrap="square">
            <a:spAutoFit/>
          </a:bodyPr>
          <a:lstStyle/>
          <a:p>
            <a:r>
              <a:rPr lang="en-GB" sz="2400" dirty="0"/>
              <a:t>While the boy cleaning shoes in the photo </a:t>
            </a:r>
            <a:r>
              <a:rPr lang="en-GB" sz="2400" dirty="0" smtClean="0"/>
              <a:t> </a:t>
            </a:r>
            <a:r>
              <a:rPr lang="en-GB" sz="2400" dirty="0"/>
              <a:t>looks barely a teenager, by the time this photo was taken he had served in two </a:t>
            </a:r>
            <a:r>
              <a:rPr lang="en-GB" sz="2400" dirty="0" smtClean="0"/>
              <a:t>brigades, sailed </a:t>
            </a:r>
            <a:r>
              <a:rPr lang="en-GB" sz="2400" dirty="0"/>
              <a:t>the oceans as a sailor, and was now an 'independent shoe-black' to support his mother and invalid father with a few pence cleaning boots.</a:t>
            </a:r>
          </a:p>
        </p:txBody>
      </p:sp>
    </p:spTree>
    <p:extLst>
      <p:ext uri="{BB962C8B-B14F-4D97-AF65-F5344CB8AC3E}">
        <p14:creationId xmlns:p14="http://schemas.microsoft.com/office/powerpoint/2010/main" val="2219698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eet do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1807"/>
            <a:ext cx="7418412" cy="6848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5760" y="116632"/>
            <a:ext cx="2862064" cy="5940088"/>
          </a:xfrm>
          <a:prstGeom prst="rect">
            <a:avLst/>
          </a:prstGeom>
          <a:solidFill>
            <a:schemeClr val="bg1"/>
          </a:solidFill>
        </p:spPr>
        <p:txBody>
          <a:bodyPr wrap="square">
            <a:spAutoFit/>
          </a:bodyPr>
          <a:lstStyle/>
          <a:p>
            <a:r>
              <a:rPr lang="en-GB" sz="2000" dirty="0"/>
              <a:t>The 'street doctor' in this photo lost his job as a driver due to a degenerative eye disease. After spending months in hospitals, he met a man selling ointment that led to his eyesight gradually returning. The ointment seller set the man up in business. The man told Thomson and Smith: 'I had no money, but he gave me everything on trust. It was a good thing for both of us, because I was a sort of standing advertisement for him and for myself'</a:t>
            </a:r>
          </a:p>
        </p:txBody>
      </p:sp>
    </p:spTree>
    <p:extLst>
      <p:ext uri="{BB962C8B-B14F-4D97-AF65-F5344CB8AC3E}">
        <p14:creationId xmlns:p14="http://schemas.microsoft.com/office/powerpoint/2010/main" val="1339653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1754326"/>
          </a:xfrm>
          <a:prstGeom prst="rect">
            <a:avLst/>
          </a:prstGeom>
          <a:noFill/>
        </p:spPr>
        <p:txBody>
          <a:bodyPr wrap="square" rtlCol="0">
            <a:spAutoFit/>
          </a:bodyPr>
          <a:lstStyle/>
          <a:p>
            <a:pPr lvl="0"/>
            <a:r>
              <a:rPr lang="en-GB" sz="4000" b="1" dirty="0" smtClean="0"/>
              <a:t>True or false?</a:t>
            </a:r>
          </a:p>
          <a:p>
            <a:pPr lvl="0"/>
            <a:endParaRPr lang="en-GB" dirty="0" smtClean="0"/>
          </a:p>
          <a:p>
            <a:pPr lvl="0"/>
            <a:endParaRPr lang="en-GB" dirty="0" smtClean="0"/>
          </a:p>
          <a:p>
            <a:pPr lvl="0" algn="ctr"/>
            <a:r>
              <a:rPr lang="en-GB" dirty="0" smtClean="0"/>
              <a:t> </a:t>
            </a:r>
            <a:r>
              <a:rPr lang="en-GB" sz="3200" dirty="0" smtClean="0"/>
              <a:t>Stevenson was born in London.</a:t>
            </a:r>
            <a:endParaRPr lang="en-GB"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D221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2739211"/>
          </a:xfrm>
          <a:prstGeom prst="rect">
            <a:avLst/>
          </a:prstGeom>
          <a:noFill/>
        </p:spPr>
        <p:txBody>
          <a:bodyPr wrap="square" rtlCol="0">
            <a:spAutoFit/>
          </a:bodyPr>
          <a:lstStyle/>
          <a:p>
            <a:pPr lvl="0"/>
            <a:r>
              <a:rPr lang="en-GB" sz="4000" b="1" dirty="0" smtClean="0"/>
              <a:t>True or false?</a:t>
            </a:r>
          </a:p>
          <a:p>
            <a:pPr lvl="0"/>
            <a:endParaRPr lang="en-GB" dirty="0" smtClean="0"/>
          </a:p>
          <a:p>
            <a:pPr lvl="0"/>
            <a:endParaRPr lang="en-GB" dirty="0" smtClean="0"/>
          </a:p>
          <a:p>
            <a:pPr algn="ctr"/>
            <a:r>
              <a:rPr lang="en-GB" dirty="0" smtClean="0"/>
              <a:t> </a:t>
            </a:r>
            <a:r>
              <a:rPr lang="en-GB" sz="3200" dirty="0" smtClean="0"/>
              <a:t>The Victorian era gets its name from King Victor, who ruled over the time period.</a:t>
            </a:r>
            <a:endParaRPr lang="en-GB" sz="3200" dirty="0" smtClean="0"/>
          </a:p>
          <a:p>
            <a:pPr lvl="0" algn="ctr"/>
            <a:endParaRPr lang="en-GB"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D221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2369880"/>
          </a:xfrm>
          <a:prstGeom prst="rect">
            <a:avLst/>
          </a:prstGeom>
          <a:noFill/>
        </p:spPr>
        <p:txBody>
          <a:bodyPr wrap="square" rtlCol="0">
            <a:spAutoFit/>
          </a:bodyPr>
          <a:lstStyle/>
          <a:p>
            <a:pPr lvl="0"/>
            <a:r>
              <a:rPr lang="en-GB" sz="4000" b="1" dirty="0" smtClean="0"/>
              <a:t>True or false?</a:t>
            </a:r>
          </a:p>
          <a:p>
            <a:pPr lvl="0"/>
            <a:endParaRPr lang="en-GB" dirty="0" smtClean="0"/>
          </a:p>
          <a:p>
            <a:pPr lvl="0" algn="ctr"/>
            <a:r>
              <a:rPr lang="en-GB" dirty="0" smtClean="0"/>
              <a:t> </a:t>
            </a:r>
            <a:r>
              <a:rPr lang="en-GB" sz="2900" dirty="0" smtClean="0"/>
              <a:t>Gothic literature features dar</a:t>
            </a:r>
            <a:r>
              <a:rPr lang="en-GB" sz="2900" dirty="0" smtClean="0"/>
              <a:t>k and mysterious settings, overcast with fog.</a:t>
            </a:r>
            <a:endParaRPr lang="en-GB" sz="2900" dirty="0" smtClean="0"/>
          </a:p>
          <a:p>
            <a:pPr lvl="0" algn="ctr"/>
            <a:endParaRPr lang="en-GB"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12FC12"/>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2616101"/>
          </a:xfrm>
          <a:prstGeom prst="rect">
            <a:avLst/>
          </a:prstGeom>
          <a:noFill/>
        </p:spPr>
        <p:txBody>
          <a:bodyPr wrap="square" rtlCol="0">
            <a:spAutoFit/>
          </a:bodyPr>
          <a:lstStyle/>
          <a:p>
            <a:pPr lvl="0"/>
            <a:r>
              <a:rPr lang="en-GB" sz="4000" b="1" dirty="0" smtClean="0"/>
              <a:t>True or false?</a:t>
            </a:r>
          </a:p>
          <a:p>
            <a:pPr lvl="0"/>
            <a:endParaRPr lang="en-GB" dirty="0" smtClean="0"/>
          </a:p>
          <a:p>
            <a:pPr lvl="0"/>
            <a:endParaRPr lang="en-GB" dirty="0" smtClean="0"/>
          </a:p>
          <a:p>
            <a:pPr algn="ctr"/>
            <a:r>
              <a:rPr lang="en-GB" dirty="0" smtClean="0"/>
              <a:t> </a:t>
            </a:r>
            <a:r>
              <a:rPr lang="en-GB" sz="2800" dirty="0" smtClean="0"/>
              <a:t>Darwi</a:t>
            </a:r>
            <a:r>
              <a:rPr lang="en-GB" sz="2800" dirty="0" smtClean="0"/>
              <a:t>n’s theory of evolution was published in 1859 and stated that humans evolved from other animals.</a:t>
            </a:r>
            <a:endParaRPr lang="en-GB" sz="2800" dirty="0" smtClean="0"/>
          </a:p>
          <a:p>
            <a:pPr lvl="0" algn="ctr"/>
            <a:endParaRPr lang="en-GB"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12FC12"/>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2616101"/>
          </a:xfrm>
          <a:prstGeom prst="rect">
            <a:avLst/>
          </a:prstGeom>
          <a:noFill/>
        </p:spPr>
        <p:txBody>
          <a:bodyPr wrap="square" rtlCol="0">
            <a:spAutoFit/>
          </a:bodyPr>
          <a:lstStyle/>
          <a:p>
            <a:pPr lvl="0"/>
            <a:r>
              <a:rPr lang="en-GB" sz="4000" b="1" dirty="0" smtClean="0"/>
              <a:t>True or false?</a:t>
            </a:r>
          </a:p>
          <a:p>
            <a:pPr lvl="0"/>
            <a:endParaRPr lang="en-GB" dirty="0" smtClean="0"/>
          </a:p>
          <a:p>
            <a:pPr lvl="0"/>
            <a:endParaRPr lang="en-GB" dirty="0" smtClean="0"/>
          </a:p>
          <a:p>
            <a:pPr lvl="0" algn="ctr"/>
            <a:r>
              <a:rPr lang="en-GB" dirty="0" smtClean="0"/>
              <a:t> </a:t>
            </a:r>
            <a:r>
              <a:rPr lang="en-GB" sz="2800" dirty="0"/>
              <a:t>Gentlemen in the Victorian era were obsessed with their reputations.</a:t>
            </a:r>
            <a:endParaRPr lang="en-GB" sz="2200" dirty="0"/>
          </a:p>
          <a:p>
            <a:pPr lvl="0" algn="ctr"/>
            <a:endParaRPr lang="en-GB" sz="3200" dirty="0" smtClean="0"/>
          </a:p>
        </p:txBody>
      </p:sp>
    </p:spTree>
    <p:extLst>
      <p:ext uri="{BB962C8B-B14F-4D97-AF65-F5344CB8AC3E}">
        <p14:creationId xmlns:p14="http://schemas.microsoft.com/office/powerpoint/2010/main" val="109719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12FC12"/>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3108543"/>
          </a:xfrm>
          <a:prstGeom prst="rect">
            <a:avLst/>
          </a:prstGeom>
          <a:noFill/>
        </p:spPr>
        <p:txBody>
          <a:bodyPr wrap="square" rtlCol="0">
            <a:spAutoFit/>
          </a:bodyPr>
          <a:lstStyle/>
          <a:p>
            <a:pPr lvl="0"/>
            <a:r>
              <a:rPr lang="en-GB" sz="4000" b="1" dirty="0" smtClean="0"/>
              <a:t>True or false?</a:t>
            </a:r>
          </a:p>
          <a:p>
            <a:pPr lvl="0"/>
            <a:endParaRPr lang="en-GB" dirty="0" smtClean="0"/>
          </a:p>
          <a:p>
            <a:pPr algn="ctr"/>
            <a:r>
              <a:rPr lang="en-GB" sz="2800" dirty="0" smtClean="0"/>
              <a:t> </a:t>
            </a:r>
            <a:r>
              <a:rPr lang="en-GB" sz="2800" dirty="0" smtClean="0"/>
              <a:t>Victorian g</a:t>
            </a:r>
            <a:r>
              <a:rPr lang="en-GB" sz="2800" dirty="0" smtClean="0"/>
              <a:t>entlemen were encouraged to show their emotions openly.</a:t>
            </a:r>
            <a:endParaRPr lang="en-GB" sz="2800" dirty="0" smtClean="0"/>
          </a:p>
          <a:p>
            <a:pPr lvl="0" algn="ctr"/>
            <a:endParaRPr lang="en-GB" sz="2800" dirty="0" smtClean="0"/>
          </a:p>
          <a:p>
            <a:pPr algn="ctr"/>
            <a:endParaRPr lang="en-GB" sz="2200" dirty="0" smtClean="0"/>
          </a:p>
          <a:p>
            <a:pPr lvl="0" algn="ctr"/>
            <a:endParaRPr lang="en-GB"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D221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3662541"/>
          </a:xfrm>
          <a:prstGeom prst="rect">
            <a:avLst/>
          </a:prstGeom>
          <a:noFill/>
        </p:spPr>
        <p:txBody>
          <a:bodyPr wrap="square" rtlCol="0">
            <a:spAutoFit/>
          </a:bodyPr>
          <a:lstStyle/>
          <a:p>
            <a:pPr lvl="0"/>
            <a:r>
              <a:rPr lang="en-GB" sz="4000" b="1" dirty="0" smtClean="0"/>
              <a:t>True or false?</a:t>
            </a:r>
          </a:p>
          <a:p>
            <a:pPr lvl="0"/>
            <a:endParaRPr lang="en-GB" dirty="0" smtClean="0"/>
          </a:p>
          <a:p>
            <a:pPr lvl="0" algn="ctr"/>
            <a:r>
              <a:rPr lang="en-GB" sz="2800" dirty="0" smtClean="0"/>
              <a:t> </a:t>
            </a:r>
            <a:r>
              <a:rPr lang="en-GB" sz="3200" dirty="0" smtClean="0"/>
              <a:t>Victorian gentlemen would openly visit working class areas of London, suc</a:t>
            </a:r>
            <a:r>
              <a:rPr lang="en-GB" sz="3200" dirty="0" smtClean="0"/>
              <a:t>h as Soho.</a:t>
            </a:r>
            <a:endParaRPr lang="en-GB" sz="3200" dirty="0" smtClean="0"/>
          </a:p>
          <a:p>
            <a:pPr algn="ctr"/>
            <a:endParaRPr lang="en-GB" sz="2800" dirty="0" smtClean="0"/>
          </a:p>
          <a:p>
            <a:pPr lvl="0" algn="ctr"/>
            <a:endParaRPr lang="en-GB" sz="2800" dirty="0" smtClean="0"/>
          </a:p>
          <a:p>
            <a:pPr algn="ctr"/>
            <a:endParaRPr lang="en-GB" sz="2200" dirty="0" smtClean="0"/>
          </a:p>
          <a:p>
            <a:pPr lvl="0" algn="ctr"/>
            <a:endParaRPr lang="en-GB"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D221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3662541"/>
          </a:xfrm>
          <a:prstGeom prst="rect">
            <a:avLst/>
          </a:prstGeom>
          <a:noFill/>
        </p:spPr>
        <p:txBody>
          <a:bodyPr wrap="square" rtlCol="0">
            <a:spAutoFit/>
          </a:bodyPr>
          <a:lstStyle/>
          <a:p>
            <a:pPr lvl="0"/>
            <a:r>
              <a:rPr lang="en-GB" sz="4000" b="1" dirty="0" smtClean="0"/>
              <a:t>True or false?</a:t>
            </a:r>
          </a:p>
          <a:p>
            <a:pPr lvl="0"/>
            <a:endParaRPr lang="en-GB" dirty="0" smtClean="0"/>
          </a:p>
          <a:p>
            <a:pPr lvl="0" algn="ctr"/>
            <a:r>
              <a:rPr lang="en-GB" sz="2800" dirty="0" smtClean="0"/>
              <a:t> </a:t>
            </a:r>
            <a:r>
              <a:rPr lang="en-GB" sz="3200" dirty="0" smtClean="0"/>
              <a:t>Jack the Ripper killed five prostitutes before he was caught and convicted of the murders.</a:t>
            </a:r>
            <a:endParaRPr lang="en-GB" sz="3200" dirty="0" smtClean="0"/>
          </a:p>
          <a:p>
            <a:pPr algn="ctr"/>
            <a:endParaRPr lang="en-GB" sz="2800" dirty="0" smtClean="0"/>
          </a:p>
          <a:p>
            <a:pPr lvl="0" algn="ctr"/>
            <a:endParaRPr lang="en-GB" sz="2800" dirty="0" smtClean="0"/>
          </a:p>
          <a:p>
            <a:pPr algn="ctr"/>
            <a:endParaRPr lang="en-GB" sz="2200" dirty="0" smtClean="0"/>
          </a:p>
          <a:p>
            <a:pPr lvl="0" algn="ctr"/>
            <a:endParaRPr lang="en-GB"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D221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http://ecx.images-amazon.com/images/I/51F8zqy8LZL._SX313_BO1,204,203,200_.jpg"/>
          <p:cNvPicPr>
            <a:picLocks noChangeAspect="1" noChangeArrowheads="1"/>
          </p:cNvPicPr>
          <p:nvPr/>
        </p:nvPicPr>
        <p:blipFill>
          <a:blip r:embed="rId3">
            <a:extLst>
              <a:ext uri="{28A0092B-C50C-407E-A947-70E740481C1C}">
                <a14:useLocalDpi xmlns:a14="http://schemas.microsoft.com/office/drawing/2010/main" val="0"/>
              </a:ext>
            </a:extLst>
          </a:blip>
          <a:srcRect l="9599" t="30299" r="11201"/>
          <a:stretch>
            <a:fillRect/>
          </a:stretch>
        </p:blipFill>
        <p:spPr bwMode="auto">
          <a:xfrm>
            <a:off x="6064250" y="0"/>
            <a:ext cx="30797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24" descr="http://www.clker.com/cliparts/f/I/Y/y/1/l/hunting-knife.svg"/>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3076" name="AutoShape 26" descr="http://www.clker.com/cliparts/f/I/Y/y/1/l/hunting-knife.svg"/>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pic>
        <p:nvPicPr>
          <p:cNvPr id="3077" name="Picture 2" descr="http://orig05.deviantart.net/6142/f/2007/008/6/5/dr__jekyll_and_mr__hyde_cover_by_astrocru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099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http://www.ustarnovels.co.uk/media/1000x1000/cover_jekyll_and_hyde.jpg"/>
          <p:cNvPicPr>
            <a:picLocks noChangeAspect="1" noChangeArrowheads="1"/>
          </p:cNvPicPr>
          <p:nvPr/>
        </p:nvPicPr>
        <p:blipFill>
          <a:blip r:embed="rId5">
            <a:extLst>
              <a:ext uri="{28A0092B-C50C-407E-A947-70E740481C1C}">
                <a14:useLocalDpi xmlns:a14="http://schemas.microsoft.com/office/drawing/2010/main" val="0"/>
              </a:ext>
            </a:extLst>
          </a:blip>
          <a:srcRect t="266" b="6387"/>
          <a:stretch>
            <a:fillRect/>
          </a:stretch>
        </p:blipFill>
        <p:spPr bwMode="auto">
          <a:xfrm>
            <a:off x="3059113" y="0"/>
            <a:ext cx="3071812"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p:cNvCxnSpPr/>
          <p:nvPr/>
        </p:nvCxnSpPr>
        <p:spPr>
          <a:xfrm>
            <a:off x="3059113" y="0"/>
            <a:ext cx="0" cy="4365625"/>
          </a:xfrm>
          <a:prstGeom prst="line">
            <a:avLst/>
          </a:prstGeom>
          <a:ln w="889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84888" y="0"/>
            <a:ext cx="0" cy="4292600"/>
          </a:xfrm>
          <a:prstGeom prst="line">
            <a:avLst/>
          </a:prstGeom>
          <a:ln w="889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292600"/>
            <a:ext cx="9144000" cy="0"/>
          </a:xfrm>
          <a:prstGeom prst="line">
            <a:avLst/>
          </a:prstGeom>
          <a:ln w="889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82" name="TextBox 30"/>
          <p:cNvSpPr txBox="1">
            <a:spLocks noChangeArrowheads="1"/>
          </p:cNvSpPr>
          <p:nvPr/>
        </p:nvSpPr>
        <p:spPr bwMode="auto">
          <a:xfrm>
            <a:off x="179388" y="4581525"/>
            <a:ext cx="89646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000" b="1"/>
              <a:t>What </a:t>
            </a:r>
            <a:r>
              <a:rPr lang="en-GB" altLang="en-US" sz="4000" b="1">
                <a:solidFill>
                  <a:schemeClr val="tx2"/>
                </a:solidFill>
              </a:rPr>
              <a:t>inferences </a:t>
            </a:r>
            <a:r>
              <a:rPr lang="en-GB" altLang="en-US" sz="4000" b="1"/>
              <a:t>can you make about the novel, based on the </a:t>
            </a:r>
            <a:r>
              <a:rPr lang="en-GB" altLang="en-US" sz="4000" b="1">
                <a:solidFill>
                  <a:schemeClr val="tx2"/>
                </a:solidFill>
              </a:rPr>
              <a:t>three front covers </a:t>
            </a:r>
            <a:r>
              <a:rPr lang="en-GB" altLang="en-US" sz="4000" b="1"/>
              <a:t>above?</a:t>
            </a:r>
          </a:p>
        </p:txBody>
      </p:sp>
    </p:spTree>
    <p:extLst>
      <p:ext uri="{BB962C8B-B14F-4D97-AF65-F5344CB8AC3E}">
        <p14:creationId xmlns:p14="http://schemas.microsoft.com/office/powerpoint/2010/main" val="2857742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3231654"/>
          </a:xfrm>
          <a:prstGeom prst="rect">
            <a:avLst/>
          </a:prstGeom>
          <a:noFill/>
        </p:spPr>
        <p:txBody>
          <a:bodyPr wrap="square" rtlCol="0">
            <a:spAutoFit/>
          </a:bodyPr>
          <a:lstStyle/>
          <a:p>
            <a:pPr lvl="0"/>
            <a:r>
              <a:rPr lang="en-GB" sz="4000" b="1" dirty="0" smtClean="0"/>
              <a:t>True or false?</a:t>
            </a:r>
          </a:p>
          <a:p>
            <a:pPr lvl="0"/>
            <a:endParaRPr lang="en-GB" dirty="0" smtClean="0"/>
          </a:p>
          <a:p>
            <a:pPr lvl="0" algn="ctr"/>
            <a:r>
              <a:rPr lang="en-GB" sz="2800" dirty="0" smtClean="0"/>
              <a:t> </a:t>
            </a:r>
            <a:r>
              <a:rPr lang="en-GB" sz="3200" dirty="0" smtClean="0"/>
              <a:t>Romanticism states that the imagination is useless.</a:t>
            </a:r>
            <a:endParaRPr lang="en-GB" sz="2800" dirty="0" smtClean="0"/>
          </a:p>
          <a:p>
            <a:pPr lvl="0" algn="ctr"/>
            <a:endParaRPr lang="en-GB" sz="2800" dirty="0" smtClean="0"/>
          </a:p>
          <a:p>
            <a:pPr algn="ctr"/>
            <a:endParaRPr lang="en-GB" sz="2200" dirty="0" smtClean="0"/>
          </a:p>
          <a:p>
            <a:pPr lvl="0" algn="ctr"/>
            <a:endParaRPr lang="en-GB"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D221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3170099"/>
          </a:xfrm>
          <a:prstGeom prst="rect">
            <a:avLst/>
          </a:prstGeom>
          <a:noFill/>
        </p:spPr>
        <p:txBody>
          <a:bodyPr wrap="square" rtlCol="0">
            <a:spAutoFit/>
          </a:bodyPr>
          <a:lstStyle/>
          <a:p>
            <a:pPr lvl="0"/>
            <a:r>
              <a:rPr lang="en-GB" sz="4000" b="1" dirty="0" smtClean="0"/>
              <a:t>True or false?</a:t>
            </a:r>
          </a:p>
          <a:p>
            <a:pPr lvl="0"/>
            <a:endParaRPr lang="en-GB" dirty="0" smtClean="0"/>
          </a:p>
          <a:p>
            <a:pPr algn="ctr"/>
            <a:r>
              <a:rPr lang="en-GB" sz="2800" dirty="0" smtClean="0"/>
              <a:t> </a:t>
            </a:r>
            <a:r>
              <a:rPr lang="en-GB" sz="3200" dirty="0" smtClean="0"/>
              <a:t>Stevenson died at the age of 72.</a:t>
            </a:r>
            <a:endParaRPr lang="en-GB" sz="3200" dirty="0" smtClean="0"/>
          </a:p>
          <a:p>
            <a:pPr lvl="0" algn="ctr"/>
            <a:endParaRPr lang="en-GB" sz="2800" dirty="0" smtClean="0"/>
          </a:p>
          <a:p>
            <a:pPr lvl="0" algn="ctr"/>
            <a:endParaRPr lang="en-GB" sz="2800" dirty="0" smtClean="0"/>
          </a:p>
          <a:p>
            <a:pPr algn="ctr"/>
            <a:endParaRPr lang="en-GB" sz="2200" dirty="0" smtClean="0"/>
          </a:p>
          <a:p>
            <a:pPr lvl="0" algn="ctr"/>
            <a:endParaRPr lang="en-GB"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D221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5536" y="2060848"/>
            <a:ext cx="8682483" cy="1440160"/>
          </a:xfrm>
          <a:prstGeom prst="rect">
            <a:avLst/>
          </a:prstGeom>
        </p:spPr>
        <p:txBody>
          <a:bodyPr>
            <a:normAutofit/>
          </a:bodyPr>
          <a:lstStyle/>
          <a:p>
            <a:pPr marL="342900" lvl="0" indent="-342900" algn="ctr">
              <a:spcBef>
                <a:spcPct val="20000"/>
              </a:spcBef>
              <a:defRPr/>
            </a:pPr>
            <a:r>
              <a:rPr lang="en-GB" sz="4000" dirty="0" smtClean="0"/>
              <a:t>How </a:t>
            </a:r>
            <a:r>
              <a:rPr lang="en-GB" sz="4000" dirty="0"/>
              <a:t>was Victorian Britain </a:t>
            </a:r>
            <a:r>
              <a:rPr lang="en-GB" sz="4000" u="sng" dirty="0"/>
              <a:t>dissimilar</a:t>
            </a:r>
            <a:r>
              <a:rPr lang="en-GB" sz="4000" dirty="0"/>
              <a:t> to Britain today?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GB" sz="320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context of the novel </a:t>
            </a:r>
            <a:r>
              <a:rPr lang="en-GB" dirty="0" smtClean="0"/>
              <a:t>‘Jekyll and Hyde’</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context of the novel </a:t>
            </a:r>
            <a:r>
              <a:rPr lang="en-GB" dirty="0" smtClean="0"/>
              <a:t>‘Jekyll and Hyde’</a:t>
            </a:r>
            <a:endParaRPr lang="en-GB" dirty="0"/>
          </a:p>
        </p:txBody>
      </p:sp>
      <p:sp>
        <p:nvSpPr>
          <p:cNvPr id="4" name="Rectangle 3"/>
          <p:cNvSpPr txBox="1">
            <a:spLocks/>
          </p:cNvSpPr>
          <p:nvPr/>
        </p:nvSpPr>
        <p:spPr>
          <a:xfrm>
            <a:off x="539552" y="1484784"/>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GB" dirty="0" smtClean="0"/>
              <a:t>The following paintings show disturbed states of mind.</a:t>
            </a:r>
          </a:p>
          <a:p>
            <a:pPr>
              <a:buFont typeface="Arial" charset="0"/>
              <a:buNone/>
            </a:pPr>
            <a:endParaRPr lang="en-GB" dirty="0" smtClean="0"/>
          </a:p>
          <a:p>
            <a:pPr>
              <a:buFont typeface="Arial" charset="0"/>
              <a:buNone/>
            </a:pPr>
            <a:r>
              <a:rPr lang="en-GB" dirty="0" smtClean="0"/>
              <a:t>Describe each one as fully as possible – what state of mind is it depicting?</a:t>
            </a:r>
          </a:p>
          <a:p>
            <a:pPr>
              <a:buFont typeface="Arial" charset="0"/>
              <a:buNone/>
            </a:pPr>
            <a:endParaRPr lang="en-GB" dirty="0" smtClean="0"/>
          </a:p>
          <a:p>
            <a:pPr>
              <a:buFont typeface="Arial" charset="0"/>
              <a:buNone/>
            </a:pPr>
            <a:r>
              <a:rPr lang="en-GB" dirty="0" smtClean="0"/>
              <a:t>What might each one be named?</a:t>
            </a:r>
            <a:endParaRPr lang="en-GB" dirty="0" smtClean="0"/>
          </a:p>
        </p:txBody>
      </p:sp>
    </p:spTree>
    <p:extLst>
      <p:ext uri="{BB962C8B-B14F-4D97-AF65-F5344CB8AC3E}">
        <p14:creationId xmlns:p14="http://schemas.microsoft.com/office/powerpoint/2010/main" val="1055012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mainImage" descr="The Nightmare Giclee Print"/>
          <p:cNvPicPr>
            <a:picLocks noChangeAspect="1" noChangeArrowheads="1"/>
          </p:cNvPicPr>
          <p:nvPr/>
        </p:nvPicPr>
        <p:blipFill>
          <a:blip r:embed="rId2"/>
          <a:srcRect/>
          <a:stretch>
            <a:fillRect/>
          </a:stretch>
        </p:blipFill>
        <p:spPr bwMode="auto">
          <a:xfrm>
            <a:off x="-111650" y="0"/>
            <a:ext cx="9367299" cy="7101408"/>
          </a:xfrm>
          <a:prstGeom prst="rect">
            <a:avLst/>
          </a:prstGeom>
          <a:noFill/>
          <a:ln w="9525">
            <a:noFill/>
            <a:miter lim="800000"/>
            <a:headEnd/>
            <a:tailEnd/>
          </a:ln>
        </p:spPr>
      </p:pic>
      <p:sp>
        <p:nvSpPr>
          <p:cNvPr id="18433" name="Title 1"/>
          <p:cNvSpPr>
            <a:spLocks noGrp="1"/>
          </p:cNvSpPr>
          <p:nvPr>
            <p:ph type="title"/>
          </p:nvPr>
        </p:nvSpPr>
        <p:spPr>
          <a:xfrm>
            <a:off x="0" y="116632"/>
            <a:ext cx="7823770" cy="755873"/>
          </a:xfrm>
          <a:solidFill>
            <a:schemeClr val="bg1"/>
          </a:solidFill>
        </p:spPr>
        <p:txBody>
          <a:bodyPr>
            <a:normAutofit/>
          </a:bodyPr>
          <a:lstStyle/>
          <a:p>
            <a:pPr eaLnBrk="1" hangingPunct="1"/>
            <a:r>
              <a:rPr lang="en-GB" sz="4000" i="1" dirty="0" smtClean="0"/>
              <a:t>The Nightmare 1781 by Henry Fuseli </a:t>
            </a:r>
          </a:p>
        </p:txBody>
      </p:sp>
      <p:sp>
        <p:nvSpPr>
          <p:cNvPr id="18434" name="Content Placeholder 2"/>
          <p:cNvSpPr>
            <a:spLocks noGrp="1"/>
          </p:cNvSpPr>
          <p:nvPr>
            <p:ph idx="1"/>
          </p:nvPr>
        </p:nvSpPr>
        <p:spPr/>
        <p:txBody>
          <a:bodyPr/>
          <a:lstStyle/>
          <a:p>
            <a:pPr eaLnBrk="1" hangingPunct="1"/>
            <a:endParaRPr lang="en-GB" i="1" smtClean="0"/>
          </a:p>
          <a:p>
            <a:pPr eaLnBrk="1" hangingPunct="1"/>
            <a:endParaRPr lang="en-GB" i="1" smtClean="0"/>
          </a:p>
        </p:txBody>
      </p:sp>
    </p:spTree>
    <p:extLst>
      <p:ext uri="{BB962C8B-B14F-4D97-AF65-F5344CB8AC3E}">
        <p14:creationId xmlns:p14="http://schemas.microsoft.com/office/powerpoint/2010/main" val="164859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checkerboard(across)">
                                      <p:cBhvr>
                                        <p:cTn id="7"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79388" y="333375"/>
            <a:ext cx="3898900" cy="3225800"/>
          </a:xfrm>
        </p:spPr>
        <p:txBody>
          <a:bodyPr/>
          <a:lstStyle/>
          <a:p>
            <a:pPr eaLnBrk="1" hangingPunct="1"/>
            <a:r>
              <a:rPr lang="en-GB" sz="4000" i="1" smtClean="0"/>
              <a:t>The Sleep of Reason Produces Monsters by Francisco Goya</a:t>
            </a:r>
          </a:p>
        </p:txBody>
      </p:sp>
      <p:sp>
        <p:nvSpPr>
          <p:cNvPr id="19458" name="Rectangle 3"/>
          <p:cNvSpPr>
            <a:spLocks noGrp="1"/>
          </p:cNvSpPr>
          <p:nvPr>
            <p:ph type="body" idx="1"/>
          </p:nvPr>
        </p:nvSpPr>
        <p:spPr/>
        <p:txBody>
          <a:bodyPr/>
          <a:lstStyle/>
          <a:p>
            <a:pPr eaLnBrk="1" hangingPunct="1"/>
            <a:endParaRPr lang="en-GB" smtClean="0"/>
          </a:p>
        </p:txBody>
      </p:sp>
      <p:pic>
        <p:nvPicPr>
          <p:cNvPr id="19459" name="Picture 4" descr="163237the-sleep-of-reason-produces-monsters-plate-43-of-los-caprichos-published-circa-1810-posters"/>
          <p:cNvPicPr>
            <a:picLocks noChangeAspect="1" noChangeArrowheads="1"/>
          </p:cNvPicPr>
          <p:nvPr/>
        </p:nvPicPr>
        <p:blipFill>
          <a:blip r:embed="rId2"/>
          <a:srcRect/>
          <a:stretch>
            <a:fillRect/>
          </a:stretch>
        </p:blipFill>
        <p:spPr bwMode="auto">
          <a:xfrm>
            <a:off x="3995936" y="-171401"/>
            <a:ext cx="5447978" cy="7254347"/>
          </a:xfrm>
          <a:prstGeom prst="rect">
            <a:avLst/>
          </a:prstGeom>
          <a:noFill/>
          <a:ln w="9525">
            <a:noFill/>
            <a:miter lim="800000"/>
            <a:headEnd/>
            <a:tailEnd/>
          </a:ln>
        </p:spPr>
      </p:pic>
    </p:spTree>
    <p:extLst>
      <p:ext uri="{BB962C8B-B14F-4D97-AF65-F5344CB8AC3E}">
        <p14:creationId xmlns:p14="http://schemas.microsoft.com/office/powerpoint/2010/main" val="247095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heckerboard(across)">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pPr eaLnBrk="1" hangingPunct="1"/>
            <a:endParaRPr lang="en-GB" smtClean="0"/>
          </a:p>
        </p:txBody>
      </p:sp>
      <p:sp>
        <p:nvSpPr>
          <p:cNvPr id="20483" name="Rectangle 3"/>
          <p:cNvSpPr>
            <a:spLocks noGrp="1"/>
          </p:cNvSpPr>
          <p:nvPr>
            <p:ph type="body" idx="1"/>
          </p:nvPr>
        </p:nvSpPr>
        <p:spPr>
          <a:xfrm>
            <a:off x="0" y="1341438"/>
            <a:ext cx="4835525" cy="4525962"/>
          </a:xfrm>
        </p:spPr>
        <p:txBody>
          <a:bodyPr/>
          <a:lstStyle/>
          <a:p>
            <a:pPr eaLnBrk="1" hangingPunct="1">
              <a:buFont typeface="Arial" charset="0"/>
              <a:buNone/>
            </a:pPr>
            <a:r>
              <a:rPr lang="en-GB" smtClean="0"/>
              <a:t>	 </a:t>
            </a:r>
            <a:r>
              <a:rPr lang="en-GB" i="1" smtClean="0"/>
              <a:t>Saturn Devouring One of His Children 1819-1823 by Francisco Goya</a:t>
            </a:r>
          </a:p>
          <a:p>
            <a:pPr eaLnBrk="1" hangingPunct="1">
              <a:buFont typeface="Arial" charset="0"/>
              <a:buNone/>
            </a:pPr>
            <a:endParaRPr lang="en-GB" smtClean="0"/>
          </a:p>
        </p:txBody>
      </p:sp>
      <p:pic>
        <p:nvPicPr>
          <p:cNvPr id="2" name="Picture 5" descr="saturn"/>
          <p:cNvPicPr>
            <a:picLocks noChangeAspect="1" noChangeArrowheads="1"/>
          </p:cNvPicPr>
          <p:nvPr/>
        </p:nvPicPr>
        <p:blipFill>
          <a:blip r:embed="rId2"/>
          <a:srcRect/>
          <a:stretch>
            <a:fillRect/>
          </a:stretch>
        </p:blipFill>
        <p:spPr bwMode="auto">
          <a:xfrm>
            <a:off x="4835525" y="-149301"/>
            <a:ext cx="4308475" cy="7314429"/>
          </a:xfrm>
          <a:prstGeom prst="rect">
            <a:avLst/>
          </a:prstGeom>
          <a:noFill/>
          <a:ln w="9525">
            <a:noFill/>
            <a:miter lim="800000"/>
            <a:headEnd/>
            <a:tailEnd/>
          </a:ln>
        </p:spPr>
      </p:pic>
    </p:spTree>
    <p:extLst>
      <p:ext uri="{BB962C8B-B14F-4D97-AF65-F5344CB8AC3E}">
        <p14:creationId xmlns:p14="http://schemas.microsoft.com/office/powerpoint/2010/main" val="125139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250825" y="2636838"/>
            <a:ext cx="3744913" cy="1143000"/>
          </a:xfrm>
        </p:spPr>
        <p:txBody>
          <a:bodyPr>
            <a:normAutofit fontScale="90000"/>
          </a:bodyPr>
          <a:lstStyle/>
          <a:p>
            <a:pPr eaLnBrk="1" hangingPunct="1"/>
            <a:r>
              <a:rPr lang="en-GB" sz="4000" i="1" smtClean="0"/>
              <a:t>Insane Woman (Envy) 1822-1823 by Theodore Gericault</a:t>
            </a:r>
            <a:r>
              <a:rPr lang="en-GB" sz="4000" smtClean="0"/>
              <a:t/>
            </a:r>
            <a:br>
              <a:rPr lang="en-GB" sz="4000" smtClean="0"/>
            </a:br>
            <a:r>
              <a:rPr lang="en-GB" sz="4000" i="1" smtClean="0"/>
              <a:t/>
            </a:r>
            <a:br>
              <a:rPr lang="en-GB" sz="4000" i="1" smtClean="0"/>
            </a:br>
            <a:endParaRPr lang="en-GB" sz="4000" i="1" smtClean="0"/>
          </a:p>
        </p:txBody>
      </p:sp>
      <p:sp>
        <p:nvSpPr>
          <p:cNvPr id="21506" name="Rectangle 3"/>
          <p:cNvSpPr>
            <a:spLocks noGrp="1"/>
          </p:cNvSpPr>
          <p:nvPr>
            <p:ph type="body" idx="1"/>
          </p:nvPr>
        </p:nvSpPr>
        <p:spPr/>
        <p:txBody>
          <a:bodyPr/>
          <a:lstStyle/>
          <a:p>
            <a:pPr eaLnBrk="1" hangingPunct="1"/>
            <a:endParaRPr lang="en-GB" smtClean="0"/>
          </a:p>
        </p:txBody>
      </p:sp>
      <p:pic>
        <p:nvPicPr>
          <p:cNvPr id="21507" name="Picture 4" descr="gericault_madwomenenvy"/>
          <p:cNvPicPr>
            <a:picLocks noChangeAspect="1" noChangeArrowheads="1"/>
          </p:cNvPicPr>
          <p:nvPr/>
        </p:nvPicPr>
        <p:blipFill>
          <a:blip r:embed="rId2"/>
          <a:srcRect/>
          <a:stretch>
            <a:fillRect/>
          </a:stretch>
        </p:blipFill>
        <p:spPr bwMode="auto">
          <a:xfrm>
            <a:off x="3851920" y="-61728"/>
            <a:ext cx="5335338" cy="6919727"/>
          </a:xfrm>
          <a:prstGeom prst="rect">
            <a:avLst/>
          </a:prstGeom>
          <a:noFill/>
          <a:ln w="9525">
            <a:noFill/>
            <a:miter lim="800000"/>
            <a:headEnd/>
            <a:tailEnd/>
          </a:ln>
        </p:spPr>
      </p:pic>
    </p:spTree>
    <p:extLst>
      <p:ext uri="{BB962C8B-B14F-4D97-AF65-F5344CB8AC3E}">
        <p14:creationId xmlns:p14="http://schemas.microsoft.com/office/powerpoint/2010/main" val="385568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heckerboard(across)">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smtClean="0"/>
              <a:t>Victorian Painters</a:t>
            </a:r>
          </a:p>
        </p:txBody>
      </p:sp>
      <p:sp>
        <p:nvSpPr>
          <p:cNvPr id="24578" name="Content Placeholder 2"/>
          <p:cNvSpPr>
            <a:spLocks noGrp="1"/>
          </p:cNvSpPr>
          <p:nvPr>
            <p:ph idx="1"/>
          </p:nvPr>
        </p:nvSpPr>
        <p:spPr/>
        <p:txBody>
          <a:bodyPr/>
          <a:lstStyle/>
          <a:p>
            <a:pPr eaLnBrk="1" hangingPunct="1">
              <a:buFont typeface="Arial" charset="0"/>
              <a:buNone/>
            </a:pPr>
            <a:r>
              <a:rPr lang="en-GB" sz="2400" smtClean="0"/>
              <a:t>	They were interested in all aspects of fantasy: imagination, dreams, nightmares, the infernal, and the macabre. </a:t>
            </a:r>
            <a:r>
              <a:rPr lang="en-GB" sz="2400" b="1" smtClean="0"/>
              <a:t>They explored what happens when the human mind goes into the darker side of consciousness or when reason is asleep.</a:t>
            </a:r>
            <a:r>
              <a:rPr lang="en-GB" sz="2400" smtClean="0"/>
              <a:t> For example, the Romantic artist, Theodore Gericault, was interested in the irrational states of the human mind and the idea that the mind affected the physical appearance of a person. He created many studies of the mentally ill and criminally insane.</a:t>
            </a:r>
          </a:p>
        </p:txBody>
      </p:sp>
    </p:spTree>
    <p:extLst>
      <p:ext uri="{BB962C8B-B14F-4D97-AF65-F5344CB8AC3E}">
        <p14:creationId xmlns:p14="http://schemas.microsoft.com/office/powerpoint/2010/main" val="907970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ldnnoir.files.wordpress.com/2013/03/20130329-171250.jpg?w=6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0" y="0"/>
            <a:ext cx="9166820" cy="68599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95536" y="4797152"/>
            <a:ext cx="8568952" cy="1619969"/>
          </a:xfrm>
          <a:prstGeom prst="rect">
            <a:avLst/>
          </a:prstGeom>
          <a:solidFill>
            <a:schemeClr val="bg1"/>
          </a:solidFill>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Read ‘An Autumn Evening in Whitechapel’ – a real Victorian newspaper article published in 1888.</a:t>
            </a:r>
          </a:p>
          <a:p>
            <a:r>
              <a:rPr lang="en-GB" sz="4000" dirty="0" smtClean="0"/>
              <a:t>Underline any language which suggests an ‘underworld’ or dark side to London.</a:t>
            </a:r>
          </a:p>
        </p:txBody>
      </p:sp>
    </p:spTree>
    <p:extLst>
      <p:ext uri="{BB962C8B-B14F-4D97-AF65-F5344CB8AC3E}">
        <p14:creationId xmlns:p14="http://schemas.microsoft.com/office/powerpoint/2010/main" val="2626329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620688"/>
            <a:ext cx="8964488" cy="5832648"/>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900" b="1" i="0" u="none" strike="noStrike" kern="1200" cap="none" spc="0" normalizeH="0" baseline="0" noProof="0" dirty="0" smtClean="0">
                <a:ln>
                  <a:noFill/>
                </a:ln>
                <a:solidFill>
                  <a:schemeClr val="tx1"/>
                </a:solidFill>
                <a:effectLst/>
                <a:uLnTx/>
                <a:uFillTx/>
                <a:latin typeface="+mn-lt"/>
                <a:ea typeface="+mn-ea"/>
                <a:cs typeface="+mn-cs"/>
              </a:rPr>
              <a:t>Why is context important?</a:t>
            </a:r>
            <a:r>
              <a:rPr kumimoji="0" lang="en-US" sz="39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It is important to study the </a:t>
            </a:r>
            <a:r>
              <a:rPr kumimoji="0" lang="en-US" sz="3200" i="0" u="none" strike="noStrike" kern="1200" cap="none" spc="0" normalizeH="0" baseline="0" noProof="0" dirty="0" smtClean="0">
                <a:ln>
                  <a:noFill/>
                </a:ln>
                <a:effectLst/>
                <a:uLnTx/>
                <a:uFillTx/>
                <a:latin typeface="+mn-lt"/>
                <a:ea typeface="+mn-ea"/>
                <a:cs typeface="+mn-cs"/>
              </a:rPr>
              <a:t>period</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both in </a:t>
            </a:r>
            <a:r>
              <a:rPr kumimoji="0" lang="en-US" sz="3500" b="1" i="0" strike="noStrike" kern="1200" cap="none" spc="0" normalizeH="0" baseline="0" noProof="0" dirty="0" smtClean="0">
                <a:ln>
                  <a:noFill/>
                </a:ln>
                <a:solidFill>
                  <a:srgbClr val="FF0000"/>
                </a:solidFill>
                <a:effectLst/>
                <a:uLnTx/>
                <a:uFillTx/>
                <a:latin typeface="+mn-lt"/>
                <a:ea typeface="+mn-ea"/>
                <a:cs typeface="+mn-cs"/>
              </a:rPr>
              <a:t>time</a:t>
            </a:r>
            <a:r>
              <a:rPr kumimoji="0" lang="en-US" sz="3500" b="1" i="1" strike="noStrike" kern="1200" cap="none" spc="0" normalizeH="0" baseline="0" noProof="0" dirty="0" smtClean="0">
                <a:ln>
                  <a:noFill/>
                </a:ln>
                <a:solidFill>
                  <a:srgbClr val="FF0000"/>
                </a:solidFill>
                <a:effectLst/>
                <a:uLnTx/>
                <a:uFillTx/>
                <a:latin typeface="+mn-lt"/>
                <a:ea typeface="+mn-ea"/>
                <a:cs typeface="+mn-cs"/>
              </a:rPr>
              <a:t> </a:t>
            </a:r>
            <a:r>
              <a:rPr kumimoji="0" lang="en-US" sz="3200" b="0" i="1" strike="noStrike" kern="1200" cap="none" spc="0" normalizeH="0" baseline="0" noProof="0" dirty="0" smtClean="0">
                <a:ln>
                  <a:noFill/>
                </a:ln>
                <a:solidFill>
                  <a:schemeClr val="tx1"/>
                </a:solidFill>
                <a:effectLst/>
                <a:uLnTx/>
                <a:uFillTx/>
                <a:latin typeface="+mn-lt"/>
                <a:ea typeface="+mn-ea"/>
                <a:cs typeface="+mn-cs"/>
              </a:rPr>
              <a:t>and</a:t>
            </a:r>
            <a:r>
              <a:rPr kumimoji="0" lang="en-US" sz="3200" b="0" i="0" strike="noStrike" kern="1200" cap="none" spc="0" normalizeH="0" baseline="0" noProof="0" dirty="0" smtClean="0">
                <a:ln>
                  <a:noFill/>
                </a:ln>
                <a:solidFill>
                  <a:schemeClr val="tx1"/>
                </a:solidFill>
                <a:effectLst/>
                <a:uLnTx/>
                <a:uFillTx/>
                <a:latin typeface="+mn-lt"/>
                <a:ea typeface="+mn-ea"/>
                <a:cs typeface="+mn-cs"/>
              </a:rPr>
              <a:t> </a:t>
            </a:r>
            <a:r>
              <a:rPr kumimoji="0" lang="en-US" sz="3500" b="1" i="0" strike="noStrike" kern="1200" cap="none" spc="0" normalizeH="0" baseline="0" noProof="0" dirty="0" smtClean="0">
                <a:ln>
                  <a:noFill/>
                </a:ln>
                <a:solidFill>
                  <a:srgbClr val="FF0000"/>
                </a:solidFill>
                <a:effectLst/>
                <a:uLnTx/>
                <a:uFillTx/>
                <a:latin typeface="+mn-lt"/>
                <a:ea typeface="+mn-ea"/>
                <a:cs typeface="+mn-cs"/>
              </a:rPr>
              <a:t>place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which texts are written in order to fully understand and appreciate them.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 addition to the </a:t>
            </a:r>
            <a:r>
              <a:rPr kumimoji="0" lang="en-US" sz="3900" b="1" i="0" strike="noStrike" kern="1200" cap="none" spc="0" normalizeH="0" baseline="0" noProof="0" dirty="0" smtClean="0">
                <a:ln>
                  <a:noFill/>
                </a:ln>
                <a:solidFill>
                  <a:srgbClr val="FF0000"/>
                </a:solidFill>
                <a:effectLst/>
                <a:uLnTx/>
                <a:uFillTx/>
                <a:latin typeface="+mn-lt"/>
                <a:ea typeface="+mn-ea"/>
                <a:cs typeface="+mn-cs"/>
              </a:rPr>
              <a:t>author’s personal views and beliefs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many </a:t>
            </a:r>
            <a:r>
              <a:rPr kumimoji="0" lang="en-US" sz="3200" b="0" i="0" strike="noStrike" kern="1200" cap="none" spc="0" normalizeH="0" baseline="0" noProof="0" dirty="0" smtClean="0">
                <a:ln>
                  <a:noFill/>
                </a:ln>
                <a:solidFill>
                  <a:schemeClr val="tx1"/>
                </a:solidFill>
                <a:effectLst/>
                <a:uLnTx/>
                <a:uFillTx/>
                <a:latin typeface="+mn-lt"/>
                <a:ea typeface="+mn-ea"/>
                <a:cs typeface="+mn-cs"/>
              </a:rPr>
              <a:t>events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3200" b="1" i="0" strike="noStrike" kern="1200" cap="none" spc="0" normalizeH="0" baseline="0" noProof="0" dirty="0" smtClean="0">
                <a:ln>
                  <a:noFill/>
                </a:ln>
                <a:solidFill>
                  <a:srgbClr val="FF0000"/>
                </a:solidFill>
                <a:effectLst/>
                <a:uLnTx/>
                <a:uFillTx/>
                <a:latin typeface="+mn-lt"/>
                <a:ea typeface="+mn-ea"/>
                <a:cs typeface="+mn-cs"/>
              </a:rPr>
              <a:t>attitudes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from the </a:t>
            </a:r>
            <a:r>
              <a:rPr kumimoji="0" lang="en-US" sz="3200" i="0" strike="noStrike" kern="1200" cap="none" spc="0" normalizeH="0" baseline="0" noProof="0" dirty="0" smtClean="0">
                <a:ln>
                  <a:noFill/>
                </a:ln>
                <a:solidFill>
                  <a:schemeClr val="tx1"/>
                </a:solidFill>
                <a:effectLst/>
                <a:uLnTx/>
                <a:uFillTx/>
                <a:latin typeface="+mn-lt"/>
                <a:ea typeface="+mn-ea"/>
                <a:cs typeface="+mn-cs"/>
              </a:rPr>
              <a:t>period</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will have</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influenced the</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900" b="1" i="0" u="none" strike="noStrike" kern="1200" cap="none" spc="0" normalizeH="0" baseline="0" noProof="0" dirty="0" smtClean="0">
                <a:ln>
                  <a:noFill/>
                </a:ln>
                <a:solidFill>
                  <a:srgbClr val="FF0000"/>
                </a:solidFill>
                <a:effectLst/>
                <a:uLnTx/>
                <a:uFillTx/>
                <a:latin typeface="+mn-lt"/>
                <a:ea typeface="+mn-ea"/>
                <a:cs typeface="+mn-cs"/>
              </a:rPr>
              <a:t>content, plot and themes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of the novella.</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So, to fully understand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The Strange Case of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Dr</a:t>
            </a:r>
            <a:r>
              <a:rPr kumimoji="0" lang="en-US" sz="3200" b="0" i="1" u="none" strike="noStrike" kern="1200" cap="none" spc="0" normalizeH="0" noProof="0" dirty="0" smtClean="0">
                <a:ln>
                  <a:noFill/>
                </a:ln>
                <a:solidFill>
                  <a:schemeClr val="tx1"/>
                </a:solidFill>
                <a:effectLst/>
                <a:uLnTx/>
                <a:uFillTx/>
                <a:latin typeface="+mn-lt"/>
                <a:ea typeface="+mn-ea"/>
                <a:cs typeface="+mn-cs"/>
              </a:rPr>
              <a:t> Jekyll and </a:t>
            </a:r>
            <a:r>
              <a:rPr kumimoji="0" lang="en-US" sz="3200" b="0" i="1" u="none" strike="noStrike" kern="1200" cap="none" spc="0" normalizeH="0" noProof="0" dirty="0" err="1" smtClean="0">
                <a:ln>
                  <a:noFill/>
                </a:ln>
                <a:solidFill>
                  <a:schemeClr val="tx1"/>
                </a:solidFill>
                <a:effectLst/>
                <a:uLnTx/>
                <a:uFillTx/>
                <a:latin typeface="+mn-lt"/>
                <a:ea typeface="+mn-ea"/>
                <a:cs typeface="+mn-cs"/>
              </a:rPr>
              <a:t>Mr</a:t>
            </a:r>
            <a:r>
              <a:rPr kumimoji="0" lang="en-US" sz="3200" b="0" i="1" u="none" strike="noStrike" kern="1200" cap="none" spc="0" normalizeH="0" noProof="0" dirty="0" smtClean="0">
                <a:ln>
                  <a:noFill/>
                </a:ln>
                <a:solidFill>
                  <a:schemeClr val="tx1"/>
                </a:solidFill>
                <a:effectLst/>
                <a:uLnTx/>
                <a:uFillTx/>
                <a:latin typeface="+mn-lt"/>
                <a:ea typeface="+mn-ea"/>
                <a:cs typeface="+mn-cs"/>
              </a:rPr>
              <a:t> Hyde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you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will need to understand </a:t>
            </a:r>
            <a:r>
              <a:rPr kumimoji="0" lang="en-US" sz="3200" b="0" i="0" strike="noStrike" kern="1200" cap="none" spc="0" normalizeH="0" baseline="0" noProof="0" dirty="0" smtClean="0">
                <a:ln>
                  <a:noFill/>
                </a:ln>
                <a:solidFill>
                  <a:schemeClr val="tx1"/>
                </a:solidFill>
                <a:effectLst/>
                <a:uLnTx/>
                <a:uFillTx/>
                <a:latin typeface="+mn-lt"/>
                <a:ea typeface="+mn-ea"/>
                <a:cs typeface="+mn-cs"/>
              </a:rPr>
              <a:t>what happened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the run up to and time of the novel</a:t>
            </a:r>
            <a:r>
              <a:rPr lang="en-US" sz="3200" noProof="0" dirty="0"/>
              <a:t>.</a:t>
            </a:r>
            <a:endParaRPr kumimoji="0" lang="en-GB" sz="320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context of the novel </a:t>
            </a:r>
            <a:r>
              <a:rPr lang="en-GB" dirty="0" smtClean="0"/>
              <a:t>‘Jekyll and Hyde’</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ldnnoir.files.wordpress.com/2013/03/20130329-171250.jpg?w=6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0" y="0"/>
            <a:ext cx="9166820" cy="68599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95536" y="5661248"/>
            <a:ext cx="8568952" cy="755873"/>
          </a:xfrm>
          <a:prstGeom prst="rect">
            <a:avLst/>
          </a:prstGeom>
          <a:solidFill>
            <a:schemeClr val="bg1"/>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Re-read from ‘Turn down…’</a:t>
            </a:r>
          </a:p>
        </p:txBody>
      </p:sp>
    </p:spTree>
    <p:extLst>
      <p:ext uri="{BB962C8B-B14F-4D97-AF65-F5344CB8AC3E}">
        <p14:creationId xmlns:p14="http://schemas.microsoft.com/office/powerpoint/2010/main" val="3933944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63308"/>
          </a:xfrm>
          <a:prstGeom prst="rect">
            <a:avLst/>
          </a:prstGeom>
        </p:spPr>
        <p:txBody>
          <a:bodyPr wrap="square">
            <a:spAutoFit/>
          </a:bodyPr>
          <a:lstStyle/>
          <a:p>
            <a:r>
              <a:rPr lang="en-GB" dirty="0" smtClean="0"/>
              <a:t>	Turn </a:t>
            </a:r>
            <a:r>
              <a:rPr lang="en-GB" dirty="0"/>
              <a:t>down this side street out of the main Whitechapel Road. It may be well to tuck out of view any bit of jewellery that may be glittering about; the sight of means to do ill-deeds makes ill-deeds done. The street is oppressively dark, though at present the gloom is relieved somewhat by feebly lighted shopfronts. Men are lounging at the doors of the shops, smoking evil-smelling pipes. Women with bare heads and with arms under their aprons are sauntering about in twos and threes, or are seated gossiping on steps leading into passages dark as Erebus. </a:t>
            </a:r>
          </a:p>
          <a:p>
            <a:r>
              <a:rPr lang="en-GB" dirty="0" smtClean="0"/>
              <a:t>	Now </a:t>
            </a:r>
            <a:r>
              <a:rPr lang="en-GB" dirty="0"/>
              <a:t>round the corner into another still gloomier passage, for there are no shops here to speak of. This is the notorious Wentworth Street. The police used to make a point of going through this only in couples, and possibly may do so still when they go there at all. Just now there are none met with. It is getting on into the night, but gutters, and doorways, and passages, and staircases appear to be teeming with children. See there in that doorway of a house without a glimmer of light about it. It looks to be a baby in long clothes laid on the floor of the passage, and seemingly exhausted with crying. Listen for a moment at this next house. There is a scuffle going on upon the staircase - all in the densest darkness - and before you have passed a dozen yards there is a rush down-stairs and an </a:t>
            </a:r>
            <a:r>
              <a:rPr lang="en-GB" dirty="0" err="1"/>
              <a:t>outsurging</a:t>
            </a:r>
            <a:r>
              <a:rPr lang="en-GB" dirty="0"/>
              <a:t> into the street with fighting and screaming, and an outpouring of such horrible blackguardism that it makes you shudder as you look at those curly-headed preternaturally sharp-witted children who leave their play to gather around the mêlée. </a:t>
            </a:r>
          </a:p>
          <a:p>
            <a:r>
              <a:rPr lang="en-GB" dirty="0" smtClean="0"/>
              <a:t>	God </a:t>
            </a:r>
            <a:r>
              <a:rPr lang="en-GB" dirty="0"/>
              <a:t>help the little mortals! How can they become anything but savages, “pests of society,” the “dangerous classes,” and so on? How black and unutterably gloomy all the houses look! How infinitely all the moral and physical wretchedness of such localities as these is intensified by the darkness of the streets and the houses.</a:t>
            </a:r>
          </a:p>
        </p:txBody>
      </p:sp>
    </p:spTree>
    <p:extLst>
      <p:ext uri="{BB962C8B-B14F-4D97-AF65-F5344CB8AC3E}">
        <p14:creationId xmlns:p14="http://schemas.microsoft.com/office/powerpoint/2010/main" val="473735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ldnnoir.files.wordpress.com/2013/03/20130329-171250.jpg?w=6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0" y="0"/>
            <a:ext cx="9166820" cy="68599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76114" y="2204864"/>
            <a:ext cx="8568952" cy="4032448"/>
          </a:xfrm>
          <a:prstGeom prst="rect">
            <a:avLst/>
          </a:prstGeom>
          <a:solidFill>
            <a:schemeClr val="bg1"/>
          </a:solidFill>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smtClean="0"/>
              <a:t>Choose a task: </a:t>
            </a:r>
          </a:p>
          <a:p>
            <a:pPr algn="l"/>
            <a:endParaRPr lang="en-GB" sz="4000" dirty="0" smtClean="0"/>
          </a:p>
          <a:p>
            <a:pPr algn="l"/>
            <a:r>
              <a:rPr lang="en-GB" sz="4000" dirty="0" smtClean="0"/>
              <a:t>1. How </a:t>
            </a:r>
            <a:r>
              <a:rPr lang="en-GB" sz="4000" dirty="0"/>
              <a:t>does the writer use language to suggest an ‘underworld’ or dark side to London? </a:t>
            </a:r>
            <a:endParaRPr lang="en-GB" sz="4000" dirty="0" smtClean="0"/>
          </a:p>
          <a:p>
            <a:pPr marL="742950" indent="-742950" algn="l">
              <a:buFont typeface="+mj-lt"/>
              <a:buAutoNum type="arabicPeriod"/>
            </a:pPr>
            <a:endParaRPr lang="en-GB" sz="4000" dirty="0" smtClean="0"/>
          </a:p>
          <a:p>
            <a:pPr algn="l"/>
            <a:r>
              <a:rPr lang="en-GB" sz="4000" b="1" dirty="0" smtClean="0"/>
              <a:t>OR</a:t>
            </a:r>
          </a:p>
          <a:p>
            <a:pPr marL="742950" indent="-742950" algn="l">
              <a:buFont typeface="+mj-lt"/>
              <a:buAutoNum type="arabicPeriod"/>
            </a:pPr>
            <a:endParaRPr lang="en-GB" sz="4000" b="1" dirty="0" smtClean="0"/>
          </a:p>
          <a:p>
            <a:pPr algn="l"/>
            <a:r>
              <a:rPr lang="en-GB" sz="4000" dirty="0" smtClean="0"/>
              <a:t>2. Write a descriptive </a:t>
            </a:r>
            <a:r>
              <a:rPr lang="en-GB" sz="4000" dirty="0"/>
              <a:t>account of a walk </a:t>
            </a:r>
            <a:r>
              <a:rPr lang="en-GB" sz="4000" dirty="0" smtClean="0"/>
              <a:t>through Whitechapel.</a:t>
            </a:r>
            <a:endParaRPr lang="en-GB" sz="4000" dirty="0"/>
          </a:p>
          <a:p>
            <a:endParaRPr lang="en-GB" sz="4000" dirty="0" smtClean="0"/>
          </a:p>
        </p:txBody>
      </p:sp>
    </p:spTree>
    <p:extLst>
      <p:ext uri="{BB962C8B-B14F-4D97-AF65-F5344CB8AC3E}">
        <p14:creationId xmlns:p14="http://schemas.microsoft.com/office/powerpoint/2010/main" val="717197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476" t="28160" r="24721" b="21861"/>
          <a:stretch/>
        </p:blipFill>
        <p:spPr>
          <a:xfrm>
            <a:off x="35495" y="-26102"/>
            <a:ext cx="7360031" cy="3051720"/>
          </a:xfrm>
          <a:prstGeom prst="rect">
            <a:avLst/>
          </a:prstGeom>
        </p:spPr>
      </p:pic>
      <p:pic>
        <p:nvPicPr>
          <p:cNvPr id="3" name="Picture 2"/>
          <p:cNvPicPr>
            <a:picLocks noChangeAspect="1"/>
          </p:cNvPicPr>
          <p:nvPr/>
        </p:nvPicPr>
        <p:blipFill rotWithShape="1">
          <a:blip r:embed="rId3"/>
          <a:srcRect l="7948" t="15981" r="27321" b="20180"/>
          <a:stretch/>
        </p:blipFill>
        <p:spPr>
          <a:xfrm>
            <a:off x="20252" y="3000799"/>
            <a:ext cx="7360031" cy="4082937"/>
          </a:xfrm>
          <a:prstGeom prst="rect">
            <a:avLst/>
          </a:prstGeom>
          <a:solidFill>
            <a:schemeClr val="bg1"/>
          </a:solidFill>
        </p:spPr>
      </p:pic>
      <p:sp>
        <p:nvSpPr>
          <p:cNvPr id="4" name="Rectangle 3"/>
          <p:cNvSpPr/>
          <p:nvPr/>
        </p:nvSpPr>
        <p:spPr>
          <a:xfrm>
            <a:off x="6168767" y="1196752"/>
            <a:ext cx="2736304" cy="2677656"/>
          </a:xfrm>
          <a:prstGeom prst="rect">
            <a:avLst/>
          </a:prstGeom>
          <a:solidFill>
            <a:schemeClr val="bg1"/>
          </a:solidFill>
        </p:spPr>
        <p:txBody>
          <a:bodyPr wrap="square">
            <a:spAutoFit/>
          </a:bodyPr>
          <a:lstStyle/>
          <a:p>
            <a:pPr>
              <a:defRPr/>
            </a:pPr>
            <a:r>
              <a:rPr lang="en-GB" sz="2800" b="1" dirty="0" smtClean="0">
                <a:solidFill>
                  <a:srgbClr val="FF0000"/>
                </a:solidFill>
              </a:rPr>
              <a:t>Using the mark schemes, assess your partner’s work for vocabulary and sentence variety. </a:t>
            </a:r>
            <a:endParaRPr lang="en-GB" sz="2800" b="1" dirty="0">
              <a:solidFill>
                <a:srgbClr val="FF0000"/>
              </a:solidFill>
            </a:endParaRPr>
          </a:p>
        </p:txBody>
      </p:sp>
      <p:sp>
        <p:nvSpPr>
          <p:cNvPr id="6" name="TextBox 5"/>
          <p:cNvSpPr txBox="1"/>
          <p:nvPr/>
        </p:nvSpPr>
        <p:spPr>
          <a:xfrm>
            <a:off x="3880747" y="5949280"/>
            <a:ext cx="5040560" cy="707886"/>
          </a:xfrm>
          <a:prstGeom prst="rect">
            <a:avLst/>
          </a:prstGeom>
          <a:solidFill>
            <a:schemeClr val="bg1"/>
          </a:solidFill>
        </p:spPr>
        <p:txBody>
          <a:bodyPr wrap="square" rtlCol="0">
            <a:spAutoFit/>
          </a:bodyPr>
          <a:lstStyle/>
          <a:p>
            <a:r>
              <a:rPr lang="en-GB" sz="4000" dirty="0" smtClean="0">
                <a:solidFill>
                  <a:srgbClr val="00B050"/>
                </a:solidFill>
                <a:latin typeface="Impact" panose="020B0806030902050204" pitchFamily="34" charset="0"/>
              </a:rPr>
              <a:t>Peer </a:t>
            </a:r>
            <a:r>
              <a:rPr lang="en-GB" sz="4000" dirty="0" smtClean="0">
                <a:solidFill>
                  <a:srgbClr val="00B050"/>
                </a:solidFill>
                <a:latin typeface="Impact" panose="020B0806030902050204" pitchFamily="34" charset="0"/>
              </a:rPr>
              <a:t>Assess: </a:t>
            </a:r>
            <a:r>
              <a:rPr lang="en-GB" sz="4000" dirty="0" smtClean="0">
                <a:solidFill>
                  <a:srgbClr val="00B050"/>
                </a:solidFill>
                <a:latin typeface="Impact" panose="020B0806030902050204" pitchFamily="34" charset="0"/>
              </a:rPr>
              <a:t>WWW/EBI</a:t>
            </a:r>
            <a:endParaRPr lang="en-GB" sz="4000" dirty="0" smtClean="0">
              <a:solidFill>
                <a:srgbClr val="00B050"/>
              </a:solidFill>
              <a:latin typeface="Impact" panose="020B0806030902050204" pitchFamily="34" charset="0"/>
            </a:endParaRPr>
          </a:p>
        </p:txBody>
      </p:sp>
    </p:spTree>
    <p:extLst>
      <p:ext uri="{BB962C8B-B14F-4D97-AF65-F5344CB8AC3E}">
        <p14:creationId xmlns:p14="http://schemas.microsoft.com/office/powerpoint/2010/main" val="1700681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011" y="44624"/>
            <a:ext cx="8671859" cy="1200329"/>
          </a:xfrm>
          <a:prstGeom prst="rect">
            <a:avLst/>
          </a:prstGeom>
          <a:ln>
            <a:solidFill>
              <a:srgbClr val="FF0000"/>
            </a:solidFill>
          </a:ln>
        </p:spPr>
        <p:txBody>
          <a:bodyPr wrap="square">
            <a:spAutoFit/>
          </a:bodyPr>
          <a:lstStyle/>
          <a:p>
            <a:r>
              <a:rPr lang="en-GB" b="1" i="0" u="none" strike="noStrike" baseline="0" dirty="0" smtClean="0">
                <a:solidFill>
                  <a:srgbClr val="000000"/>
                </a:solidFill>
                <a:latin typeface="Arial" panose="020B0604020202020204" pitchFamily="34" charset="0"/>
              </a:rPr>
              <a:t>AO2 </a:t>
            </a:r>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Explain, comment on and analyse how writers use language and structure to achieve effects and influence readers, using relevant subjects terminology to support their views. 	</a:t>
            </a:r>
          </a:p>
        </p:txBody>
      </p:sp>
      <p:graphicFrame>
        <p:nvGraphicFramePr>
          <p:cNvPr id="6" name="Table 5"/>
          <p:cNvGraphicFramePr>
            <a:graphicFrameLocks noGrp="1"/>
          </p:cNvGraphicFramePr>
          <p:nvPr>
            <p:extLst/>
          </p:nvPr>
        </p:nvGraphicFramePr>
        <p:xfrm>
          <a:off x="251011" y="2022402"/>
          <a:ext cx="8743578" cy="4754880"/>
        </p:xfrm>
        <a:graphic>
          <a:graphicData uri="http://schemas.openxmlformats.org/drawingml/2006/table">
            <a:tbl>
              <a:tblPr firstRow="1" bandRow="1">
                <a:tableStyleId>{5C22544A-7EE6-4342-B048-85BDC9FD1C3A}</a:tableStyleId>
              </a:tblPr>
              <a:tblGrid>
                <a:gridCol w="1721226"/>
                <a:gridCol w="7022352"/>
              </a:tblGrid>
              <a:tr h="370840">
                <a:tc>
                  <a:txBody>
                    <a:bodyPr/>
                    <a:lstStyle/>
                    <a:p>
                      <a:r>
                        <a:rPr lang="en-GB" b="1" dirty="0" smtClean="0">
                          <a:solidFill>
                            <a:schemeClr val="tx1"/>
                          </a:solidFill>
                        </a:rPr>
                        <a:t>Level 4</a:t>
                      </a:r>
                    </a:p>
                    <a:p>
                      <a:r>
                        <a:rPr lang="en-GB" b="1" dirty="0" smtClean="0">
                          <a:solidFill>
                            <a:schemeClr val="tx1"/>
                          </a:solidFill>
                        </a:rPr>
                        <a:t>Perceptive, Detailed</a:t>
                      </a:r>
                    </a:p>
                    <a:p>
                      <a:r>
                        <a:rPr lang="en-GB" b="1" dirty="0" smtClean="0">
                          <a:solidFill>
                            <a:schemeClr val="tx1"/>
                          </a:solidFill>
                        </a:rPr>
                        <a:t>10-12</a:t>
                      </a:r>
                      <a:r>
                        <a:rPr lang="en-GB" b="1" baseline="0" dirty="0" smtClean="0">
                          <a:solidFill>
                            <a:schemeClr val="tx1"/>
                          </a:solidFill>
                        </a:rPr>
                        <a:t> marks</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detailed and perceptive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Analyses the effects of the writer’s choices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Selects a range of judicious examples </a:t>
                      </a:r>
                    </a:p>
                    <a:p>
                      <a:r>
                        <a:rPr lang="en-GB" sz="1800" b="0" i="0" u="none" strike="noStrike" kern="1200" baseline="0" dirty="0" smtClean="0">
                          <a:solidFill>
                            <a:schemeClr val="tx1"/>
                          </a:solidFill>
                          <a:latin typeface="+mn-lt"/>
                          <a:ea typeface="+mn-ea"/>
                          <a:cs typeface="+mn-cs"/>
                        </a:rPr>
                        <a:t>• Uses sophisticated subject terminology accurately </a:t>
                      </a:r>
                    </a:p>
                  </a:txBody>
                  <a:tcPr>
                    <a:solidFill>
                      <a:schemeClr val="bg1">
                        <a:lumMod val="85000"/>
                      </a:schemeClr>
                    </a:solidFill>
                  </a:tcPr>
                </a:tc>
              </a:tr>
              <a:tr h="370840">
                <a:tc>
                  <a:txBody>
                    <a:bodyPr/>
                    <a:lstStyle/>
                    <a:p>
                      <a:r>
                        <a:rPr lang="en-GB" b="1" dirty="0" smtClean="0">
                          <a:solidFill>
                            <a:schemeClr val="tx1"/>
                          </a:solidFill>
                        </a:rPr>
                        <a:t>Level 3</a:t>
                      </a:r>
                    </a:p>
                    <a:p>
                      <a:r>
                        <a:rPr lang="en-GB" sz="1800" b="1" i="0" u="none" strike="noStrike" kern="1200" baseline="0" dirty="0" smtClean="0">
                          <a:solidFill>
                            <a:schemeClr val="tx1"/>
                          </a:solidFill>
                          <a:latin typeface="+mn-lt"/>
                          <a:ea typeface="+mn-ea"/>
                          <a:cs typeface="+mn-cs"/>
                        </a:rPr>
                        <a:t>Clear, relevant </a:t>
                      </a:r>
                    </a:p>
                    <a:p>
                      <a:r>
                        <a:rPr lang="en-GB" sz="1800" b="1" i="0" u="none" strike="noStrike" kern="1200" baseline="0" dirty="0" smtClean="0">
                          <a:solidFill>
                            <a:schemeClr val="tx1"/>
                          </a:solidFill>
                          <a:latin typeface="+mn-lt"/>
                          <a:ea typeface="+mn-ea"/>
                          <a:cs typeface="+mn-cs"/>
                        </a:rPr>
                        <a:t>7-9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clear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Clearly explains the effects of the writer’s choices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Selects a range of relevant examples </a:t>
                      </a:r>
                    </a:p>
                    <a:p>
                      <a:r>
                        <a:rPr lang="en-GB" sz="1800" b="0" i="0" u="none" strike="noStrike" kern="1200" baseline="0" dirty="0" smtClean="0">
                          <a:solidFill>
                            <a:schemeClr val="tx1"/>
                          </a:solidFill>
                          <a:latin typeface="+mn-lt"/>
                          <a:ea typeface="+mn-ea"/>
                          <a:cs typeface="+mn-cs"/>
                        </a:rPr>
                        <a:t>• Uses subject terminology accurately </a:t>
                      </a:r>
                      <a:endParaRPr lang="en-GB" b="0" dirty="0">
                        <a:solidFill>
                          <a:schemeClr val="tx1"/>
                        </a:solidFill>
                      </a:endParaRPr>
                    </a:p>
                  </a:txBody>
                  <a:tcPr>
                    <a:solidFill>
                      <a:schemeClr val="bg1">
                        <a:lumMod val="85000"/>
                      </a:schemeClr>
                    </a:solidFill>
                  </a:tcPr>
                </a:tc>
              </a:tr>
              <a:tr h="370840">
                <a:tc>
                  <a:txBody>
                    <a:bodyPr/>
                    <a:lstStyle/>
                    <a:p>
                      <a:r>
                        <a:rPr lang="en-GB" sz="1800" b="1" i="0" u="none" strike="noStrike" kern="1200" baseline="0" dirty="0" smtClean="0">
                          <a:solidFill>
                            <a:schemeClr val="tx1"/>
                          </a:solidFill>
                          <a:latin typeface="+mn-lt"/>
                          <a:ea typeface="+mn-ea"/>
                          <a:cs typeface="+mn-cs"/>
                        </a:rPr>
                        <a:t>Level 2 </a:t>
                      </a:r>
                    </a:p>
                    <a:p>
                      <a:r>
                        <a:rPr lang="en-GB" sz="1800" b="1" i="0" u="none" strike="noStrike" kern="1200" baseline="0" dirty="0" smtClean="0">
                          <a:solidFill>
                            <a:schemeClr val="tx1"/>
                          </a:solidFill>
                          <a:latin typeface="+mn-lt"/>
                          <a:ea typeface="+mn-ea"/>
                          <a:cs typeface="+mn-cs"/>
                        </a:rPr>
                        <a:t>Some, attempts </a:t>
                      </a:r>
                    </a:p>
                    <a:p>
                      <a:r>
                        <a:rPr lang="en-GB" sz="1800" b="1" i="0" u="none" strike="noStrike" kern="1200" baseline="0" dirty="0" smtClean="0">
                          <a:solidFill>
                            <a:schemeClr val="tx1"/>
                          </a:solidFill>
                          <a:latin typeface="+mn-lt"/>
                          <a:ea typeface="+mn-ea"/>
                          <a:cs typeface="+mn-cs"/>
                        </a:rPr>
                        <a:t>4-6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some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Attempts to comment on the effect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Selects some relevant examples </a:t>
                      </a:r>
                    </a:p>
                    <a:p>
                      <a:r>
                        <a:rPr lang="en-GB" sz="1800" b="0" i="0" u="none" strike="noStrike" kern="1200" baseline="0" dirty="0" smtClean="0">
                          <a:solidFill>
                            <a:schemeClr val="tx1"/>
                          </a:solidFill>
                          <a:latin typeface="+mn-lt"/>
                          <a:ea typeface="+mn-ea"/>
                          <a:cs typeface="+mn-cs"/>
                        </a:rPr>
                        <a:t>• Uses some subject terminology, not always appropriately </a:t>
                      </a:r>
                      <a:endParaRPr lang="en-GB" b="0" dirty="0">
                        <a:solidFill>
                          <a:schemeClr val="tx1"/>
                        </a:solidFill>
                      </a:endParaRPr>
                    </a:p>
                  </a:txBody>
                  <a:tcPr>
                    <a:solidFill>
                      <a:schemeClr val="bg1">
                        <a:lumMod val="85000"/>
                      </a:schemeClr>
                    </a:solidFill>
                  </a:tcPr>
                </a:tc>
              </a:tr>
              <a:tr h="370840">
                <a:tc>
                  <a:txBody>
                    <a:bodyPr/>
                    <a:lstStyle/>
                    <a:p>
                      <a:r>
                        <a:rPr lang="en-GB" sz="1800" b="1" i="0" u="none" strike="noStrike" kern="1200" baseline="0" dirty="0" smtClean="0">
                          <a:solidFill>
                            <a:schemeClr val="tx1"/>
                          </a:solidFill>
                          <a:latin typeface="+mn-lt"/>
                          <a:ea typeface="+mn-ea"/>
                          <a:cs typeface="+mn-cs"/>
                        </a:rPr>
                        <a:t>Level 1 </a:t>
                      </a:r>
                    </a:p>
                    <a:p>
                      <a:r>
                        <a:rPr lang="en-GB" sz="1800" b="1" i="0" u="none" strike="noStrike" kern="1200" baseline="0" dirty="0" smtClean="0">
                          <a:solidFill>
                            <a:schemeClr val="tx1"/>
                          </a:solidFill>
                          <a:latin typeface="+mn-lt"/>
                          <a:ea typeface="+mn-ea"/>
                          <a:cs typeface="+mn-cs"/>
                        </a:rPr>
                        <a:t>Simple, limited </a:t>
                      </a:r>
                    </a:p>
                    <a:p>
                      <a:r>
                        <a:rPr lang="en-GB" sz="1800" b="1" i="0" u="none" strike="noStrike" kern="1200" baseline="0" dirty="0" smtClean="0">
                          <a:solidFill>
                            <a:schemeClr val="tx1"/>
                          </a:solidFill>
                          <a:latin typeface="+mn-lt"/>
                          <a:ea typeface="+mn-ea"/>
                          <a:cs typeface="+mn-cs"/>
                        </a:rPr>
                        <a:t>1-3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some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Offers simple comment on effect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Simple references or examples </a:t>
                      </a:r>
                    </a:p>
                    <a:p>
                      <a:r>
                        <a:rPr lang="en-GB" sz="1800" b="0" i="0" u="none" strike="noStrike" kern="1200" baseline="0" dirty="0" smtClean="0">
                          <a:solidFill>
                            <a:schemeClr val="tx1"/>
                          </a:solidFill>
                          <a:latin typeface="+mn-lt"/>
                          <a:ea typeface="+mn-ea"/>
                          <a:cs typeface="+mn-cs"/>
                        </a:rPr>
                        <a:t>• Simple mention of subject terminology </a:t>
                      </a:r>
                      <a:endParaRPr lang="en-GB" b="0" dirty="0">
                        <a:solidFill>
                          <a:schemeClr val="tx1"/>
                        </a:solidFill>
                      </a:endParaRPr>
                    </a:p>
                  </a:txBody>
                  <a:tcPr>
                    <a:solidFill>
                      <a:schemeClr val="bg1">
                        <a:lumMod val="85000"/>
                      </a:schemeClr>
                    </a:solidFill>
                  </a:tcPr>
                </a:tc>
              </a:tr>
            </a:tbl>
          </a:graphicData>
        </a:graphic>
      </p:graphicFrame>
      <p:sp>
        <p:nvSpPr>
          <p:cNvPr id="3" name="Rectangle 2"/>
          <p:cNvSpPr/>
          <p:nvPr/>
        </p:nvSpPr>
        <p:spPr>
          <a:xfrm>
            <a:off x="251011" y="1244953"/>
            <a:ext cx="8612094" cy="1107996"/>
          </a:xfrm>
          <a:prstGeom prst="rect">
            <a:avLst/>
          </a:prstGeom>
        </p:spPr>
        <p:txBody>
          <a:bodyPr wrap="square">
            <a:spAutoFit/>
          </a:bodyPr>
          <a:lstStyle/>
          <a:p>
            <a:pPr algn="ctr">
              <a:spcAft>
                <a:spcPts val="0"/>
              </a:spcAft>
            </a:pPr>
            <a:r>
              <a:rPr lang="en-GB" sz="2400" b="1" dirty="0" smtClean="0">
                <a:effectLst/>
                <a:latin typeface="Arial" panose="020B0604020202020204" pitchFamily="34" charset="0"/>
                <a:ea typeface="Times New Roman" panose="02020603050405020304" pitchFamily="18" charset="0"/>
                <a:cs typeface="Times New Roman" panose="02020603050405020304" pitchFamily="18" charset="0"/>
              </a:rPr>
              <a:t>How does </a:t>
            </a:r>
            <a:r>
              <a:rPr lang="en-GB" sz="2400" b="1" dirty="0" smtClean="0">
                <a:effectLst/>
                <a:latin typeface="Arial" panose="020B0604020202020204" pitchFamily="34" charset="0"/>
                <a:ea typeface="Times New Roman" panose="02020603050405020304" pitchFamily="18" charset="0"/>
                <a:cs typeface="Times New Roman" panose="02020603050405020304" pitchFamily="18" charset="0"/>
              </a:rPr>
              <a:t>the writer use </a:t>
            </a:r>
            <a:r>
              <a:rPr lang="en-GB" sz="2400" b="1" dirty="0" smtClean="0">
                <a:effectLst/>
                <a:latin typeface="Arial" panose="020B0604020202020204" pitchFamily="34" charset="0"/>
                <a:ea typeface="Times New Roman" panose="02020603050405020304" pitchFamily="18" charset="0"/>
                <a:cs typeface="Times New Roman" panose="02020603050405020304" pitchFamily="18" charset="0"/>
              </a:rPr>
              <a:t>language to </a:t>
            </a:r>
            <a:r>
              <a:rPr lang="en-GB" sz="2400" b="1" dirty="0" smtClean="0">
                <a:effectLst/>
                <a:latin typeface="Arial" panose="020B0604020202020204" pitchFamily="34" charset="0"/>
                <a:ea typeface="Times New Roman" panose="02020603050405020304" pitchFamily="18" charset="0"/>
                <a:cs typeface="Times New Roman" panose="02020603050405020304" pitchFamily="18" charset="0"/>
              </a:rPr>
              <a:t>suggest an ‘underworld’ or dark side to London? </a:t>
            </a: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3880747" y="5949280"/>
            <a:ext cx="5040560" cy="707886"/>
          </a:xfrm>
          <a:prstGeom prst="rect">
            <a:avLst/>
          </a:prstGeom>
          <a:solidFill>
            <a:schemeClr val="bg1"/>
          </a:solidFill>
        </p:spPr>
        <p:txBody>
          <a:bodyPr wrap="square" rtlCol="0">
            <a:spAutoFit/>
          </a:bodyPr>
          <a:lstStyle/>
          <a:p>
            <a:r>
              <a:rPr lang="en-GB" sz="4000" dirty="0" smtClean="0">
                <a:solidFill>
                  <a:srgbClr val="00B050"/>
                </a:solidFill>
                <a:latin typeface="Impact" panose="020B0806030902050204" pitchFamily="34" charset="0"/>
              </a:rPr>
              <a:t>Peer </a:t>
            </a:r>
            <a:r>
              <a:rPr lang="en-GB" sz="4000" dirty="0" smtClean="0">
                <a:solidFill>
                  <a:srgbClr val="00B050"/>
                </a:solidFill>
                <a:latin typeface="Impact" panose="020B0806030902050204" pitchFamily="34" charset="0"/>
              </a:rPr>
              <a:t>Assess: </a:t>
            </a:r>
            <a:r>
              <a:rPr lang="en-GB" sz="4000" dirty="0" smtClean="0">
                <a:solidFill>
                  <a:srgbClr val="00B050"/>
                </a:solidFill>
                <a:latin typeface="Impact" panose="020B0806030902050204" pitchFamily="34" charset="0"/>
              </a:rPr>
              <a:t>WWW/EBI</a:t>
            </a:r>
            <a:endParaRPr lang="en-GB" sz="4000" dirty="0" smtClean="0">
              <a:solidFill>
                <a:srgbClr val="00B050"/>
              </a:solidFill>
              <a:latin typeface="Impact" panose="020B0806030902050204" pitchFamily="34" charset="0"/>
            </a:endParaRPr>
          </a:p>
        </p:txBody>
      </p:sp>
    </p:spTree>
    <p:extLst>
      <p:ext uri="{BB962C8B-B14F-4D97-AF65-F5344CB8AC3E}">
        <p14:creationId xmlns:p14="http://schemas.microsoft.com/office/powerpoint/2010/main" val="2198513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GB" sz="4000" smtClean="0"/>
              <a:t>‘</a:t>
            </a:r>
            <a:r>
              <a:rPr lang="en-GB" sz="3200" smtClean="0"/>
              <a:t>The Finest Horror Story in our Language’ Learn the spellings and meanings of the following words for a test on Monday next week</a:t>
            </a:r>
            <a:endParaRPr lang="en-GB" sz="4000" smtClean="0"/>
          </a:p>
        </p:txBody>
      </p:sp>
      <p:sp>
        <p:nvSpPr>
          <p:cNvPr id="33794" name="Content Placeholder 2"/>
          <p:cNvSpPr>
            <a:spLocks noGrp="1"/>
          </p:cNvSpPr>
          <p:nvPr>
            <p:ph idx="1"/>
          </p:nvPr>
        </p:nvSpPr>
        <p:spPr>
          <a:xfrm>
            <a:off x="323528" y="1700808"/>
            <a:ext cx="8229600" cy="4525963"/>
          </a:xfrm>
        </p:spPr>
        <p:txBody>
          <a:bodyPr>
            <a:noAutofit/>
          </a:bodyPr>
          <a:lstStyle/>
          <a:p>
            <a:pPr eaLnBrk="1" hangingPunct="1">
              <a:buFont typeface="Arial" charset="0"/>
              <a:buNone/>
            </a:pPr>
            <a:r>
              <a:rPr lang="en-GB" sz="2000" dirty="0" smtClean="0"/>
              <a:t>Doppelganger - identical double</a:t>
            </a:r>
          </a:p>
          <a:p>
            <a:pPr eaLnBrk="1" hangingPunct="1">
              <a:buFont typeface="Arial" charset="0"/>
              <a:buNone/>
            </a:pPr>
            <a:r>
              <a:rPr lang="en-GB" sz="2000" dirty="0" smtClean="0"/>
              <a:t>Juggernaut - Statue of the Hindu god Krishna that is pulled by a chariot and religious devotees throw themselves under it to be killed.</a:t>
            </a:r>
          </a:p>
          <a:p>
            <a:pPr eaLnBrk="1" hangingPunct="1">
              <a:buFont typeface="Arial" charset="0"/>
              <a:buNone/>
            </a:pPr>
            <a:r>
              <a:rPr lang="en-GB" sz="2000" dirty="0" smtClean="0"/>
              <a:t>Abominable - </a:t>
            </a:r>
            <a:r>
              <a:rPr lang="en-GB" sz="2000" i="1" dirty="0" smtClean="0"/>
              <a:t>adj. </a:t>
            </a:r>
            <a:r>
              <a:rPr lang="en-GB" sz="2000" dirty="0" smtClean="0"/>
              <a:t>horrible</a:t>
            </a:r>
          </a:p>
          <a:p>
            <a:pPr eaLnBrk="1" hangingPunct="1">
              <a:buFont typeface="Arial" charset="0"/>
              <a:buNone/>
            </a:pPr>
            <a:r>
              <a:rPr lang="en-GB" sz="2000" dirty="0" smtClean="0"/>
              <a:t>austere - </a:t>
            </a:r>
            <a:r>
              <a:rPr lang="en-GB" sz="2000" i="1" dirty="0" smtClean="0"/>
              <a:t>adj. </a:t>
            </a:r>
            <a:r>
              <a:rPr lang="en-GB" sz="2000" dirty="0" smtClean="0"/>
              <a:t>severe, stern</a:t>
            </a:r>
          </a:p>
          <a:p>
            <a:pPr eaLnBrk="1" hangingPunct="1">
              <a:buFont typeface="Arial" charset="0"/>
              <a:buNone/>
            </a:pPr>
            <a:r>
              <a:rPr lang="en-GB" sz="2000" dirty="0" smtClean="0"/>
              <a:t>Conflagration - </a:t>
            </a:r>
            <a:r>
              <a:rPr lang="en-GB" sz="2000" i="1" dirty="0" smtClean="0"/>
              <a:t>n. </a:t>
            </a:r>
            <a:r>
              <a:rPr lang="en-GB" sz="2000" dirty="0" smtClean="0"/>
              <a:t>raging fire</a:t>
            </a:r>
          </a:p>
          <a:p>
            <a:pPr eaLnBrk="1" hangingPunct="1">
              <a:buFont typeface="Arial" charset="0"/>
              <a:buNone/>
            </a:pPr>
            <a:r>
              <a:rPr lang="en-GB" sz="2000" dirty="0" smtClean="0"/>
              <a:t>Demeanour - </a:t>
            </a:r>
            <a:r>
              <a:rPr lang="en-GB" sz="2000" i="1" dirty="0" smtClean="0"/>
              <a:t>n. </a:t>
            </a:r>
            <a:r>
              <a:rPr lang="en-GB" sz="2000" dirty="0" smtClean="0"/>
              <a:t>manner/personality</a:t>
            </a:r>
          </a:p>
          <a:p>
            <a:pPr eaLnBrk="1" hangingPunct="1">
              <a:buFont typeface="Arial" charset="0"/>
              <a:buNone/>
            </a:pPr>
            <a:r>
              <a:rPr lang="en-GB" sz="2000" dirty="0" smtClean="0"/>
              <a:t>eddy - </a:t>
            </a:r>
            <a:r>
              <a:rPr lang="en-GB" sz="2000" i="1" dirty="0" smtClean="0"/>
              <a:t>n. </a:t>
            </a:r>
            <a:r>
              <a:rPr lang="en-GB" sz="2000" dirty="0" smtClean="0"/>
              <a:t>whirlpool</a:t>
            </a:r>
          </a:p>
          <a:p>
            <a:pPr eaLnBrk="1" hangingPunct="1">
              <a:buFont typeface="Arial" charset="0"/>
              <a:buNone/>
            </a:pPr>
            <a:r>
              <a:rPr lang="en-GB" sz="2000" dirty="0" smtClean="0"/>
              <a:t>Negligence - </a:t>
            </a:r>
            <a:r>
              <a:rPr lang="en-GB" sz="2000" i="1" dirty="0" smtClean="0"/>
              <a:t>n. </a:t>
            </a:r>
            <a:r>
              <a:rPr lang="en-GB" sz="2000" dirty="0" smtClean="0"/>
              <a:t>carelessness</a:t>
            </a:r>
          </a:p>
          <a:p>
            <a:pPr eaLnBrk="1" hangingPunct="1">
              <a:buFont typeface="Arial" charset="0"/>
              <a:buNone/>
            </a:pPr>
            <a:r>
              <a:rPr lang="en-GB" sz="2000" dirty="0" smtClean="0"/>
              <a:t>odious - </a:t>
            </a:r>
            <a:r>
              <a:rPr lang="en-GB" sz="2000" i="1" dirty="0" smtClean="0"/>
              <a:t>adj. </a:t>
            </a:r>
            <a:r>
              <a:rPr lang="en-GB" sz="2000" dirty="0" smtClean="0"/>
              <a:t>horrid</a:t>
            </a:r>
          </a:p>
          <a:p>
            <a:pPr eaLnBrk="1" hangingPunct="1">
              <a:buFont typeface="Arial" charset="0"/>
              <a:buNone/>
            </a:pPr>
            <a:r>
              <a:rPr lang="en-GB" sz="2000" dirty="0" smtClean="0"/>
              <a:t>perplexity - </a:t>
            </a:r>
            <a:r>
              <a:rPr lang="en-GB" sz="2000" i="1" dirty="0" smtClean="0"/>
              <a:t>n. </a:t>
            </a:r>
            <a:r>
              <a:rPr lang="en-GB" sz="2000" dirty="0" smtClean="0"/>
              <a:t>confusion</a:t>
            </a:r>
          </a:p>
          <a:p>
            <a:pPr eaLnBrk="1" hangingPunct="1">
              <a:buFont typeface="Arial" charset="0"/>
              <a:buNone/>
            </a:pPr>
            <a:r>
              <a:rPr lang="en-GB" sz="2000" dirty="0" smtClean="0"/>
              <a:t>sedulously - </a:t>
            </a:r>
            <a:r>
              <a:rPr lang="en-GB" sz="2000" i="1" dirty="0" smtClean="0"/>
              <a:t>adv. </a:t>
            </a:r>
            <a:r>
              <a:rPr lang="en-GB" sz="2000" dirty="0" smtClean="0"/>
              <a:t>tirelessly</a:t>
            </a:r>
          </a:p>
          <a:p>
            <a:pPr eaLnBrk="1" hangingPunct="1">
              <a:buFont typeface="Arial" charset="0"/>
              <a:buNone/>
            </a:pPr>
            <a:r>
              <a:rPr lang="en-GB" sz="2000" dirty="0" smtClean="0"/>
              <a:t>sullenness - </a:t>
            </a:r>
            <a:r>
              <a:rPr lang="en-GB" sz="2000" i="1" dirty="0" smtClean="0"/>
              <a:t>n. </a:t>
            </a:r>
            <a:r>
              <a:rPr lang="en-GB" sz="2000" dirty="0" smtClean="0"/>
              <a:t>gloominess</a:t>
            </a:r>
          </a:p>
          <a:p>
            <a:pPr eaLnBrk="1" hangingPunct="1">
              <a:buFont typeface="Arial" charset="0"/>
              <a:buNone/>
            </a:pPr>
            <a:r>
              <a:rPr lang="en-GB" sz="2000" dirty="0" smtClean="0"/>
              <a:t>Troglodyte - cave-dwelling person</a:t>
            </a:r>
          </a:p>
        </p:txBody>
      </p:sp>
    </p:spTree>
    <p:extLst>
      <p:ext uri="{BB962C8B-B14F-4D97-AF65-F5344CB8AC3E}">
        <p14:creationId xmlns:p14="http://schemas.microsoft.com/office/powerpoint/2010/main" val="1697305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ttp://downloads.bbc.co.uk/rmhttp/schools/primaryhistory/images/victorian_britain/introduction/v_dudley_street_seven_di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504" y="116632"/>
            <a:ext cx="6624736" cy="523220"/>
          </a:xfrm>
          <a:prstGeom prst="rect">
            <a:avLst/>
          </a:prstGeom>
          <a:solidFill>
            <a:schemeClr val="bg1"/>
          </a:solidFill>
        </p:spPr>
        <p:txBody>
          <a:bodyPr wrap="square" rtlCol="0">
            <a:spAutoFit/>
          </a:bodyPr>
          <a:lstStyle/>
          <a:p>
            <a:r>
              <a:rPr lang="en-GB" sz="2800" b="1" dirty="0" smtClean="0"/>
              <a:t>What do we know about Victorian London?</a:t>
            </a:r>
            <a:endParaRPr lang="en-GB" sz="2800" b="1" dirty="0"/>
          </a:p>
        </p:txBody>
      </p:sp>
    </p:spTree>
    <p:extLst>
      <p:ext uri="{BB962C8B-B14F-4D97-AF65-F5344CB8AC3E}">
        <p14:creationId xmlns:p14="http://schemas.microsoft.com/office/powerpoint/2010/main" val="1338705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yalebooksblog.co.uk/wp-content/uploads/sites/4/2014/10/26slumlands.jpeg"/>
          <p:cNvPicPr>
            <a:picLocks noChangeAspect="1" noChangeArrowheads="1"/>
          </p:cNvPicPr>
          <p:nvPr/>
        </p:nvPicPr>
        <p:blipFill>
          <a:blip r:embed="rId2">
            <a:extLst>
              <a:ext uri="{28A0092B-C50C-407E-A947-70E740481C1C}">
                <a14:useLocalDpi xmlns:a14="http://schemas.microsoft.com/office/drawing/2010/main" val="0"/>
              </a:ext>
            </a:extLst>
          </a:blip>
          <a:srcRect r="149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7504" y="116632"/>
            <a:ext cx="6624736" cy="523220"/>
          </a:xfrm>
          <a:prstGeom prst="rect">
            <a:avLst/>
          </a:prstGeom>
          <a:solidFill>
            <a:schemeClr val="bg1"/>
          </a:solidFill>
        </p:spPr>
        <p:txBody>
          <a:bodyPr wrap="square" rtlCol="0">
            <a:spAutoFit/>
          </a:bodyPr>
          <a:lstStyle/>
          <a:p>
            <a:r>
              <a:rPr lang="en-GB" sz="2800" b="1" dirty="0" smtClean="0"/>
              <a:t>What do we know about Victorian London?</a:t>
            </a:r>
            <a:endParaRPr lang="en-GB" sz="2800" b="1" dirty="0"/>
          </a:p>
        </p:txBody>
      </p:sp>
    </p:spTree>
    <p:extLst>
      <p:ext uri="{BB962C8B-B14F-4D97-AF65-F5344CB8AC3E}">
        <p14:creationId xmlns:p14="http://schemas.microsoft.com/office/powerpoint/2010/main" val="268401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british-history.ac.uk/sites/default/files/publications/pubid-342/images/fig155.gif"/>
          <p:cNvPicPr>
            <a:picLocks noChangeAspect="1" noChangeArrowheads="1"/>
          </p:cNvPicPr>
          <p:nvPr/>
        </p:nvPicPr>
        <p:blipFill>
          <a:blip r:embed="rId2">
            <a:extLst>
              <a:ext uri="{28A0092B-C50C-407E-A947-70E740481C1C}">
                <a14:useLocalDpi xmlns:a14="http://schemas.microsoft.com/office/drawing/2010/main" val="0"/>
              </a:ext>
            </a:extLst>
          </a:blip>
          <a:srcRect t="251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7504" y="116632"/>
            <a:ext cx="6624736" cy="523220"/>
          </a:xfrm>
          <a:prstGeom prst="rect">
            <a:avLst/>
          </a:prstGeom>
          <a:solidFill>
            <a:schemeClr val="bg1"/>
          </a:solidFill>
        </p:spPr>
        <p:txBody>
          <a:bodyPr wrap="square" rtlCol="0">
            <a:spAutoFit/>
          </a:bodyPr>
          <a:lstStyle/>
          <a:p>
            <a:r>
              <a:rPr lang="en-GB" sz="2800" b="1" dirty="0" smtClean="0"/>
              <a:t>What do we know about Victorian London?</a:t>
            </a:r>
            <a:endParaRPr lang="en-GB" sz="2800" b="1" dirty="0"/>
          </a:p>
        </p:txBody>
      </p:sp>
    </p:spTree>
    <p:extLst>
      <p:ext uri="{BB962C8B-B14F-4D97-AF65-F5344CB8AC3E}">
        <p14:creationId xmlns:p14="http://schemas.microsoft.com/office/powerpoint/2010/main" val="680440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ttp://downloads.bbc.co.uk/rmhttp/schools/primaryhistory/images/victorian_britain/introduction/v_dudley_street_seven_dials.jpg"/>
          <p:cNvPicPr>
            <a:picLocks noChangeAspect="1" noChangeArrowheads="1"/>
          </p:cNvPicPr>
          <p:nvPr/>
        </p:nvPicPr>
        <p:blipFill>
          <a:blip r:embed="rId2">
            <a:extLst>
              <a:ext uri="{28A0092B-C50C-407E-A947-70E740481C1C}">
                <a14:useLocalDpi xmlns:a14="http://schemas.microsoft.com/office/drawing/2010/main" val="0"/>
              </a:ext>
            </a:extLst>
          </a:blip>
          <a:srcRect l="54337" r="1962"/>
          <a:stretch>
            <a:fillRect/>
          </a:stretch>
        </p:blipFill>
        <p:spPr bwMode="auto">
          <a:xfrm>
            <a:off x="0" y="0"/>
            <a:ext cx="399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995738" y="0"/>
            <a:ext cx="0" cy="6858000"/>
          </a:xfrm>
          <a:prstGeom prst="line">
            <a:avLst/>
          </a:prstGeom>
          <a:ln w="889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11960" y="1196752"/>
            <a:ext cx="4824536" cy="4093428"/>
          </a:xfrm>
          <a:prstGeom prst="rect">
            <a:avLst/>
          </a:prstGeom>
          <a:noFill/>
        </p:spPr>
        <p:txBody>
          <a:bodyPr wrap="square" rtlCol="0">
            <a:spAutoFit/>
          </a:bodyPr>
          <a:lstStyle/>
          <a:p>
            <a:r>
              <a:rPr lang="en-GB" sz="3200" dirty="0" smtClean="0"/>
              <a:t>Use the packs of information on your tables to fill in your </a:t>
            </a:r>
            <a:r>
              <a:rPr lang="en-GB" sz="3600" b="1" dirty="0" smtClean="0">
                <a:solidFill>
                  <a:srgbClr val="FF0000"/>
                </a:solidFill>
              </a:rPr>
              <a:t>context </a:t>
            </a:r>
            <a:r>
              <a:rPr lang="en-GB" sz="3200" dirty="0" smtClean="0"/>
              <a:t>sheets. </a:t>
            </a:r>
          </a:p>
          <a:p>
            <a:endParaRPr lang="en-GB" sz="3200" dirty="0"/>
          </a:p>
          <a:p>
            <a:r>
              <a:rPr lang="en-GB" sz="3200" dirty="0" smtClean="0"/>
              <a:t>You will fill in any gaps for homework, so use your time wisely! </a:t>
            </a:r>
            <a:endParaRPr lang="en-GB" sz="3200" dirty="0"/>
          </a:p>
        </p:txBody>
      </p:sp>
      <p:sp>
        <p:nvSpPr>
          <p:cNvPr id="8" name="TextBox 7"/>
          <p:cNvSpPr txBox="1"/>
          <p:nvPr/>
        </p:nvSpPr>
        <p:spPr>
          <a:xfrm>
            <a:off x="107504" y="116632"/>
            <a:ext cx="6624736" cy="523220"/>
          </a:xfrm>
          <a:prstGeom prst="rect">
            <a:avLst/>
          </a:prstGeom>
          <a:solidFill>
            <a:schemeClr val="bg1"/>
          </a:solidFill>
        </p:spPr>
        <p:txBody>
          <a:bodyPr wrap="square" rtlCol="0">
            <a:spAutoFit/>
          </a:bodyPr>
          <a:lstStyle/>
          <a:p>
            <a:r>
              <a:rPr lang="en-GB" sz="2800" b="1" dirty="0" smtClean="0"/>
              <a:t>What do we know about Victorian London?</a:t>
            </a:r>
            <a:endParaRPr lang="en-GB" sz="2800" b="1" dirty="0"/>
          </a:p>
        </p:txBody>
      </p:sp>
    </p:spTree>
    <p:extLst>
      <p:ext uri="{BB962C8B-B14F-4D97-AF65-F5344CB8AC3E}">
        <p14:creationId xmlns:p14="http://schemas.microsoft.com/office/powerpoint/2010/main" val="1026081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faces of Victorian London: A 'temperance sweep' (left) featured in the Street Life in London book on auction at Dominic Winter Auctions, South Cerney, Gloucestersh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 y="-11783"/>
            <a:ext cx="4495800" cy="68961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0032" y="204613"/>
            <a:ext cx="3960440" cy="6463308"/>
          </a:xfrm>
          <a:prstGeom prst="rect">
            <a:avLst/>
          </a:prstGeom>
        </p:spPr>
        <p:txBody>
          <a:bodyPr wrap="square">
            <a:spAutoFit/>
          </a:bodyPr>
          <a:lstStyle/>
          <a:p>
            <a:r>
              <a:rPr lang="en-GB" sz="2300" dirty="0"/>
              <a:t>Old </a:t>
            </a:r>
            <a:r>
              <a:rPr lang="en-GB" sz="2300" dirty="0" smtClean="0"/>
              <a:t>'Scotty‘ had </a:t>
            </a:r>
            <a:r>
              <a:rPr lang="en-GB" sz="2300" dirty="0"/>
              <a:t>been the wife of a wealthy man who spent all his money before dying, leaving her </a:t>
            </a:r>
            <a:r>
              <a:rPr lang="en-GB" sz="2300" dirty="0" err="1"/>
              <a:t>peniless</a:t>
            </a:r>
            <a:r>
              <a:rPr lang="en-GB" sz="2300" dirty="0"/>
              <a:t> and one of London's 'crawlers' (beggars). She told John Thomson: 'I am becoming more accustomed to it now... What, however, I cannot endure, is the awful lazy, idle life I am forced to lead; it is a thousand times worse than the hardest labour, and I would much rather my hands were cut, blistered, and sore with toil, than, as you see them, swollen, and red, and smarting from the exposure to the sun, the rain, and the cold'</a:t>
            </a:r>
          </a:p>
        </p:txBody>
      </p:sp>
    </p:spTree>
    <p:extLst>
      <p:ext uri="{BB962C8B-B14F-4D97-AF65-F5344CB8AC3E}">
        <p14:creationId xmlns:p14="http://schemas.microsoft.com/office/powerpoint/2010/main" val="3822649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istoric rarity: The book of photographs, such as 'Carey the Clown' (right) and 'Public disinfectors' (left), is up for auction in Gloucestersh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4510"/>
            <a:ext cx="5292080" cy="6929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764704"/>
            <a:ext cx="3456384" cy="4524315"/>
          </a:xfrm>
          <a:prstGeom prst="rect">
            <a:avLst/>
          </a:prstGeom>
        </p:spPr>
        <p:txBody>
          <a:bodyPr wrap="square">
            <a:spAutoFit/>
          </a:bodyPr>
          <a:lstStyle/>
          <a:p>
            <a:r>
              <a:rPr lang="en-GB" sz="2400" dirty="0"/>
              <a:t>Public 'disinfectors' </a:t>
            </a:r>
            <a:r>
              <a:rPr lang="en-GB" sz="2400" dirty="0" smtClean="0"/>
              <a:t>earned </a:t>
            </a:r>
            <a:r>
              <a:rPr lang="en-GB" sz="2400" dirty="0"/>
              <a:t>the princely sum of sixpence an hour for disinfecting houses and removing contaminated clothing and furniture - mites and lice were the usual culprits. The book's authors note that 'these are such busy times that [disinfectors] often work twelve hours a day'.</a:t>
            </a:r>
          </a:p>
        </p:txBody>
      </p:sp>
    </p:spTree>
    <p:extLst>
      <p:ext uri="{BB962C8B-B14F-4D97-AF65-F5344CB8AC3E}">
        <p14:creationId xmlns:p14="http://schemas.microsoft.com/office/powerpoint/2010/main" val="138930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1080</Words>
  <Application>Microsoft Office PowerPoint</Application>
  <PresentationFormat>On-screen Show (4:3)</PresentationFormat>
  <Paragraphs>137</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Comic Sans MS</vt:lpstr>
      <vt:lpstr>Impact</vt:lpstr>
      <vt:lpstr>Times New Roman</vt:lpstr>
      <vt:lpstr>Office Theme</vt:lpstr>
      <vt:lpstr>Learning Objective   To understand the context of the novel ‘Jekyll and Hyde’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Nightmare 1781 by Henry Fuseli </vt:lpstr>
      <vt:lpstr>The Sleep of Reason Produces Monsters by Francisco Goya</vt:lpstr>
      <vt:lpstr>PowerPoint Presentation</vt:lpstr>
      <vt:lpstr>Insane Woman (Envy) 1822-1823 by Theodore Gericault  </vt:lpstr>
      <vt:lpstr>Victorian Painters</vt:lpstr>
      <vt:lpstr>PowerPoint Presentation</vt:lpstr>
      <vt:lpstr>PowerPoint Presentation</vt:lpstr>
      <vt:lpstr>PowerPoint Presentation</vt:lpstr>
      <vt:lpstr>PowerPoint Presentation</vt:lpstr>
      <vt:lpstr>PowerPoint Presentation</vt:lpstr>
      <vt:lpstr>PowerPoint Presentation</vt:lpstr>
      <vt:lpstr>‘The Finest Horror Story in our Language’ Learn the spellings and meanings of the following words for a test on Monday next week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understand the context of the novel ‘Of Mice and Men’</dc:title>
  <dc:creator>Vicki</dc:creator>
  <cp:lastModifiedBy>Victoria Archer</cp:lastModifiedBy>
  <cp:revision>21</cp:revision>
  <dcterms:created xsi:type="dcterms:W3CDTF">2014-08-23T10:57:39Z</dcterms:created>
  <dcterms:modified xsi:type="dcterms:W3CDTF">2016-04-01T20:52:27Z</dcterms:modified>
</cp:coreProperties>
</file>