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4" r:id="rId4"/>
    <p:sldId id="265" r:id="rId5"/>
    <p:sldId id="260" r:id="rId6"/>
    <p:sldId id="270" r:id="rId7"/>
    <p:sldId id="271" r:id="rId8"/>
    <p:sldId id="266" r:id="rId9"/>
    <p:sldId id="261" r:id="rId10"/>
    <p:sldId id="267"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78"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Marks</a:t>
            </a:r>
            <a:r>
              <a:rPr lang="en-US" baseline="0" dirty="0" smtClean="0"/>
              <a:t> Breakdown</a:t>
            </a:r>
            <a:endParaRPr lang="en-US" dirty="0"/>
          </a:p>
        </c:rich>
      </c:tx>
      <c:layout>
        <c:manualLayout>
          <c:xMode val="edge"/>
          <c:yMode val="edge"/>
          <c:x val="0.4607031249999999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7030A0"/>
              </a:solidFill>
              <a:ln w="19050">
                <a:solidFill>
                  <a:schemeClr val="lt1"/>
                </a:solidFill>
              </a:ln>
              <a:effectLst/>
            </c:spPr>
          </c:dPt>
          <c:dPt>
            <c:idx val="3"/>
            <c:bubble3D val="0"/>
            <c:spPr>
              <a:solidFill>
                <a:srgbClr val="00B0F0"/>
              </a:solidFill>
              <a:ln w="19050">
                <a:solidFill>
                  <a:schemeClr val="lt1"/>
                </a:solidFill>
              </a:ln>
              <a:effectLst/>
            </c:spPr>
          </c:dPt>
          <c:cat>
            <c:strRef>
              <c:f>Sheet1!$A$2:$A$5</c:f>
              <c:strCache>
                <c:ptCount val="4"/>
                <c:pt idx="0">
                  <c:v>AO1</c:v>
                </c:pt>
                <c:pt idx="1">
                  <c:v>AO2</c:v>
                </c:pt>
                <c:pt idx="2">
                  <c:v>AO3</c:v>
                </c:pt>
                <c:pt idx="3">
                  <c:v>AO4</c:v>
                </c:pt>
              </c:strCache>
            </c:strRef>
          </c:cat>
          <c:val>
            <c:numRef>
              <c:f>Sheet1!$B$2:$B$5</c:f>
              <c:numCache>
                <c:formatCode>General</c:formatCode>
                <c:ptCount val="4"/>
                <c:pt idx="0">
                  <c:v>12</c:v>
                </c:pt>
                <c:pt idx="1">
                  <c:v>12</c:v>
                </c:pt>
                <c:pt idx="2">
                  <c:v>6</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940640857885227"/>
          <c:y val="0.65263506204755983"/>
          <c:w val="0.30724246986280601"/>
          <c:h val="0.3357879896886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Marks</a:t>
            </a:r>
            <a:r>
              <a:rPr lang="en-US" baseline="0" dirty="0" smtClean="0"/>
              <a:t> Breakdown</a:t>
            </a:r>
            <a:endParaRPr lang="en-US" dirty="0"/>
          </a:p>
        </c:rich>
      </c:tx>
      <c:layout>
        <c:manualLayout>
          <c:xMode val="edge"/>
          <c:yMode val="edge"/>
          <c:x val="0.4607031249999999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27"/>
          <c:dPt>
            <c:idx val="0"/>
            <c:bubble3D val="0"/>
            <c:spPr>
              <a:solidFill>
                <a:srgbClr val="FF000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7030A0"/>
              </a:solidFill>
              <a:ln w="19050">
                <a:solidFill>
                  <a:schemeClr val="lt1"/>
                </a:solidFill>
              </a:ln>
              <a:effectLst/>
            </c:spPr>
          </c:dPt>
          <c:dPt>
            <c:idx val="3"/>
            <c:bubble3D val="0"/>
            <c:spPr>
              <a:solidFill>
                <a:srgbClr val="00B0F0"/>
              </a:solidFill>
              <a:ln w="19050">
                <a:solidFill>
                  <a:schemeClr val="lt1"/>
                </a:solidFill>
              </a:ln>
              <a:effectLst/>
            </c:spPr>
          </c:dPt>
          <c:cat>
            <c:strRef>
              <c:f>Sheet1!$A$2:$A$5</c:f>
              <c:strCache>
                <c:ptCount val="4"/>
                <c:pt idx="0">
                  <c:v>AO1</c:v>
                </c:pt>
                <c:pt idx="1">
                  <c:v>AO2</c:v>
                </c:pt>
                <c:pt idx="2">
                  <c:v>AO3</c:v>
                </c:pt>
                <c:pt idx="3">
                  <c:v>AO4</c:v>
                </c:pt>
              </c:strCache>
            </c:strRef>
          </c:cat>
          <c:val>
            <c:numRef>
              <c:f>Sheet1!$B$2:$B$5</c:f>
              <c:numCache>
                <c:formatCode>General</c:formatCode>
                <c:ptCount val="4"/>
                <c:pt idx="0">
                  <c:v>12</c:v>
                </c:pt>
                <c:pt idx="1">
                  <c:v>12</c:v>
                </c:pt>
                <c:pt idx="2">
                  <c:v>6</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085253396560697"/>
          <c:y val="0.65509261807937502"/>
          <c:w val="0.30724246986280601"/>
          <c:h val="0.3357879896886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8CDAB-7D62-43DA-9DE6-419D18D535C4}" type="datetimeFigureOut">
              <a:rPr lang="en-GB" smtClean="0"/>
              <a:t>22/12/2016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DB258-9B94-4992-A39D-E0BDAFAA3B04}" type="slidenum">
              <a:rPr lang="en-GB" smtClean="0"/>
              <a:t>‹#›</a:t>
            </a:fld>
            <a:endParaRPr lang="en-GB"/>
          </a:p>
        </p:txBody>
      </p:sp>
    </p:spTree>
    <p:extLst>
      <p:ext uri="{BB962C8B-B14F-4D97-AF65-F5344CB8AC3E}">
        <p14:creationId xmlns:p14="http://schemas.microsoft.com/office/powerpoint/2010/main" val="318945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1DC0CC-D55E-45B0-B682-E54BC76F99D5}"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DC0CC-D55E-45B0-B682-E54BC76F99D5}"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DC0CC-D55E-45B0-B682-E54BC76F99D5}"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1DC0CC-D55E-45B0-B682-E54BC76F99D5}"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DC0CC-D55E-45B0-B682-E54BC76F99D5}" type="datetimeFigureOut">
              <a:rPr lang="en-GB" smtClean="0"/>
              <a:t>22/12/2016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1DC0CC-D55E-45B0-B682-E54BC76F99D5}"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1DC0CC-D55E-45B0-B682-E54BC76F99D5}" type="datetimeFigureOut">
              <a:rPr lang="en-GB" smtClean="0"/>
              <a:t>22/12/2016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1DC0CC-D55E-45B0-B682-E54BC76F99D5}" type="datetimeFigureOut">
              <a:rPr lang="en-GB" smtClean="0"/>
              <a:t>22/12/2016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DC0CC-D55E-45B0-B682-E54BC76F99D5}" type="datetimeFigureOut">
              <a:rPr lang="en-GB" smtClean="0"/>
              <a:t>22/12/2016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DC0CC-D55E-45B0-B682-E54BC76F99D5}"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DC0CC-D55E-45B0-B682-E54BC76F99D5}" type="datetimeFigureOut">
              <a:rPr lang="en-GB" smtClean="0"/>
              <a:t>22/12/2016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11350-322F-435A-8AD2-A00C95EA188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DC0CC-D55E-45B0-B682-E54BC76F99D5}" type="datetimeFigureOut">
              <a:rPr lang="en-GB" smtClean="0"/>
              <a:t>22/12/2016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11350-322F-435A-8AD2-A00C95EA188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b="1" dirty="0" smtClean="0">
                <a:solidFill>
                  <a:schemeClr val="bg1"/>
                </a:solidFill>
                <a:latin typeface="Comic Sans MS" pitchFamily="66" charset="0"/>
              </a:rPr>
              <a:t>Literature Paper 1 exam</a:t>
            </a:r>
            <a:r>
              <a:rPr lang="en-GB" dirty="0" smtClean="0">
                <a:solidFill>
                  <a:schemeClr val="bg1"/>
                </a:solidFill>
                <a:latin typeface="Comic Sans MS" pitchFamily="66" charset="0"/>
              </a:rPr>
              <a:t/>
            </a:r>
            <a:br>
              <a:rPr lang="en-GB" dirty="0" smtClean="0">
                <a:solidFill>
                  <a:schemeClr val="bg1"/>
                </a:solidFill>
                <a:latin typeface="Comic Sans MS" pitchFamily="66" charset="0"/>
              </a:rPr>
            </a:br>
            <a:r>
              <a:rPr lang="en-GB" dirty="0" smtClean="0">
                <a:solidFill>
                  <a:schemeClr val="bg1"/>
                </a:solidFill>
                <a:latin typeface="Comic Sans MS" pitchFamily="66" charset="0"/>
              </a:rPr>
              <a:t>Section A: Shakespeare</a:t>
            </a:r>
            <a:br>
              <a:rPr lang="en-GB" dirty="0" smtClean="0">
                <a:solidFill>
                  <a:schemeClr val="bg1"/>
                </a:solidFill>
                <a:latin typeface="Comic Sans MS" pitchFamily="66" charset="0"/>
              </a:rPr>
            </a:br>
            <a:r>
              <a:rPr lang="en-GB" dirty="0" smtClean="0">
                <a:solidFill>
                  <a:schemeClr val="bg1"/>
                </a:solidFill>
                <a:latin typeface="Comic Sans MS" pitchFamily="66" charset="0"/>
              </a:rPr>
              <a:t/>
            </a:r>
            <a:br>
              <a:rPr lang="en-GB" dirty="0" smtClean="0">
                <a:solidFill>
                  <a:schemeClr val="bg1"/>
                </a:solidFill>
                <a:latin typeface="Comic Sans MS" pitchFamily="66" charset="0"/>
              </a:rPr>
            </a:br>
            <a:r>
              <a:rPr lang="en-GB" sz="6000" b="1" dirty="0" smtClean="0">
                <a:solidFill>
                  <a:schemeClr val="bg1"/>
                </a:solidFill>
                <a:latin typeface="Comic Sans MS" pitchFamily="66" charset="0"/>
              </a:rPr>
              <a:t>Macbeth</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72008" y="4301"/>
            <a:ext cx="7164288" cy="688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4288" y="2564904"/>
            <a:ext cx="2195736" cy="1569660"/>
          </a:xfrm>
          <a:prstGeom prst="rect">
            <a:avLst/>
          </a:prstGeom>
          <a:noFill/>
        </p:spPr>
        <p:txBody>
          <a:bodyPr wrap="square" rtlCol="0">
            <a:spAutoFit/>
          </a:bodyPr>
          <a:lstStyle/>
          <a:p>
            <a:r>
              <a:rPr lang="en-GB" sz="3200" b="1" dirty="0" smtClean="0">
                <a:solidFill>
                  <a:srgbClr val="FF0000"/>
                </a:solidFill>
              </a:rPr>
              <a:t>Respond</a:t>
            </a:r>
          </a:p>
          <a:p>
            <a:r>
              <a:rPr lang="en-GB" sz="3200" b="1" dirty="0" smtClean="0">
                <a:solidFill>
                  <a:srgbClr val="FF0000"/>
                </a:solidFill>
              </a:rPr>
              <a:t>Reference</a:t>
            </a:r>
          </a:p>
          <a:p>
            <a:r>
              <a:rPr lang="en-GB" sz="3200" b="1" dirty="0" smtClean="0">
                <a:solidFill>
                  <a:srgbClr val="FF0000"/>
                </a:solidFill>
              </a:rPr>
              <a:t>Link</a:t>
            </a:r>
            <a:endParaRPr lang="en-GB" sz="3200" b="1" dirty="0">
              <a:solidFill>
                <a:srgbClr val="FF0000"/>
              </a:solidFill>
            </a:endParaRPr>
          </a:p>
        </p:txBody>
      </p:sp>
    </p:spTree>
    <p:extLst>
      <p:ext uri="{BB962C8B-B14F-4D97-AF65-F5344CB8AC3E}">
        <p14:creationId xmlns:p14="http://schemas.microsoft.com/office/powerpoint/2010/main" val="202078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945" t="36648" r="49836" b="53704"/>
          <a:stretch/>
        </p:blipFill>
        <p:spPr bwMode="auto">
          <a:xfrm>
            <a:off x="251519" y="260648"/>
            <a:ext cx="861214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00143" y="3501008"/>
            <a:ext cx="5220072" cy="2554545"/>
          </a:xfrm>
          <a:prstGeom prst="rect">
            <a:avLst/>
          </a:prstGeom>
          <a:noFill/>
        </p:spPr>
        <p:txBody>
          <a:bodyPr wrap="square" rtlCol="0">
            <a:spAutoFit/>
          </a:bodyPr>
          <a:lstStyle/>
          <a:p>
            <a:r>
              <a:rPr lang="en-GB" sz="3200" b="1" dirty="0" smtClean="0">
                <a:solidFill>
                  <a:srgbClr val="FF0000"/>
                </a:solidFill>
              </a:rPr>
              <a:t>What </a:t>
            </a:r>
            <a:r>
              <a:rPr lang="en-GB" sz="3200" b="1" u="sng" dirty="0" smtClean="0">
                <a:solidFill>
                  <a:srgbClr val="FF0000"/>
                </a:solidFill>
              </a:rPr>
              <a:t>methods</a:t>
            </a:r>
            <a:r>
              <a:rPr lang="en-GB" sz="3200" b="1" dirty="0" smtClean="0">
                <a:solidFill>
                  <a:srgbClr val="FF0000"/>
                </a:solidFill>
              </a:rPr>
              <a:t> might we look for? </a:t>
            </a:r>
          </a:p>
          <a:p>
            <a:pPr marL="457200" indent="-457200">
              <a:buFont typeface="Arial" panose="020B0604020202020204" pitchFamily="34" charset="0"/>
              <a:buChar char="•"/>
            </a:pPr>
            <a:r>
              <a:rPr lang="en-GB" sz="3200" b="1" dirty="0" smtClean="0">
                <a:solidFill>
                  <a:srgbClr val="FF0000"/>
                </a:solidFill>
              </a:rPr>
              <a:t>Language</a:t>
            </a:r>
          </a:p>
          <a:p>
            <a:pPr marL="457200" indent="-457200">
              <a:buFont typeface="Arial" panose="020B0604020202020204" pitchFamily="34" charset="0"/>
              <a:buChar char="•"/>
            </a:pPr>
            <a:r>
              <a:rPr lang="en-GB" sz="3200" b="1" dirty="0" smtClean="0">
                <a:solidFill>
                  <a:srgbClr val="FF0000"/>
                </a:solidFill>
              </a:rPr>
              <a:t>Structure</a:t>
            </a:r>
          </a:p>
          <a:p>
            <a:pPr marL="457200" indent="-457200">
              <a:buFont typeface="Arial" panose="020B0604020202020204" pitchFamily="34" charset="0"/>
              <a:buChar char="•"/>
            </a:pPr>
            <a:r>
              <a:rPr lang="en-GB" sz="3200" b="1" dirty="0" smtClean="0">
                <a:solidFill>
                  <a:srgbClr val="FF0000"/>
                </a:solidFill>
              </a:rPr>
              <a:t>Form</a:t>
            </a:r>
            <a:endParaRPr lang="en-GB" sz="3200" b="1" dirty="0">
              <a:solidFill>
                <a:srgbClr val="FF0000"/>
              </a:solidFill>
            </a:endParaRPr>
          </a:p>
        </p:txBody>
      </p:sp>
      <p:pic>
        <p:nvPicPr>
          <p:cNvPr id="2" name="Picture 1" descr="a-z_20of_20things_20connected_20to_5e._5e.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25587" t="15080" r="40551" b="530"/>
          <a:stretch/>
        </p:blipFill>
        <p:spPr>
          <a:xfrm rot="21246540">
            <a:off x="467544" y="2420888"/>
            <a:ext cx="3096344" cy="4176464"/>
          </a:xfrm>
          <a:prstGeom prst="rect">
            <a:avLst/>
          </a:prstGeom>
        </p:spPr>
      </p:pic>
      <p:sp>
        <p:nvSpPr>
          <p:cNvPr id="4" name="TextBox 3"/>
          <p:cNvSpPr txBox="1"/>
          <p:nvPr/>
        </p:nvSpPr>
        <p:spPr>
          <a:xfrm rot="21302980">
            <a:off x="2026608" y="2905064"/>
            <a:ext cx="1224136" cy="369332"/>
          </a:xfrm>
          <a:prstGeom prst="rect">
            <a:avLst/>
          </a:prstGeom>
          <a:noFill/>
        </p:spPr>
        <p:txBody>
          <a:bodyPr wrap="square" rtlCol="0">
            <a:spAutoFit/>
          </a:bodyPr>
          <a:lstStyle/>
          <a:p>
            <a:r>
              <a:rPr lang="en-GB" dirty="0" smtClean="0"/>
              <a:t>Methods</a:t>
            </a:r>
            <a:endParaRPr lang="en-GB" dirty="0"/>
          </a:p>
        </p:txBody>
      </p:sp>
    </p:spTree>
    <p:extLst>
      <p:ext uri="{BB962C8B-B14F-4D97-AF65-F5344CB8AC3E}">
        <p14:creationId xmlns:p14="http://schemas.microsoft.com/office/powerpoint/2010/main" val="397925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understand how the study of ‘Macbeth’ fits into your Literature exam</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To understand the AOs </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57" t="21860" r="28737" b="21020"/>
          <a:stretch/>
        </p:blipFill>
        <p:spPr>
          <a:xfrm>
            <a:off x="0" y="0"/>
            <a:ext cx="9328897" cy="6858000"/>
          </a:xfrm>
          <a:prstGeom prst="rect">
            <a:avLst/>
          </a:prstGeom>
        </p:spPr>
      </p:pic>
      <p:sp>
        <p:nvSpPr>
          <p:cNvPr id="3" name="TextBox 2"/>
          <p:cNvSpPr txBox="1"/>
          <p:nvPr/>
        </p:nvSpPr>
        <p:spPr>
          <a:xfrm>
            <a:off x="6896656" y="908720"/>
            <a:ext cx="2211848" cy="830997"/>
          </a:xfrm>
          <a:prstGeom prst="rect">
            <a:avLst/>
          </a:prstGeom>
          <a:solidFill>
            <a:schemeClr val="bg1"/>
          </a:solidFill>
          <a:ln>
            <a:solidFill>
              <a:schemeClr val="tx1"/>
            </a:solidFill>
          </a:ln>
        </p:spPr>
        <p:txBody>
          <a:bodyPr wrap="square" rtlCol="0">
            <a:spAutoFit/>
          </a:bodyPr>
          <a:lstStyle/>
          <a:p>
            <a:pPr algn="ctr"/>
            <a:r>
              <a:rPr lang="en-GB" sz="2400" b="1" dirty="0" smtClean="0"/>
              <a:t>An Inspector Calls</a:t>
            </a:r>
            <a:endParaRPr lang="en-GB" sz="2400" dirty="0"/>
          </a:p>
        </p:txBody>
      </p:sp>
      <p:cxnSp>
        <p:nvCxnSpPr>
          <p:cNvPr id="4" name="Straight Arrow Connector 3"/>
          <p:cNvCxnSpPr/>
          <p:nvPr/>
        </p:nvCxnSpPr>
        <p:spPr>
          <a:xfrm flipH="1">
            <a:off x="6444208" y="1052736"/>
            <a:ext cx="432048" cy="22971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 idx="1"/>
          </p:cNvCxnSpPr>
          <p:nvPr/>
        </p:nvCxnSpPr>
        <p:spPr>
          <a:xfrm flipH="1">
            <a:off x="1763688" y="724054"/>
            <a:ext cx="504056" cy="5275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67744" y="493221"/>
            <a:ext cx="2211848" cy="461665"/>
          </a:xfrm>
          <a:prstGeom prst="rect">
            <a:avLst/>
          </a:prstGeom>
          <a:solidFill>
            <a:schemeClr val="bg1"/>
          </a:solidFill>
          <a:ln>
            <a:solidFill>
              <a:schemeClr val="tx1"/>
            </a:solidFill>
          </a:ln>
        </p:spPr>
        <p:txBody>
          <a:bodyPr wrap="square" rtlCol="0">
            <a:spAutoFit/>
          </a:bodyPr>
          <a:lstStyle/>
          <a:p>
            <a:pPr algn="ctr"/>
            <a:r>
              <a:rPr lang="en-GB" sz="2400" b="1" dirty="0" smtClean="0"/>
              <a:t>Macbeth</a:t>
            </a:r>
            <a:endParaRPr lang="en-GB" sz="2400" dirty="0"/>
          </a:p>
        </p:txBody>
      </p:sp>
      <p:cxnSp>
        <p:nvCxnSpPr>
          <p:cNvPr id="10" name="Straight Arrow Connector 9"/>
          <p:cNvCxnSpPr/>
          <p:nvPr/>
        </p:nvCxnSpPr>
        <p:spPr>
          <a:xfrm flipH="1" flipV="1">
            <a:off x="2555776" y="1556792"/>
            <a:ext cx="684076" cy="725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7814" y="1443659"/>
            <a:ext cx="1818202" cy="830997"/>
          </a:xfrm>
          <a:prstGeom prst="rect">
            <a:avLst/>
          </a:prstGeom>
          <a:solidFill>
            <a:schemeClr val="bg1"/>
          </a:solidFill>
          <a:ln>
            <a:solidFill>
              <a:schemeClr val="tx1"/>
            </a:solidFill>
          </a:ln>
        </p:spPr>
        <p:txBody>
          <a:bodyPr wrap="square" rtlCol="0">
            <a:spAutoFit/>
          </a:bodyPr>
          <a:lstStyle/>
          <a:p>
            <a:pPr algn="ctr"/>
            <a:r>
              <a:rPr lang="en-GB" sz="2400" b="1" dirty="0" smtClean="0"/>
              <a:t>Jekyll and Hyde</a:t>
            </a:r>
            <a:endParaRPr lang="en-GB" sz="2400" dirty="0"/>
          </a:p>
        </p:txBody>
      </p:sp>
    </p:spTree>
    <p:extLst>
      <p:ext uri="{BB962C8B-B14F-4D97-AF65-F5344CB8AC3E}">
        <p14:creationId xmlns:p14="http://schemas.microsoft.com/office/powerpoint/2010/main" val="2012995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57" t="21860" r="50686" b="21020"/>
          <a:stretch/>
        </p:blipFill>
        <p:spPr>
          <a:xfrm>
            <a:off x="1" y="0"/>
            <a:ext cx="4644008" cy="6858000"/>
          </a:xfrm>
          <a:prstGeom prst="rect">
            <a:avLst/>
          </a:prstGeom>
        </p:spPr>
      </p:pic>
      <p:cxnSp>
        <p:nvCxnSpPr>
          <p:cNvPr id="3" name="Straight Arrow Connector 2"/>
          <p:cNvCxnSpPr>
            <a:stCxn id="4" idx="1"/>
          </p:cNvCxnSpPr>
          <p:nvPr/>
        </p:nvCxnSpPr>
        <p:spPr>
          <a:xfrm flipH="1">
            <a:off x="1763688" y="724054"/>
            <a:ext cx="504056" cy="5275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67744" y="493221"/>
            <a:ext cx="2211848" cy="461665"/>
          </a:xfrm>
          <a:prstGeom prst="rect">
            <a:avLst/>
          </a:prstGeom>
          <a:solidFill>
            <a:schemeClr val="bg1"/>
          </a:solidFill>
          <a:ln>
            <a:solidFill>
              <a:schemeClr val="tx1"/>
            </a:solidFill>
          </a:ln>
        </p:spPr>
        <p:txBody>
          <a:bodyPr wrap="square" rtlCol="0">
            <a:spAutoFit/>
          </a:bodyPr>
          <a:lstStyle/>
          <a:p>
            <a:pPr algn="ctr"/>
            <a:r>
              <a:rPr lang="en-GB" sz="2400" b="1" dirty="0" smtClean="0"/>
              <a:t>Macbeth</a:t>
            </a:r>
            <a:endParaRPr lang="en-GB" sz="2400" dirty="0"/>
          </a:p>
        </p:txBody>
      </p:sp>
      <p:cxnSp>
        <p:nvCxnSpPr>
          <p:cNvPr id="5" name="Straight Arrow Connector 4"/>
          <p:cNvCxnSpPr/>
          <p:nvPr/>
        </p:nvCxnSpPr>
        <p:spPr>
          <a:xfrm flipH="1" flipV="1">
            <a:off x="2555776" y="1556792"/>
            <a:ext cx="684076" cy="725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7814" y="1443659"/>
            <a:ext cx="1818202" cy="830997"/>
          </a:xfrm>
          <a:prstGeom prst="rect">
            <a:avLst/>
          </a:prstGeom>
          <a:solidFill>
            <a:schemeClr val="bg1"/>
          </a:solidFill>
          <a:ln>
            <a:solidFill>
              <a:schemeClr val="tx1"/>
            </a:solidFill>
          </a:ln>
        </p:spPr>
        <p:txBody>
          <a:bodyPr wrap="square" rtlCol="0">
            <a:spAutoFit/>
          </a:bodyPr>
          <a:lstStyle/>
          <a:p>
            <a:pPr algn="ctr"/>
            <a:r>
              <a:rPr lang="en-GB" sz="2400" b="1" dirty="0" smtClean="0"/>
              <a:t>Jekyll and Hyde</a:t>
            </a:r>
            <a:endParaRPr lang="en-GB" sz="2400" dirty="0"/>
          </a:p>
        </p:txBody>
      </p:sp>
      <p:sp>
        <p:nvSpPr>
          <p:cNvPr id="7" name="TextBox 6"/>
          <p:cNvSpPr txBox="1"/>
          <p:nvPr/>
        </p:nvSpPr>
        <p:spPr>
          <a:xfrm>
            <a:off x="4788024" y="1377670"/>
            <a:ext cx="4320480" cy="2246769"/>
          </a:xfrm>
          <a:prstGeom prst="rect">
            <a:avLst/>
          </a:prstGeom>
          <a:noFill/>
          <a:ln>
            <a:solidFill>
              <a:schemeClr val="tx1"/>
            </a:solidFill>
          </a:ln>
        </p:spPr>
        <p:txBody>
          <a:bodyPr wrap="square" rtlCol="0">
            <a:spAutoFit/>
          </a:bodyPr>
          <a:lstStyle/>
          <a:p>
            <a:r>
              <a:rPr lang="en-GB" sz="2000" dirty="0" smtClean="0">
                <a:latin typeface="Arial" pitchFamily="34" charset="0"/>
                <a:cs typeface="Arial" pitchFamily="34" charset="0"/>
              </a:rPr>
              <a:t>* this mark is made up of </a:t>
            </a:r>
            <a:r>
              <a:rPr lang="en-GB" sz="2000" b="1" dirty="0" smtClean="0">
                <a:latin typeface="Arial" pitchFamily="34" charset="0"/>
                <a:cs typeface="Arial" pitchFamily="34" charset="0"/>
              </a:rPr>
              <a:t>30 marks per question </a:t>
            </a:r>
            <a:r>
              <a:rPr lang="en-GB" sz="2000" dirty="0" smtClean="0">
                <a:latin typeface="Arial" pitchFamily="34" charset="0"/>
                <a:cs typeface="Arial" pitchFamily="34" charset="0"/>
              </a:rPr>
              <a:t>for content and </a:t>
            </a:r>
            <a:r>
              <a:rPr lang="en-GB" sz="2000" b="1" dirty="0">
                <a:latin typeface="Arial" pitchFamily="34" charset="0"/>
                <a:cs typeface="Arial" pitchFamily="34" charset="0"/>
              </a:rPr>
              <a:t>4</a:t>
            </a:r>
            <a:r>
              <a:rPr lang="en-GB" sz="2000" b="1" dirty="0" smtClean="0">
                <a:latin typeface="Arial" pitchFamily="34" charset="0"/>
                <a:cs typeface="Arial" pitchFamily="34" charset="0"/>
              </a:rPr>
              <a:t> marks </a:t>
            </a:r>
            <a:r>
              <a:rPr lang="en-GB" sz="2000" dirty="0" smtClean="0">
                <a:latin typeface="Arial" pitchFamily="34" charset="0"/>
                <a:cs typeface="Arial" pitchFamily="34" charset="0"/>
              </a:rPr>
              <a:t>for </a:t>
            </a:r>
            <a:r>
              <a:rPr lang="en-GB" sz="2000" b="1" dirty="0" smtClean="0">
                <a:solidFill>
                  <a:srgbClr val="FF0000"/>
                </a:solidFill>
                <a:latin typeface="Arial" pitchFamily="34" charset="0"/>
                <a:cs typeface="Arial" pitchFamily="34" charset="0"/>
              </a:rPr>
              <a:t>spelling, punctuation and grammar</a:t>
            </a:r>
            <a:r>
              <a:rPr lang="en-GB" sz="2000" dirty="0" smtClean="0">
                <a:latin typeface="Arial" pitchFamily="34" charset="0"/>
                <a:cs typeface="Arial" pitchFamily="34" charset="0"/>
              </a:rPr>
              <a:t> </a:t>
            </a:r>
            <a:r>
              <a:rPr lang="en-GB" sz="2000" b="1" dirty="0" smtClean="0">
                <a:latin typeface="Arial" pitchFamily="34" charset="0"/>
                <a:cs typeface="Arial" pitchFamily="34" charset="0"/>
              </a:rPr>
              <a:t>in section A only </a:t>
            </a:r>
            <a:r>
              <a:rPr lang="en-GB" sz="2000" dirty="0" smtClean="0">
                <a:latin typeface="Arial" pitchFamily="34" charset="0"/>
                <a:cs typeface="Arial" pitchFamily="34" charset="0"/>
              </a:rPr>
              <a:t>(i.e. the Shakespeare question).</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So leave time to check your </a:t>
            </a:r>
            <a:r>
              <a:rPr lang="en-GB" sz="2000" dirty="0" err="1" smtClean="0">
                <a:latin typeface="Arial" pitchFamily="34" charset="0"/>
                <a:cs typeface="Arial" pitchFamily="34" charset="0"/>
              </a:rPr>
              <a:t>SPaG</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cxnSp>
        <p:nvCxnSpPr>
          <p:cNvPr id="8" name="Straight Arrow Connector 7"/>
          <p:cNvCxnSpPr/>
          <p:nvPr/>
        </p:nvCxnSpPr>
        <p:spPr>
          <a:xfrm flipH="1">
            <a:off x="1439653" y="2408699"/>
            <a:ext cx="3348371" cy="42110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229962" y="4680700"/>
            <a:ext cx="684076" cy="725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14647" y="4293096"/>
            <a:ext cx="4032448" cy="1631216"/>
          </a:xfrm>
          <a:prstGeom prst="rect">
            <a:avLst/>
          </a:prstGeom>
          <a:noFill/>
          <a:ln>
            <a:solidFill>
              <a:schemeClr val="tx1"/>
            </a:solidFill>
          </a:ln>
        </p:spPr>
        <p:txBody>
          <a:bodyPr wrap="square" rtlCol="0">
            <a:spAutoFit/>
          </a:bodyPr>
          <a:lstStyle/>
          <a:p>
            <a:r>
              <a:rPr lang="en-GB" sz="2000" b="1" dirty="0" smtClean="0">
                <a:solidFill>
                  <a:srgbClr val="FF0000"/>
                </a:solidFill>
                <a:latin typeface="Arial" pitchFamily="34" charset="0"/>
                <a:cs typeface="Arial" pitchFamily="34" charset="0"/>
              </a:rPr>
              <a:t>One question; two parts</a:t>
            </a:r>
            <a:r>
              <a:rPr lang="en-GB" sz="2000" dirty="0" smtClean="0">
                <a:latin typeface="Arial" pitchFamily="34" charset="0"/>
                <a:cs typeface="Arial" pitchFamily="34" charset="0"/>
              </a:rPr>
              <a:t>. </a:t>
            </a:r>
          </a:p>
          <a:p>
            <a:pPr marL="457200" indent="-457200">
              <a:buAutoNum type="arabicParenR"/>
            </a:pPr>
            <a:r>
              <a:rPr lang="en-GB" sz="2000" b="1" dirty="0">
                <a:latin typeface="Arial" pitchFamily="34" charset="0"/>
                <a:cs typeface="Arial" pitchFamily="34" charset="0"/>
              </a:rPr>
              <a:t>R</a:t>
            </a:r>
            <a:r>
              <a:rPr lang="en-GB" sz="2000" b="1" dirty="0" smtClean="0">
                <a:latin typeface="Arial" pitchFamily="34" charset="0"/>
                <a:cs typeface="Arial" pitchFamily="34" charset="0"/>
              </a:rPr>
              <a:t>espond to an extract from the text</a:t>
            </a:r>
            <a:r>
              <a:rPr lang="en-GB" sz="2000" dirty="0" smtClean="0">
                <a:latin typeface="Arial" pitchFamily="34" charset="0"/>
                <a:cs typeface="Arial" pitchFamily="34" charset="0"/>
              </a:rPr>
              <a:t>. </a:t>
            </a:r>
          </a:p>
          <a:p>
            <a:pPr marL="457200" indent="-457200">
              <a:buAutoNum type="arabicParenR"/>
            </a:pPr>
            <a:r>
              <a:rPr lang="en-GB" sz="2000" b="1" dirty="0" smtClean="0">
                <a:latin typeface="Arial" pitchFamily="34" charset="0"/>
                <a:cs typeface="Arial" pitchFamily="34" charset="0"/>
              </a:rPr>
              <a:t>Link this to the rest of the play</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pic>
        <p:nvPicPr>
          <p:cNvPr id="1026" name="Picture 2" descr="http://images.clipartpanda.com/preconception-clipart-pedophile-clipart-britain_william_shakespear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72000" y="161955"/>
            <a:ext cx="1008112" cy="118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4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84976" cy="5755422"/>
          </a:xfrm>
          <a:prstGeom prst="rect">
            <a:avLst/>
          </a:prstGeom>
          <a:solidFill>
            <a:schemeClr val="accent3">
              <a:lumMod val="60000"/>
              <a:lumOff val="40000"/>
              <a:alpha val="33000"/>
            </a:schemeClr>
          </a:solidFill>
        </p:spPr>
        <p:txBody>
          <a:bodyPr wrap="square" rtlCol="0">
            <a:spAutoFit/>
          </a:bodyPr>
          <a:lstStyle/>
          <a:p>
            <a:r>
              <a:rPr lang="en-GB" sz="2400" b="1" dirty="0" smtClean="0"/>
              <a:t>AO1: </a:t>
            </a:r>
            <a:r>
              <a:rPr lang="en-GB" sz="2400" dirty="0" smtClean="0"/>
              <a:t>Read, understand and respond </a:t>
            </a:r>
            <a:r>
              <a:rPr lang="en-GB" sz="2400" dirty="0"/>
              <a:t>to </a:t>
            </a:r>
            <a:r>
              <a:rPr lang="en-GB" sz="2400" dirty="0" smtClean="0"/>
              <a:t>texts. </a:t>
            </a:r>
          </a:p>
          <a:p>
            <a:r>
              <a:rPr lang="en-GB" sz="2400" dirty="0" smtClean="0"/>
              <a:t>Students should be able to: </a:t>
            </a:r>
          </a:p>
          <a:p>
            <a:pPr marL="342900" indent="-342900">
              <a:buFont typeface="Arial" panose="020B0604020202020204" pitchFamily="34" charset="0"/>
              <a:buChar char="•"/>
            </a:pPr>
            <a:r>
              <a:rPr lang="en-GB" sz="2400" dirty="0" smtClean="0"/>
              <a:t>Maintain a </a:t>
            </a:r>
            <a:r>
              <a:rPr lang="en-GB" sz="2800" b="1" dirty="0" smtClean="0">
                <a:solidFill>
                  <a:srgbClr val="FF0000"/>
                </a:solidFill>
              </a:rPr>
              <a:t>critical style</a:t>
            </a:r>
            <a:r>
              <a:rPr lang="en-GB" sz="2400" dirty="0" smtClean="0"/>
              <a:t> </a:t>
            </a:r>
            <a:r>
              <a:rPr lang="en-GB" sz="2400" dirty="0"/>
              <a:t>and </a:t>
            </a:r>
            <a:r>
              <a:rPr lang="en-GB" sz="2400" dirty="0" smtClean="0"/>
              <a:t>develop an </a:t>
            </a:r>
            <a:r>
              <a:rPr lang="en-GB" sz="2800" b="1" dirty="0" smtClean="0">
                <a:solidFill>
                  <a:srgbClr val="FF0000"/>
                </a:solidFill>
              </a:rPr>
              <a:t>informed personal response</a:t>
            </a:r>
            <a:r>
              <a:rPr lang="en-GB" sz="2400" dirty="0" smtClean="0"/>
              <a:t>;</a:t>
            </a:r>
          </a:p>
          <a:p>
            <a:pPr marL="342900" indent="-342900">
              <a:buFont typeface="Arial" panose="020B0604020202020204" pitchFamily="34" charset="0"/>
              <a:buChar char="•"/>
            </a:pPr>
            <a:r>
              <a:rPr lang="en-GB" sz="2400" dirty="0" smtClean="0"/>
              <a:t>Use </a:t>
            </a:r>
            <a:r>
              <a:rPr lang="en-GB" sz="2800" b="1" dirty="0" smtClean="0">
                <a:solidFill>
                  <a:srgbClr val="FF0000"/>
                </a:solidFill>
              </a:rPr>
              <a:t>textual references</a:t>
            </a:r>
            <a:r>
              <a:rPr lang="en-GB" sz="2400" dirty="0" smtClean="0"/>
              <a:t>, including </a:t>
            </a:r>
            <a:r>
              <a:rPr lang="en-GB" sz="2400" b="1" dirty="0" smtClean="0"/>
              <a:t>quotations</a:t>
            </a:r>
            <a:r>
              <a:rPr lang="en-GB" sz="2400" dirty="0" smtClean="0"/>
              <a:t>, to support and illustrate interpretations </a:t>
            </a:r>
          </a:p>
          <a:p>
            <a:r>
              <a:rPr lang="en-GB" sz="2400" b="1" dirty="0" smtClean="0"/>
              <a:t>AO2: </a:t>
            </a:r>
            <a:r>
              <a:rPr lang="en-GB" sz="2400" dirty="0" smtClean="0"/>
              <a:t>Analyse the </a:t>
            </a:r>
            <a:r>
              <a:rPr lang="en-GB" sz="2800" b="1" dirty="0" smtClean="0">
                <a:solidFill>
                  <a:srgbClr val="FF0000"/>
                </a:solidFill>
              </a:rPr>
              <a:t>language</a:t>
            </a:r>
            <a:r>
              <a:rPr lang="en-GB" sz="2800" b="1" dirty="0">
                <a:solidFill>
                  <a:srgbClr val="FF0000"/>
                </a:solidFill>
              </a:rPr>
              <a:t>, </a:t>
            </a:r>
            <a:r>
              <a:rPr lang="en-GB" sz="2800" b="1" dirty="0" smtClean="0">
                <a:solidFill>
                  <a:srgbClr val="FF0000"/>
                </a:solidFill>
              </a:rPr>
              <a:t>form </a:t>
            </a:r>
            <a:r>
              <a:rPr lang="en-GB" sz="2800" b="1" dirty="0">
                <a:solidFill>
                  <a:srgbClr val="FF0000"/>
                </a:solidFill>
              </a:rPr>
              <a:t>and </a:t>
            </a:r>
            <a:r>
              <a:rPr lang="en-GB" sz="2800" b="1" dirty="0" smtClean="0">
                <a:solidFill>
                  <a:srgbClr val="FF0000"/>
                </a:solidFill>
              </a:rPr>
              <a:t>structure </a:t>
            </a:r>
            <a:r>
              <a:rPr lang="en-GB" sz="2400" dirty="0" smtClean="0"/>
              <a:t>used by a writer to create </a:t>
            </a:r>
            <a:r>
              <a:rPr lang="en-GB" sz="2800" b="1" dirty="0" smtClean="0">
                <a:solidFill>
                  <a:srgbClr val="FF0000"/>
                </a:solidFill>
              </a:rPr>
              <a:t>meanings and effects</a:t>
            </a:r>
            <a:r>
              <a:rPr lang="en-GB" sz="2400" dirty="0" smtClean="0"/>
              <a:t>, using relevant </a:t>
            </a:r>
            <a:r>
              <a:rPr lang="en-GB" sz="2800" b="1" dirty="0" smtClean="0">
                <a:solidFill>
                  <a:srgbClr val="FF0000"/>
                </a:solidFill>
              </a:rPr>
              <a:t>subject terminology</a:t>
            </a:r>
            <a:r>
              <a:rPr lang="en-GB" sz="2400" dirty="0" smtClean="0"/>
              <a:t> where appropriate</a:t>
            </a:r>
            <a:endParaRPr lang="en-GB" sz="2400" dirty="0"/>
          </a:p>
          <a:p>
            <a:r>
              <a:rPr lang="en-GB" sz="2400" b="1" dirty="0" smtClean="0"/>
              <a:t>AO3: </a:t>
            </a:r>
            <a:r>
              <a:rPr lang="en-GB" sz="2400" dirty="0"/>
              <a:t>Show understanding of the relationships between texts and the </a:t>
            </a:r>
            <a:r>
              <a:rPr lang="en-GB" sz="2800" b="1" dirty="0">
                <a:solidFill>
                  <a:srgbClr val="FF0000"/>
                </a:solidFill>
              </a:rPr>
              <a:t>contexts</a:t>
            </a:r>
            <a:r>
              <a:rPr lang="en-GB" sz="2400" dirty="0"/>
              <a:t> in which they were written</a:t>
            </a:r>
            <a:r>
              <a:rPr lang="en-GB" sz="2400" dirty="0" smtClean="0"/>
              <a:t>.</a:t>
            </a:r>
          </a:p>
          <a:p>
            <a:r>
              <a:rPr lang="en-GB" sz="2400" b="1" dirty="0" smtClean="0"/>
              <a:t>AO4: </a:t>
            </a:r>
            <a:r>
              <a:rPr lang="en-GB" sz="2400" dirty="0" smtClean="0"/>
              <a:t>Use a range of vocabulary and sentence structures for clarity, purpose and effect, with </a:t>
            </a:r>
            <a:r>
              <a:rPr lang="en-GB" sz="2800" b="1" dirty="0" smtClean="0">
                <a:solidFill>
                  <a:srgbClr val="FF0000"/>
                </a:solidFill>
              </a:rPr>
              <a:t>accurate spelling and punctuation</a:t>
            </a:r>
            <a:r>
              <a:rPr lang="en-GB" sz="2400" dirty="0" smtClean="0"/>
              <a:t>.</a:t>
            </a:r>
          </a:p>
          <a:p>
            <a:endParaRPr lang="en-GB" sz="2400" dirty="0" smtClean="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the study of ‘Macbeth’ fits into your Literature exam; to understand the AOs</a:t>
            </a:r>
            <a:endParaRPr lang="en-GB" dirty="0"/>
          </a:p>
        </p:txBody>
      </p:sp>
      <p:sp>
        <p:nvSpPr>
          <p:cNvPr id="7" name="TextBox 6"/>
          <p:cNvSpPr txBox="1"/>
          <p:nvPr/>
        </p:nvSpPr>
        <p:spPr>
          <a:xfrm>
            <a:off x="6012160" y="6130469"/>
            <a:ext cx="2448272" cy="646331"/>
          </a:xfrm>
          <a:prstGeom prst="rect">
            <a:avLst/>
          </a:prstGeom>
          <a:noFill/>
        </p:spPr>
        <p:txBody>
          <a:bodyPr wrap="square" rtlCol="0">
            <a:spAutoFit/>
          </a:bodyPr>
          <a:lstStyle/>
          <a:p>
            <a:r>
              <a:rPr lang="en-GB" b="1" dirty="0" smtClean="0"/>
              <a:t>AO1 = 15% </a:t>
            </a:r>
            <a:r>
              <a:rPr lang="en-GB" b="1" dirty="0"/>
              <a:t>AO3 = </a:t>
            </a:r>
            <a:r>
              <a:rPr lang="en-GB" b="1" dirty="0" smtClean="0"/>
              <a:t>7.5%</a:t>
            </a:r>
            <a:endParaRPr lang="en-GB" b="1" dirty="0"/>
          </a:p>
          <a:p>
            <a:r>
              <a:rPr lang="en-GB" b="1" dirty="0" smtClean="0"/>
              <a:t>AO2 = 15% AO4 = 2.5%</a:t>
            </a:r>
            <a:endParaRPr lang="en-GB" b="1" dirty="0"/>
          </a:p>
        </p:txBody>
      </p:sp>
      <p:cxnSp>
        <p:nvCxnSpPr>
          <p:cNvPr id="10" name="Straight Arrow Connector 9"/>
          <p:cNvCxnSpPr/>
          <p:nvPr/>
        </p:nvCxnSpPr>
        <p:spPr>
          <a:xfrm flipH="1">
            <a:off x="5652120" y="2423361"/>
            <a:ext cx="360040" cy="14154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9912" y="2023251"/>
            <a:ext cx="5328592" cy="400110"/>
          </a:xfrm>
          <a:prstGeom prst="rect">
            <a:avLst/>
          </a:prstGeom>
          <a:solidFill>
            <a:schemeClr val="bg1"/>
          </a:solidFill>
          <a:ln>
            <a:solidFill>
              <a:schemeClr val="tx1"/>
            </a:solidFill>
          </a:ln>
        </p:spPr>
        <p:txBody>
          <a:bodyPr wrap="square" rtlCol="0">
            <a:spAutoFit/>
          </a:bodyPr>
          <a:lstStyle/>
          <a:p>
            <a:pPr algn="ctr"/>
            <a:r>
              <a:rPr lang="en-GB" sz="2000" b="1" dirty="0" smtClean="0"/>
              <a:t>But also single words, paraphrase and summary</a:t>
            </a: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39725"/>
            <a:ext cx="3816424"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600" b="1" dirty="0">
                <a:solidFill>
                  <a:schemeClr val="tx2">
                    <a:lumMod val="60000"/>
                    <a:lumOff val="40000"/>
                  </a:schemeClr>
                </a:solidFill>
              </a:rPr>
              <a:t>AO1: Read, understand and respond to texts - </a:t>
            </a:r>
            <a:r>
              <a:rPr lang="en-US" sz="1600" b="1" u="sng" dirty="0">
                <a:solidFill>
                  <a:schemeClr val="tx2">
                    <a:lumMod val="60000"/>
                    <a:lumOff val="40000"/>
                  </a:schemeClr>
                </a:solidFill>
              </a:rPr>
              <a:t>12 marks</a:t>
            </a:r>
          </a:p>
          <a:p>
            <a:pPr>
              <a:defRPr/>
            </a:pPr>
            <a:r>
              <a:rPr lang="en-US" sz="1600" dirty="0">
                <a:solidFill>
                  <a:schemeClr val="tx2">
                    <a:lumMod val="60000"/>
                    <a:lumOff val="40000"/>
                  </a:schemeClr>
                </a:solidFill>
              </a:rPr>
              <a:t>Students should be able to:</a:t>
            </a:r>
          </a:p>
          <a:p>
            <a:pPr marL="214313" indent="-214313">
              <a:buFont typeface="Wingdings" charset="2"/>
              <a:buChar char="q"/>
              <a:defRPr/>
            </a:pPr>
            <a:r>
              <a:rPr lang="en-US" sz="1600" dirty="0">
                <a:solidFill>
                  <a:schemeClr val="tx2">
                    <a:lumMod val="60000"/>
                    <a:lumOff val="40000"/>
                  </a:schemeClr>
                </a:solidFill>
              </a:rPr>
              <a:t>maintain a critical style and develop an informed personal response</a:t>
            </a:r>
          </a:p>
          <a:p>
            <a:pPr marL="214313" indent="-214313">
              <a:buFont typeface="Wingdings" charset="2"/>
              <a:buChar char="q"/>
              <a:defRPr/>
            </a:pPr>
            <a:r>
              <a:rPr lang="en-US" sz="1600" dirty="0">
                <a:solidFill>
                  <a:schemeClr val="tx2">
                    <a:lumMod val="60000"/>
                    <a:lumOff val="40000"/>
                  </a:schemeClr>
                </a:solidFill>
              </a:rPr>
              <a:t>use textual references, including quotations, to support and illustrate interpretations</a:t>
            </a:r>
          </a:p>
          <a:p>
            <a:pPr>
              <a:defRPr/>
            </a:pPr>
            <a:endParaRPr lang="en-US" sz="1600" dirty="0">
              <a:solidFill>
                <a:srgbClr val="FF0000"/>
              </a:solidFill>
            </a:endParaRPr>
          </a:p>
          <a:p>
            <a:pPr>
              <a:defRPr/>
            </a:pPr>
            <a:r>
              <a:rPr lang="en-US" sz="1600" b="1" dirty="0">
                <a:solidFill>
                  <a:srgbClr val="FF0000"/>
                </a:solidFill>
              </a:rPr>
              <a:t>AO2:  </a:t>
            </a:r>
            <a:r>
              <a:rPr lang="en-US" sz="1600" b="1" u="sng" dirty="0">
                <a:solidFill>
                  <a:srgbClr val="FF0000"/>
                </a:solidFill>
              </a:rPr>
              <a:t>12 marks</a:t>
            </a:r>
          </a:p>
          <a:p>
            <a:pPr>
              <a:defRPr/>
            </a:pPr>
            <a:r>
              <a:rPr lang="en-US" sz="1600" dirty="0">
                <a:solidFill>
                  <a:srgbClr val="FF0000"/>
                </a:solidFill>
              </a:rPr>
              <a:t>Analyse the language, form and structure used by a writer to create meanings and effects, using relevant subject terminology where appropriate</a:t>
            </a:r>
          </a:p>
          <a:p>
            <a:pPr>
              <a:defRPr/>
            </a:pPr>
            <a:endParaRPr lang="en-US" sz="1600" b="1" dirty="0"/>
          </a:p>
          <a:p>
            <a:pPr>
              <a:defRPr/>
            </a:pPr>
            <a:r>
              <a:rPr lang="en-US" sz="1600" b="1" dirty="0">
                <a:solidFill>
                  <a:schemeClr val="accent3">
                    <a:lumMod val="75000"/>
                  </a:schemeClr>
                </a:solidFill>
              </a:rPr>
              <a:t>AO3: </a:t>
            </a:r>
            <a:r>
              <a:rPr lang="en-US" sz="1600" b="1" u="sng" dirty="0">
                <a:solidFill>
                  <a:schemeClr val="accent3">
                    <a:lumMod val="75000"/>
                  </a:schemeClr>
                </a:solidFill>
              </a:rPr>
              <a:t>6 marks</a:t>
            </a:r>
          </a:p>
          <a:p>
            <a:pPr>
              <a:defRPr/>
            </a:pPr>
            <a:r>
              <a:rPr lang="en-US" sz="1600" dirty="0">
                <a:solidFill>
                  <a:schemeClr val="accent3">
                    <a:lumMod val="75000"/>
                  </a:schemeClr>
                </a:solidFill>
              </a:rPr>
              <a:t>Show understanding of the relationships between texts and the contexts in which they were </a:t>
            </a:r>
            <a:r>
              <a:rPr lang="en-US" sz="1600" dirty="0">
                <a:solidFill>
                  <a:schemeClr val="accent3">
                    <a:lumMod val="75000"/>
                  </a:schemeClr>
                </a:solidFill>
              </a:rPr>
              <a:t>written</a:t>
            </a:r>
          </a:p>
          <a:p>
            <a:pPr>
              <a:defRPr/>
            </a:pPr>
            <a:endParaRPr lang="en-US" sz="1600" dirty="0">
              <a:solidFill>
                <a:schemeClr val="accent3">
                  <a:lumMod val="75000"/>
                </a:schemeClr>
              </a:solidFill>
            </a:endParaRPr>
          </a:p>
          <a:p>
            <a:pPr>
              <a:defRPr/>
            </a:pPr>
            <a:r>
              <a:rPr lang="en-US" sz="1600" dirty="0">
                <a:solidFill>
                  <a:schemeClr val="accent3">
                    <a:lumMod val="75000"/>
                  </a:schemeClr>
                </a:solidFill>
              </a:rPr>
              <a:t>AO4:</a:t>
            </a:r>
            <a:r>
              <a:rPr lang="en-US" sz="1600" u="sng" dirty="0">
                <a:solidFill>
                  <a:schemeClr val="accent3">
                    <a:lumMod val="75000"/>
                  </a:schemeClr>
                </a:solidFill>
              </a:rPr>
              <a:t>4 marks</a:t>
            </a:r>
          </a:p>
          <a:p>
            <a:pPr>
              <a:defRPr/>
            </a:pPr>
            <a:r>
              <a:rPr lang="en-GB" sz="1600" dirty="0"/>
              <a:t>Use </a:t>
            </a:r>
            <a:r>
              <a:rPr lang="en-GB" sz="1600" dirty="0"/>
              <a:t>a range of vocabulary and sentence structures for clarity, purpose and effect, with accurate spelling and punctuation. </a:t>
            </a:r>
            <a:endParaRPr lang="en-US" sz="1600" b="1" dirty="0"/>
          </a:p>
        </p:txBody>
      </p:sp>
      <p:graphicFrame>
        <p:nvGraphicFramePr>
          <p:cNvPr id="5" name="Chart 4"/>
          <p:cNvGraphicFramePr/>
          <p:nvPr>
            <p:extLst>
              <p:ext uri="{D42A27DB-BD31-4B8C-83A1-F6EECF244321}">
                <p14:modId xmlns:p14="http://schemas.microsoft.com/office/powerpoint/2010/main" val="4288383850"/>
              </p:ext>
            </p:extLst>
          </p:nvPr>
        </p:nvGraphicFramePr>
        <p:xfrm>
          <a:off x="3059832" y="1357534"/>
          <a:ext cx="5938883" cy="5167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the study of ‘Macbeth’ fits into your Literature exam; to understand the AOs</a:t>
            </a:r>
            <a:endParaRPr lang="en-GB" dirty="0"/>
          </a:p>
        </p:txBody>
      </p:sp>
    </p:spTree>
    <p:extLst>
      <p:ext uri="{BB962C8B-B14F-4D97-AF65-F5344CB8AC3E}">
        <p14:creationId xmlns:p14="http://schemas.microsoft.com/office/powerpoint/2010/main" val="1413521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Box 1"/>
          <p:cNvSpPr txBox="1">
            <a:spLocks noChangeArrowheads="1"/>
          </p:cNvSpPr>
          <p:nvPr/>
        </p:nvSpPr>
        <p:spPr bwMode="auto">
          <a:xfrm>
            <a:off x="179512" y="980728"/>
            <a:ext cx="3456384" cy="550920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GB" sz="1600" b="1" i="1" dirty="0"/>
              <a:t>Tackling the question</a:t>
            </a:r>
          </a:p>
          <a:p>
            <a:pPr>
              <a:defRPr/>
            </a:pPr>
            <a:endParaRPr lang="en-GB" sz="1600" dirty="0"/>
          </a:p>
          <a:p>
            <a:pPr marL="214313" indent="-214313">
              <a:buFont typeface="Wingdings" charset="2"/>
              <a:buChar char="q"/>
              <a:defRPr/>
            </a:pPr>
            <a:r>
              <a:rPr lang="en-GB" sz="1600" dirty="0"/>
              <a:t>As long as you cover BOTH aspects of the question, HOW you do it is up to you. You can spend half and half on both or there can be an uneven split</a:t>
            </a:r>
          </a:p>
          <a:p>
            <a:pPr marL="214313" indent="-214313">
              <a:buFont typeface="Wingdings" charset="2"/>
              <a:buChar char="q"/>
              <a:defRPr/>
            </a:pPr>
            <a:endParaRPr lang="en-GB" sz="1600" dirty="0"/>
          </a:p>
          <a:p>
            <a:pPr marL="214313" indent="-214313">
              <a:buFont typeface="Wingdings" charset="2"/>
              <a:buChar char="q"/>
              <a:defRPr/>
            </a:pPr>
            <a:r>
              <a:rPr lang="en-GB" sz="1600" dirty="0"/>
              <a:t>You can do all of part A first then B; OR you can use parts of the extract to spring to other parts of the </a:t>
            </a:r>
            <a:r>
              <a:rPr lang="en-GB" sz="1600" dirty="0"/>
              <a:t>play</a:t>
            </a:r>
            <a:endParaRPr lang="en-GB" sz="1600" dirty="0"/>
          </a:p>
          <a:p>
            <a:pPr marL="214313" indent="-214313">
              <a:buFont typeface="Wingdings" charset="2"/>
              <a:buChar char="q"/>
              <a:defRPr/>
            </a:pPr>
            <a:endParaRPr lang="en-GB" sz="1600" dirty="0"/>
          </a:p>
          <a:p>
            <a:pPr marL="214313" indent="-214313">
              <a:buFont typeface="Wingdings" charset="2"/>
              <a:buChar char="q"/>
              <a:defRPr/>
            </a:pPr>
            <a:r>
              <a:rPr lang="en-GB" sz="1600" dirty="0"/>
              <a:t>You MUST refer to AO3 – context</a:t>
            </a:r>
          </a:p>
          <a:p>
            <a:pPr marL="214313" indent="-214313">
              <a:buFont typeface="Wingdings" charset="2"/>
              <a:buChar char="q"/>
              <a:defRPr/>
            </a:pPr>
            <a:endParaRPr lang="en-GB" sz="1600" dirty="0"/>
          </a:p>
          <a:p>
            <a:pPr marL="214313" indent="-214313">
              <a:buFont typeface="Wingdings" charset="2"/>
              <a:buChar char="q"/>
              <a:defRPr/>
            </a:pPr>
            <a:r>
              <a:rPr lang="en-GB" sz="1600" dirty="0"/>
              <a:t>You must analyse the language and structure of the extract</a:t>
            </a:r>
          </a:p>
          <a:p>
            <a:pPr marL="214313" indent="-214313">
              <a:buFont typeface="Wingdings" charset="2"/>
              <a:buChar char="q"/>
              <a:defRPr/>
            </a:pPr>
            <a:endParaRPr lang="en-GB" sz="1600" dirty="0"/>
          </a:p>
          <a:p>
            <a:pPr marL="214313" indent="-214313">
              <a:buFont typeface="Wingdings" charset="2"/>
              <a:buChar char="q"/>
              <a:defRPr/>
            </a:pPr>
            <a:r>
              <a:rPr lang="en-GB" sz="1600" dirty="0"/>
              <a:t>You don’t have to remember whole quotes from other parts of the </a:t>
            </a:r>
            <a:r>
              <a:rPr lang="en-GB" sz="1600" dirty="0"/>
              <a:t>play– </a:t>
            </a:r>
            <a:r>
              <a:rPr lang="en-GB" sz="1600" dirty="0"/>
              <a:t>references will do (but quotes CAN help)</a:t>
            </a:r>
          </a:p>
        </p:txBody>
      </p:sp>
      <p:graphicFrame>
        <p:nvGraphicFramePr>
          <p:cNvPr id="4" name="Chart 3"/>
          <p:cNvGraphicFramePr/>
          <p:nvPr>
            <p:extLst>
              <p:ext uri="{D42A27DB-BD31-4B8C-83A1-F6EECF244321}">
                <p14:modId xmlns:p14="http://schemas.microsoft.com/office/powerpoint/2010/main" val="1537449832"/>
              </p:ext>
            </p:extLst>
          </p:nvPr>
        </p:nvGraphicFramePr>
        <p:xfrm>
          <a:off x="2987824" y="980728"/>
          <a:ext cx="597666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the study of ‘Macbeth’ fits into your Literature exam; to understand the AOs</a:t>
            </a:r>
            <a:endParaRPr lang="en-GB" dirty="0"/>
          </a:p>
        </p:txBody>
      </p:sp>
    </p:spTree>
    <p:extLst>
      <p:ext uri="{BB962C8B-B14F-4D97-AF65-F5344CB8AC3E}">
        <p14:creationId xmlns:p14="http://schemas.microsoft.com/office/powerpoint/2010/main" val="317477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2754" t="12621" r="28738" b="4640"/>
          <a:stretch/>
        </p:blipFill>
        <p:spPr>
          <a:xfrm>
            <a:off x="430890" y="93341"/>
            <a:ext cx="5581270" cy="6745462"/>
          </a:xfrm>
          <a:prstGeom prst="rect">
            <a:avLst/>
          </a:prstGeom>
        </p:spPr>
      </p:pic>
      <p:sp>
        <p:nvSpPr>
          <p:cNvPr id="3" name="TextBox 2"/>
          <p:cNvSpPr txBox="1"/>
          <p:nvPr/>
        </p:nvSpPr>
        <p:spPr>
          <a:xfrm>
            <a:off x="6372200" y="2060848"/>
            <a:ext cx="2088232" cy="3170099"/>
          </a:xfrm>
          <a:prstGeom prst="rect">
            <a:avLst/>
          </a:prstGeom>
          <a:noFill/>
          <a:ln>
            <a:solidFill>
              <a:schemeClr val="tx1"/>
            </a:solidFill>
          </a:ln>
        </p:spPr>
        <p:txBody>
          <a:bodyPr wrap="square" rtlCol="0">
            <a:spAutoFit/>
          </a:bodyPr>
          <a:lstStyle/>
          <a:p>
            <a:r>
              <a:rPr lang="en-GB" sz="2000" b="1" dirty="0" smtClean="0">
                <a:solidFill>
                  <a:srgbClr val="FF0000"/>
                </a:solidFill>
                <a:latin typeface="Arial" pitchFamily="34" charset="0"/>
                <a:cs typeface="Arial" pitchFamily="34" charset="0"/>
              </a:rPr>
              <a:t>Sample Question – </a:t>
            </a:r>
          </a:p>
          <a:p>
            <a:r>
              <a:rPr lang="en-GB" sz="2000" dirty="0" smtClean="0">
                <a:latin typeface="Arial" pitchFamily="34" charset="0"/>
                <a:cs typeface="Arial" pitchFamily="34" charset="0"/>
              </a:rPr>
              <a:t> </a:t>
            </a:r>
          </a:p>
          <a:p>
            <a:pPr marL="457200" indent="-457200">
              <a:buAutoNum type="arabicParenR"/>
            </a:pPr>
            <a:r>
              <a:rPr lang="en-GB" sz="2000" b="1" dirty="0">
                <a:latin typeface="Arial" pitchFamily="34" charset="0"/>
                <a:cs typeface="Arial" pitchFamily="34" charset="0"/>
              </a:rPr>
              <a:t>R</a:t>
            </a:r>
            <a:r>
              <a:rPr lang="en-GB" sz="2000" b="1" dirty="0" smtClean="0">
                <a:latin typeface="Arial" pitchFamily="34" charset="0"/>
                <a:cs typeface="Arial" pitchFamily="34" charset="0"/>
              </a:rPr>
              <a:t>espond to an extract from the text</a:t>
            </a:r>
            <a:r>
              <a:rPr lang="en-GB" sz="2000" dirty="0" smtClean="0">
                <a:latin typeface="Arial" pitchFamily="34" charset="0"/>
                <a:cs typeface="Arial" pitchFamily="34" charset="0"/>
              </a:rPr>
              <a:t>. </a:t>
            </a:r>
          </a:p>
          <a:p>
            <a:pPr marL="457200" indent="-457200">
              <a:buAutoNum type="arabicParenR"/>
            </a:pPr>
            <a:r>
              <a:rPr lang="en-GB" sz="2000" b="1" dirty="0" smtClean="0">
                <a:latin typeface="Arial" pitchFamily="34" charset="0"/>
                <a:cs typeface="Arial" pitchFamily="34" charset="0"/>
              </a:rPr>
              <a:t>Link this to the rest of the play</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sp>
        <p:nvSpPr>
          <p:cNvPr id="4" name="TextBox 3"/>
          <p:cNvSpPr txBox="1"/>
          <p:nvPr/>
        </p:nvSpPr>
        <p:spPr>
          <a:xfrm rot="21324778">
            <a:off x="319187" y="649917"/>
            <a:ext cx="8450954" cy="5632311"/>
          </a:xfrm>
          <a:prstGeom prst="rect">
            <a:avLst/>
          </a:prstGeom>
          <a:solidFill>
            <a:schemeClr val="bg1"/>
          </a:solidFill>
          <a:ln>
            <a:solidFill>
              <a:schemeClr val="tx1"/>
            </a:solidFill>
          </a:ln>
        </p:spPr>
        <p:txBody>
          <a:bodyPr wrap="square" rtlCol="0">
            <a:spAutoFit/>
          </a:bodyPr>
          <a:lstStyle/>
          <a:p>
            <a:pPr algn="ctr"/>
            <a:r>
              <a:rPr lang="en-GB" sz="3600" b="1" dirty="0" smtClean="0"/>
              <a:t>So… you need to know the text well enough to link the extract in front of you with the rest of the play!</a:t>
            </a:r>
          </a:p>
          <a:p>
            <a:pPr algn="ctr"/>
            <a:endParaRPr lang="en-GB" sz="3600" b="1" dirty="0"/>
          </a:p>
          <a:p>
            <a:pPr algn="ctr"/>
            <a:r>
              <a:rPr lang="en-GB" sz="3600" b="1" dirty="0" smtClean="0"/>
              <a:t>Remember, this is a </a:t>
            </a:r>
            <a:r>
              <a:rPr lang="en-GB" sz="3600" b="1" dirty="0" smtClean="0">
                <a:solidFill>
                  <a:srgbClr val="FF0000"/>
                </a:solidFill>
              </a:rPr>
              <a:t>closed book </a:t>
            </a:r>
            <a:r>
              <a:rPr lang="en-GB" sz="3600" b="1" dirty="0" smtClean="0"/>
              <a:t>examination. </a:t>
            </a:r>
          </a:p>
          <a:p>
            <a:pPr algn="ctr"/>
            <a:endParaRPr lang="en-GB" sz="3600" b="1" dirty="0"/>
          </a:p>
          <a:p>
            <a:pPr algn="ctr"/>
            <a:r>
              <a:rPr lang="en-GB" sz="3600" b="1" dirty="0" smtClean="0"/>
              <a:t>Your exercise book will be your study and revision guide. So keep it neat and organised!</a:t>
            </a:r>
          </a:p>
        </p:txBody>
      </p:sp>
    </p:spTree>
    <p:extLst>
      <p:ext uri="{BB962C8B-B14F-4D97-AF65-F5344CB8AC3E}">
        <p14:creationId xmlns:p14="http://schemas.microsoft.com/office/powerpoint/2010/main" val="20187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72008" y="4301"/>
            <a:ext cx="7164288" cy="688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20313" y="1772816"/>
            <a:ext cx="2195736" cy="3046988"/>
          </a:xfrm>
          <a:prstGeom prst="rect">
            <a:avLst/>
          </a:prstGeom>
          <a:noFill/>
        </p:spPr>
        <p:txBody>
          <a:bodyPr wrap="square" rtlCol="0">
            <a:spAutoFit/>
          </a:bodyPr>
          <a:lstStyle/>
          <a:p>
            <a:r>
              <a:rPr lang="en-GB" sz="3200" b="1" dirty="0" smtClean="0">
                <a:solidFill>
                  <a:srgbClr val="FF0000"/>
                </a:solidFill>
              </a:rPr>
              <a:t>Respond</a:t>
            </a:r>
          </a:p>
          <a:p>
            <a:r>
              <a:rPr lang="en-GB" sz="3200" b="1" dirty="0" smtClean="0">
                <a:solidFill>
                  <a:srgbClr val="FF0000"/>
                </a:solidFill>
              </a:rPr>
              <a:t>Reference</a:t>
            </a:r>
          </a:p>
          <a:p>
            <a:r>
              <a:rPr lang="en-GB" sz="3200" b="1" dirty="0" smtClean="0">
                <a:solidFill>
                  <a:srgbClr val="FF0000"/>
                </a:solidFill>
              </a:rPr>
              <a:t>Interpret</a:t>
            </a:r>
          </a:p>
          <a:p>
            <a:r>
              <a:rPr lang="en-GB" sz="3200" b="1" dirty="0" smtClean="0">
                <a:solidFill>
                  <a:srgbClr val="FF0000"/>
                </a:solidFill>
              </a:rPr>
              <a:t>Analyse</a:t>
            </a:r>
          </a:p>
          <a:p>
            <a:r>
              <a:rPr lang="en-GB" sz="3200" b="1" dirty="0" smtClean="0">
                <a:solidFill>
                  <a:srgbClr val="FF0000"/>
                </a:solidFill>
              </a:rPr>
              <a:t>Explore</a:t>
            </a:r>
          </a:p>
          <a:p>
            <a:r>
              <a:rPr lang="en-GB" sz="3200" b="1" dirty="0" smtClean="0">
                <a:solidFill>
                  <a:srgbClr val="FF0000"/>
                </a:solidFill>
              </a:rPr>
              <a:t>Link</a:t>
            </a:r>
            <a:endParaRPr lang="en-GB" sz="3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581</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Comic Sans MS</vt:lpstr>
      <vt:lpstr>Wingdings</vt:lpstr>
      <vt:lpstr>Office Theme</vt:lpstr>
      <vt:lpstr>  Literature Paper 1 exam Section A: Shakespeare  Macbeth  </vt:lpstr>
      <vt:lpstr>  Learning Objective   To understand how the study of ‘Macbeth’ fits into your Literature exam  To understand the AOs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Unit 1 exam Section B: Exploring Cultures   Of Mice and Men By John Steinbeck</dc:title>
  <dc:creator>Vicki</dc:creator>
  <cp:lastModifiedBy>Victoria Archer</cp:lastModifiedBy>
  <cp:revision>19</cp:revision>
  <dcterms:created xsi:type="dcterms:W3CDTF">2014-08-23T10:56:42Z</dcterms:created>
  <dcterms:modified xsi:type="dcterms:W3CDTF">2016-12-22T17:36:33Z</dcterms:modified>
</cp:coreProperties>
</file>